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</p:sldMasterIdLst>
  <p:notesMasterIdLst>
    <p:notesMasterId r:id="rId36"/>
  </p:notesMasterIdLst>
  <p:sldIdLst>
    <p:sldId id="256" r:id="rId6"/>
    <p:sldId id="257" r:id="rId7"/>
    <p:sldId id="349" r:id="rId8"/>
    <p:sldId id="350" r:id="rId9"/>
    <p:sldId id="266" r:id="rId10"/>
    <p:sldId id="351" r:id="rId11"/>
    <p:sldId id="352" r:id="rId12"/>
    <p:sldId id="320" r:id="rId13"/>
    <p:sldId id="353" r:id="rId14"/>
    <p:sldId id="356" r:id="rId15"/>
    <p:sldId id="355" r:id="rId16"/>
    <p:sldId id="354" r:id="rId17"/>
    <p:sldId id="315" r:id="rId18"/>
    <p:sldId id="316" r:id="rId19"/>
    <p:sldId id="367" r:id="rId20"/>
    <p:sldId id="368" r:id="rId21"/>
    <p:sldId id="369" r:id="rId22"/>
    <p:sldId id="370" r:id="rId23"/>
    <p:sldId id="371" r:id="rId24"/>
    <p:sldId id="372" r:id="rId25"/>
    <p:sldId id="358" r:id="rId26"/>
    <p:sldId id="359" r:id="rId27"/>
    <p:sldId id="360" r:id="rId28"/>
    <p:sldId id="361" r:id="rId29"/>
    <p:sldId id="347" r:id="rId30"/>
    <p:sldId id="348" r:id="rId31"/>
    <p:sldId id="362" r:id="rId32"/>
    <p:sldId id="308" r:id="rId33"/>
    <p:sldId id="366" r:id="rId34"/>
    <p:sldId id="269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yg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D9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87568" autoAdjust="0"/>
  </p:normalViewPr>
  <p:slideViewPr>
    <p:cSldViewPr>
      <p:cViewPr>
        <p:scale>
          <a:sx n="66" d="100"/>
          <a:sy n="66" d="100"/>
        </p:scale>
        <p:origin x="-127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5-23T09:11:43.656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580183-9D71-43C2-9F9C-482DEE4B7FD6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1BB33F-DE69-4495-8A71-5B879F445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D0EC63-FB0F-4C29-BC7F-A656A331269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EB59D1-0BE1-462D-82EC-3FDF4F60DFD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F5D3-E923-4A35-AE8D-6984717C024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Установка репера на т.н. 67 в пос. Серово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7E1D9-15D9-4D44-9C6E-7D27C8BC714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Установка репера на т.н. 67 в пос. Серово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7E1D9-15D9-4D44-9C6E-7D27C8BC7147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F8F84-8EC2-4E60-A36B-9A6D04A283E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AB9ED5-B04B-40D2-A5D3-0D90F5C65EE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Установка репера на т.н. 67 в пос. Серово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7E1D9-15D9-4D44-9C6E-7D27C8BC7147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Установка репера на т.н. 67 в пос. Серово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7E1D9-15D9-4D44-9C6E-7D27C8BC7147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692254-820A-463B-90AF-0587B6F30F1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B517-B9E6-498C-BBD5-C7DA42C8B6BC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009E9-F783-473D-9F3A-2A822EFBF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23CA-CEE9-4A2E-B371-8E7664733E53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1C250-239B-4CF1-A10E-BC3C27F7F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2463D-3F93-4B32-BB88-77C37AE3612C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C0D2-6A6A-4F98-BA8D-4421BD911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6D502-FB46-4AFB-9EF2-D422C695E9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2BE0-5163-4652-8FEA-21320207FE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CCA2-A29E-42F6-813D-E19B271697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74E9-F1F1-46BC-A668-2EB3C339FC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E54C-2BAE-4E1C-9253-7F53136825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B343-786A-4EB0-A9B5-109180ACE3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9393-9AA7-44B2-B854-350E63572A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53D1-023F-433D-8346-044AF021C5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2D45-3731-4D2C-AF10-8EC6BB707749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6CC86-09D6-48FF-8B7C-E019F09A4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D1B25-C5AB-4F06-99D3-3C23E89D04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3356-7115-41CE-929D-F77686A48D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8E52F-8CED-459C-8879-942FFFFAE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6D502-FB46-4AFB-9EF2-D422C695E9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2BE0-5163-4652-8FEA-21320207FE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CCA2-A29E-42F6-813D-E19B271697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74E9-F1F1-46BC-A668-2EB3C339FC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E54C-2BAE-4E1C-9253-7F53136825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B343-786A-4EB0-A9B5-109180ACE3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9393-9AA7-44B2-B854-350E63572A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E13E-7E27-4160-B391-A6BA5F912BE0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F50D9-A843-47C5-83A7-2EE6B28D4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53D1-023F-433D-8346-044AF021C5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D1B25-C5AB-4F06-99D3-3C23E89D04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3356-7115-41CE-929D-F77686A48D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8E52F-8CED-459C-8879-942FFFFAE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6D502-FB46-4AFB-9EF2-D422C695E9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2BE0-5163-4652-8FEA-21320207FE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CCA2-A29E-42F6-813D-E19B271697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74E9-F1F1-46BC-A668-2EB3C339FC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E54C-2BAE-4E1C-9253-7F53136825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B343-786A-4EB0-A9B5-109180ACE3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10D6A-DFE7-4EC2-BE1F-1C65C20178B1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398C2-B3FA-45D4-B611-4F7249682B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9393-9AA7-44B2-B854-350E63572A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53D1-023F-433D-8346-044AF021C5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D1B25-C5AB-4F06-99D3-3C23E89D04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3356-7115-41CE-929D-F77686A48D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8E52F-8CED-459C-8879-942FFFFAE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6D502-FB46-4AFB-9EF2-D422C695E9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2BE0-5163-4652-8FEA-21320207FE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CCA2-A29E-42F6-813D-E19B271697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74E9-F1F1-46BC-A668-2EB3C339FC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E54C-2BAE-4E1C-9253-7F53136825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518CA-CB90-4E06-9297-3DAA308FA1D8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26647-B434-4636-91A3-0B4A6C0C4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B343-786A-4EB0-A9B5-109180ACE3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9393-9AA7-44B2-B854-350E63572A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53D1-023F-433D-8346-044AF021C5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D1B25-C5AB-4F06-99D3-3C23E89D04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3356-7115-41CE-929D-F77686A48D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8E52F-8CED-459C-8879-942FFFFAE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559F9-CA78-4F6B-B8A4-F9C50DC2E24F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5F6A8-EDD2-4698-A84F-99EFFEB35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B6B99-2D06-430E-A9BD-F50A134818CB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01D3-96D8-440C-8628-7982538D22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4592-9FE7-437E-A65C-0F6997569D04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A73D-BC2F-4000-B5CF-BF2D6C49C1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FE71-B7BF-4DA8-964E-75135E86E584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77388-23D6-40FF-99DC-DA4DF335A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467768-73B4-4AC1-88E0-9879253FEECC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67C12E-E03C-4EFF-B9D6-61229F30A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DDC8183-5826-40F4-8548-4BB8F9A62BA2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DDC8183-5826-40F4-8548-4BB8F9A62BA2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DDC8183-5826-40F4-8548-4BB8F9A62BA2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DDC8183-5826-40F4-8548-4BB8F9A62BA2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1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2.xls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jpeg"/><Relationship Id="rId5" Type="http://schemas.openxmlformats.org/officeDocument/2006/relationships/image" Target="../media/image2.jpeg"/><Relationship Id="rId4" Type="http://schemas.openxmlformats.org/officeDocument/2006/relationships/audio" Target="../media/audio1.wav"/><Relationship Id="rId9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3071813"/>
            <a:ext cx="7772400" cy="14700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мониторинга побережья Финского залива в пределах г. Санкт-Петербурга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0" y="5929313"/>
            <a:ext cx="4000500" cy="7143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Н.Б.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Филиппов,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А.В. Герасимов, Н.А. Сергеева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21431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Санкт-Петербургское Государственное Геологическое Унитарное Предприятие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Специализированная фирма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Минерал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Calibri" pitchFamily="34" charset="0"/>
                <a:cs typeface="Times New Roman" pitchFamily="18" charset="0"/>
              </a:rPr>
              <a:t>»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179512" y="260648"/>
            <a:ext cx="8645078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результате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штормов в декабре 2011 г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0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данном участке пляжа произошел размыв береговой зоны и отступание абразионного </a:t>
            </a:r>
            <a:r>
              <a:rPr lang="ru-RU" sz="20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уступа </a:t>
            </a:r>
            <a:r>
              <a:rPr lang="ru-RU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3-5 </a:t>
            </a:r>
            <a:r>
              <a:rPr lang="ru-RU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sz="20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9" name="Picture 1" descr="2011_Комарово_пр8а"/>
          <p:cNvPicPr>
            <a:picLocks noChangeAspect="1" noChangeArrowheads="1"/>
          </p:cNvPicPr>
          <p:nvPr/>
        </p:nvPicPr>
        <p:blipFill>
          <a:blip r:embed="rId3" cstate="print"/>
          <a:srcRect b="44510"/>
          <a:stretch>
            <a:fillRect/>
          </a:stretch>
        </p:blipFill>
        <p:spPr bwMode="auto">
          <a:xfrm>
            <a:off x="0" y="1909479"/>
            <a:ext cx="9144000" cy="411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857250" y="214313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Точка наблюдения № </a:t>
            </a:r>
            <a:r>
              <a:rPr lang="ru-RU" sz="2800" b="1" dirty="0"/>
              <a:t>Де.41.292</a:t>
            </a:r>
            <a:r>
              <a:rPr lang="ru-RU" sz="28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(п. </a:t>
            </a:r>
            <a:r>
              <a:rPr lang="ru-RU" sz="28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Репино</a:t>
            </a:r>
            <a: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)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8129" name="Рисунок 561" descr="288,289,292,607"/>
          <p:cNvPicPr>
            <a:picLocks noChangeAspect="1" noChangeArrowheads="1"/>
          </p:cNvPicPr>
          <p:nvPr/>
        </p:nvPicPr>
        <p:blipFill>
          <a:blip r:embed="rId3" cstate="print"/>
          <a:srcRect l="7814" t="7692" b="7692"/>
          <a:stretch>
            <a:fillRect/>
          </a:stretch>
        </p:blipFill>
        <p:spPr bwMode="auto">
          <a:xfrm>
            <a:off x="826902" y="1230229"/>
            <a:ext cx="7777546" cy="54391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60482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Точка наблюдения №</a:t>
            </a:r>
            <a:r>
              <a:rPr lang="ru-RU" sz="3200" b="1" dirty="0" smtClean="0"/>
              <a:t> Де.41.292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662" y="785794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Дефляция. Угроза обрушения деревьев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57818" y="1643050"/>
            <a:ext cx="235745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Фото 2005 года</a:t>
            </a:r>
            <a:endParaRPr lang="ru-RU" sz="2000" dirty="0"/>
          </a:p>
        </p:txBody>
      </p:sp>
      <p:grpSp>
        <p:nvGrpSpPr>
          <p:cNvPr id="2" name="Группа 19"/>
          <p:cNvGrpSpPr/>
          <p:nvPr/>
        </p:nvGrpSpPr>
        <p:grpSpPr>
          <a:xfrm>
            <a:off x="1285852" y="5786454"/>
            <a:ext cx="3071834" cy="400110"/>
            <a:chOff x="1285852" y="5786454"/>
            <a:chExt cx="3071834" cy="400110"/>
          </a:xfrm>
        </p:grpSpPr>
        <p:sp>
          <p:nvSpPr>
            <p:cNvPr id="9" name="TextBox 8"/>
            <p:cNvSpPr txBox="1"/>
            <p:nvPr/>
          </p:nvSpPr>
          <p:spPr>
            <a:xfrm>
              <a:off x="1285852" y="5786454"/>
              <a:ext cx="2071670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dirty="0" smtClean="0"/>
                <a:t>Фото 2011 года</a:t>
              </a:r>
              <a:endParaRPr lang="ru-RU" sz="2000" dirty="0"/>
            </a:p>
          </p:txBody>
        </p:sp>
        <p:cxnSp>
          <p:nvCxnSpPr>
            <p:cNvPr id="12" name="Прямая со стрелкой 11"/>
            <p:cNvCxnSpPr>
              <a:stCxn id="9" idx="3"/>
            </p:cNvCxnSpPr>
            <p:nvPr/>
          </p:nvCxnSpPr>
          <p:spPr>
            <a:xfrm flipV="1">
              <a:off x="3357522" y="5857892"/>
              <a:ext cx="1000164" cy="1286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Прямая со стрелкой 17"/>
          <p:cNvCxnSpPr>
            <a:stCxn id="8" idx="2"/>
          </p:cNvCxnSpPr>
          <p:nvPr/>
        </p:nvCxnSpPr>
        <p:spPr>
          <a:xfrm rot="5400000">
            <a:off x="5504294" y="1539495"/>
            <a:ext cx="528586" cy="1535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292"/>
          <p:cNvPicPr>
            <a:picLocks noChangeAspect="1" noChangeArrowheads="1"/>
          </p:cNvPicPr>
          <p:nvPr/>
        </p:nvPicPr>
        <p:blipFill>
          <a:blip r:embed="rId4" cstate="print"/>
          <a:srcRect l="11999"/>
          <a:stretch>
            <a:fillRect/>
          </a:stretch>
        </p:blipFill>
        <p:spPr bwMode="auto">
          <a:xfrm>
            <a:off x="214282" y="1428736"/>
            <a:ext cx="4714908" cy="4014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Рисунок 14" descr="foto 083"/>
          <p:cNvPicPr/>
          <p:nvPr/>
        </p:nvPicPr>
        <p:blipFill>
          <a:blip r:embed="rId5" cstate="print"/>
          <a:srcRect r="18006"/>
          <a:stretch>
            <a:fillRect/>
          </a:stretch>
        </p:blipFill>
        <p:spPr bwMode="auto">
          <a:xfrm>
            <a:off x="4429124" y="2928934"/>
            <a:ext cx="4500594" cy="3714776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8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14375" y="214313"/>
            <a:ext cx="77724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Точка наблюдения №</a:t>
            </a:r>
            <a:r>
              <a:rPr lang="ru-RU" sz="2400" b="1" dirty="0">
                <a:latin typeface="+mj-lt"/>
                <a:ea typeface="+mj-ea"/>
                <a:cs typeface="+mj-cs"/>
              </a:rPr>
              <a:t> Аб.21.288 (п. Репино)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391" name="Рисунок 561" descr="288,289,292,607"/>
          <p:cNvPicPr>
            <a:picLocks noChangeAspect="1" noChangeArrowheads="1"/>
          </p:cNvPicPr>
          <p:nvPr/>
        </p:nvPicPr>
        <p:blipFill>
          <a:blip r:embed="rId3" cstate="print"/>
          <a:srcRect t="10238" r="11429" b="9762"/>
          <a:stretch>
            <a:fillRect/>
          </a:stretch>
        </p:blipFill>
        <p:spPr bwMode="auto">
          <a:xfrm>
            <a:off x="547428" y="980728"/>
            <a:ext cx="8057020" cy="55446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одзаголовок 2"/>
          <p:cNvSpPr txBox="1">
            <a:spLocks/>
          </p:cNvSpPr>
          <p:nvPr/>
        </p:nvSpPr>
        <p:spPr bwMode="auto">
          <a:xfrm>
            <a:off x="1285875" y="6500813"/>
            <a:ext cx="67151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Экология большого города 2012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899592" y="548680"/>
            <a:ext cx="728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Абразия. Результат штормов в декабре 2011 г.</a:t>
            </a:r>
          </a:p>
        </p:txBody>
      </p:sp>
      <p:pic>
        <p:nvPicPr>
          <p:cNvPr id="17415" name="Рисунок 147" descr="288в"/>
          <p:cNvPicPr>
            <a:picLocks noChangeAspect="1" noChangeArrowheads="1"/>
          </p:cNvPicPr>
          <p:nvPr/>
        </p:nvPicPr>
        <p:blipFill>
          <a:blip r:embed="rId3" cstate="print"/>
          <a:srcRect t="29074"/>
          <a:stretch>
            <a:fillRect/>
          </a:stretch>
        </p:blipFill>
        <p:spPr bwMode="auto">
          <a:xfrm>
            <a:off x="357188" y="1268760"/>
            <a:ext cx="8286750" cy="2260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4" cstate="print"/>
          <a:srcRect b="20454"/>
          <a:stretch>
            <a:fillRect/>
          </a:stretch>
        </p:blipFill>
        <p:spPr bwMode="auto">
          <a:xfrm>
            <a:off x="3000375" y="3284984"/>
            <a:ext cx="5715000" cy="3409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 rot="5400000" flipH="1" flipV="1">
            <a:off x="1351038" y="3697634"/>
            <a:ext cx="285750" cy="3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251520" y="3861048"/>
            <a:ext cx="2357438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Сентябрь 2011 г.</a:t>
            </a:r>
          </a:p>
        </p:txBody>
      </p:sp>
      <p:sp>
        <p:nvSpPr>
          <p:cNvPr id="17419" name="TextBox 13"/>
          <p:cNvSpPr txBox="1">
            <a:spLocks noChangeArrowheads="1"/>
          </p:cNvSpPr>
          <p:nvPr/>
        </p:nvSpPr>
        <p:spPr bwMode="auto">
          <a:xfrm>
            <a:off x="214313" y="5857875"/>
            <a:ext cx="2214562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/>
              <a:t>Декабрь 2011 г.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2286000" y="5786438"/>
            <a:ext cx="714375" cy="57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85813" y="0"/>
            <a:ext cx="77724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Точка наблюдения №</a:t>
            </a:r>
            <a:r>
              <a:rPr lang="ru-RU" sz="2400" b="1" dirty="0">
                <a:latin typeface="+mj-lt"/>
                <a:ea typeface="+mj-ea"/>
                <a:cs typeface="+mj-cs"/>
              </a:rPr>
              <a:t> Аб.21.288 (п. Репино)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188913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>
                <a:latin typeface="+mj-lt"/>
                <a:ea typeface="+mj-ea"/>
                <a:cs typeface="+mj-cs"/>
              </a:rPr>
              <a:t>Т.н.</a:t>
            </a:r>
            <a:r>
              <a:rPr lang="ru-RU" sz="3200" b="1" dirty="0">
                <a:latin typeface="Arial" pitchFamily="34" charset="0"/>
              </a:rPr>
              <a:t> Аб.35.247</a:t>
            </a:r>
            <a:r>
              <a:rPr lang="ru-RU" sz="3200" b="1" dirty="0">
                <a:latin typeface="+mj-lt"/>
                <a:ea typeface="+mj-ea"/>
                <a:cs typeface="+mj-cs"/>
              </a:rPr>
              <a:t>(г. Петродворец, Нижний парк)</a:t>
            </a:r>
          </a:p>
        </p:txBody>
      </p:sp>
      <p:pic>
        <p:nvPicPr>
          <p:cNvPr id="11270" name="Picture 11"/>
          <p:cNvPicPr>
            <a:picLocks noChangeAspect="1" noChangeArrowheads="1"/>
          </p:cNvPicPr>
          <p:nvPr/>
        </p:nvPicPr>
        <p:blipFill>
          <a:blip r:embed="rId4" cstate="print"/>
          <a:srcRect t="6187"/>
          <a:stretch>
            <a:fillRect/>
          </a:stretch>
        </p:blipFill>
        <p:spPr bwMode="auto">
          <a:xfrm>
            <a:off x="1042988" y="981075"/>
            <a:ext cx="6867525" cy="5705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09600" y="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Т.н.</a:t>
            </a:r>
            <a:r>
              <a:rPr lang="ru-RU" sz="2800" b="1" dirty="0">
                <a:latin typeface="Arial" pitchFamily="34" charset="0"/>
              </a:rPr>
              <a:t> Аб.35.247</a:t>
            </a:r>
            <a:r>
              <a:rPr lang="ru-RU" sz="2800" b="1" dirty="0">
                <a:latin typeface="+mj-lt"/>
                <a:ea typeface="+mj-ea"/>
                <a:cs typeface="+mj-cs"/>
              </a:rPr>
              <a:t>(г. Петродворец, Нижний парк)</a:t>
            </a:r>
          </a:p>
        </p:txBody>
      </p:sp>
      <p:pic>
        <p:nvPicPr>
          <p:cNvPr id="12294" name="Рисунок 220" descr="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549275"/>
            <a:ext cx="410527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5" cstate="print"/>
          <a:srcRect r="3448" b="13792"/>
          <a:stretch>
            <a:fillRect/>
          </a:stretch>
        </p:blipFill>
        <p:spPr bwMode="auto">
          <a:xfrm>
            <a:off x="107950" y="3608388"/>
            <a:ext cx="456882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3" descr="247е"/>
          <p:cNvPicPr>
            <a:picLocks noChangeAspect="1" noChangeArrowheads="1"/>
          </p:cNvPicPr>
          <p:nvPr/>
        </p:nvPicPr>
        <p:blipFill>
          <a:blip r:embed="rId6" cstate="print"/>
          <a:srcRect r="12968" b="20628"/>
          <a:stretch>
            <a:fillRect/>
          </a:stretch>
        </p:blipFill>
        <p:spPr bwMode="auto">
          <a:xfrm>
            <a:off x="4284663" y="549275"/>
            <a:ext cx="4535487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D:\РАБОЧАЯ\Отчет_ЭГП 2012\Маршруты\Финский з-в\точки\247\ффф 230.JPG"/>
          <p:cNvPicPr>
            <a:picLocks noChangeAspect="1" noChangeArrowheads="1"/>
          </p:cNvPicPr>
          <p:nvPr/>
        </p:nvPicPr>
        <p:blipFill>
          <a:blip r:embed="rId7" cstate="print"/>
          <a:srcRect t="15999"/>
          <a:stretch>
            <a:fillRect/>
          </a:stretch>
        </p:blipFill>
        <p:spPr bwMode="auto">
          <a:xfrm>
            <a:off x="4211638" y="3644900"/>
            <a:ext cx="48006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3492500" y="1196975"/>
            <a:ext cx="1439863" cy="3698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2005 год</a:t>
            </a:r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3492500" y="3860800"/>
            <a:ext cx="1439863" cy="3698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2012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dirty="0" smtClean="0"/>
              <a:t>Инструментальные </a:t>
            </a:r>
            <a:r>
              <a:rPr lang="ru-RU" sz="3200" b="1" dirty="0"/>
              <a:t>наблюдения</a:t>
            </a:r>
          </a:p>
        </p:txBody>
      </p:sp>
      <p:pic>
        <p:nvPicPr>
          <p:cNvPr id="21510" name="Рисунок 1" descr="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214438"/>
            <a:ext cx="4143375" cy="51990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1" name="Заголовок 1"/>
          <p:cNvSpPr txBox="1">
            <a:spLocks/>
          </p:cNvSpPr>
          <p:nvPr/>
        </p:nvSpPr>
        <p:spPr bwMode="auto">
          <a:xfrm>
            <a:off x="571500" y="0"/>
            <a:ext cx="77724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Конструкция репера (вид сбоку)</a:t>
            </a:r>
            <a:r>
              <a:rPr lang="ru-RU" sz="7200" dirty="0">
                <a:latin typeface="Calibri" pitchFamily="34" charset="0"/>
              </a:rPr>
              <a:t/>
            </a:r>
            <a:br>
              <a:rPr lang="ru-RU" sz="7200" dirty="0">
                <a:latin typeface="Calibri" pitchFamily="34" charset="0"/>
              </a:rPr>
            </a:br>
            <a:endParaRPr lang="ru-RU" sz="4400" dirty="0">
              <a:latin typeface="Calibri" pitchFamily="34" charset="0"/>
            </a:endParaRPr>
          </a:p>
        </p:txBody>
      </p:sp>
      <p:sp>
        <p:nvSpPr>
          <p:cNvPr id="21512" name="Прямоугольник 9"/>
          <p:cNvSpPr>
            <a:spLocks noChangeArrowheads="1"/>
          </p:cNvSpPr>
          <p:nvPr/>
        </p:nvSpPr>
        <p:spPr bwMode="auto">
          <a:xfrm>
            <a:off x="5143500" y="1285874"/>
            <a:ext cx="37861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целью количественной оценки скорости развития различных видов ЭГП в 2008 году начали применятся  инструментальные методы с использованием грунтовых реперов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настоящему моменту установлено 30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реперных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постов на наиболее значимых точках наблюдения.</a:t>
            </a:r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3200" b="1" dirty="0" smtClean="0">
                <a:latin typeface="+mj-lt"/>
                <a:ea typeface="+mj-ea"/>
                <a:cs typeface="+mj-cs"/>
              </a:rPr>
              <a:t>Схема установки репера</a:t>
            </a:r>
            <a:endParaRPr lang="ru-RU" sz="3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2534" name="Picture 2" descr="Рис"/>
          <p:cNvPicPr>
            <a:picLocks noChangeAspect="1" noChangeArrowheads="1"/>
          </p:cNvPicPr>
          <p:nvPr/>
        </p:nvPicPr>
        <p:blipFill>
          <a:blip r:embed="rId3" cstate="print"/>
          <a:srcRect l="5865" t="12308" r="13489" b="36923"/>
          <a:stretch>
            <a:fillRect/>
          </a:stretch>
        </p:blipFill>
        <p:spPr bwMode="auto">
          <a:xfrm>
            <a:off x="1214438" y="1785938"/>
            <a:ext cx="6905625" cy="4143375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5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3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44016" y="260648"/>
            <a:ext cx="284380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Расположение </a:t>
            </a:r>
            <a:r>
              <a:rPr lang="ru-RU" sz="2800" b="1" dirty="0"/>
              <a:t>в плане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профиля </a:t>
            </a:r>
            <a:r>
              <a:rPr lang="ru-RU" sz="2800" b="1" dirty="0" err="1" smtClean="0">
                <a:latin typeface="+mj-lt"/>
                <a:ea typeface="+mj-ea"/>
                <a:cs typeface="+mj-cs"/>
              </a:rPr>
              <a:t>реперного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 поста на точке наблюдения № 67</a:t>
            </a:r>
            <a:endParaRPr lang="ru-RU" sz="28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57874" y="0"/>
          <a:ext cx="5274566" cy="6858000"/>
        </p:xfrm>
        <a:graphic>
          <a:graphicData uri="http://schemas.openxmlformats.org/presentationml/2006/ole">
            <p:oleObj spid="_x0000_s221186" name="Документ" r:id="rId4" imgW="9073046" imgH="1179581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051"/>
          <p:cNvSpPr>
            <a:spLocks noGrp="1" noChangeArrowheads="1"/>
          </p:cNvSpPr>
          <p:nvPr>
            <p:ph idx="1"/>
          </p:nvPr>
        </p:nvSpPr>
        <p:spPr>
          <a:xfrm>
            <a:off x="428625" y="428625"/>
            <a:ext cx="8229600" cy="5770563"/>
          </a:xfrm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Ведение мониторинга на территории Санкт-Петербурга исходит из функций государственного мониторинга геологической среды, определенных «Положением о порядке осуществления государственного мониторинга состояния недр» от 21.052.2001 г. №433, Законом Санкт-Петербурга от 17.04.2006 г. №155-21 «Об экологическом мониторинге на территории Санкт-Петербурга»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Начиная с 2005 года государственный мониторинг  геологической среды на территории Санкт-Петербурга по заданию Комитета по природопользованию, охране окружающей среды и обеспечению экологической безопасности выполняет ГГУП  «СФ «Минерал» 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Постановлением Правительства Санкт-Петербурга  № 246 от 12 марта 2007 года    ГГУП  «СФ «Минерал»   признано     специализированной организацией,    осуществляющей     государственный     экологический мониторинг   на   территории   Санкт-Петербурга.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Распоряжением  Комитета   по   природопользованию,   охране окружающей среды и обеспечению экологической безопасности № 64-р от 27 мая 2008 года, с целью определения порядка организации и ведения мониторинга, разработан и утвержден   Регламент организации и ведения государственного мониторинга геологической среды на территории Санкт-Петербурга.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51520" y="188640"/>
            <a:ext cx="8424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Высотные отметки точек на профиле </a:t>
            </a:r>
            <a:r>
              <a:rPr lang="ru-RU" sz="2800" b="1" dirty="0" err="1"/>
              <a:t>реперного</a:t>
            </a:r>
            <a:r>
              <a:rPr lang="ru-RU" sz="2800" b="1" dirty="0"/>
              <a:t> поста на точке наблюдения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№ </a:t>
            </a:r>
            <a:r>
              <a:rPr lang="ru-RU" sz="2800" b="1" dirty="0">
                <a:latin typeface="+mj-lt"/>
                <a:ea typeface="+mj-ea"/>
                <a:cs typeface="+mj-cs"/>
              </a:rPr>
              <a:t>67</a:t>
            </a:r>
          </a:p>
        </p:txBody>
      </p:sp>
      <p:pic>
        <p:nvPicPr>
          <p:cNvPr id="23558" name="Рисунок 0" descr="67_профиль.wmf"/>
          <p:cNvPicPr>
            <a:picLocks noChangeAspect="1" noChangeArrowheads="1"/>
          </p:cNvPicPr>
          <p:nvPr/>
        </p:nvPicPr>
        <p:blipFill>
          <a:blip r:embed="rId3" cstate="print"/>
          <a:srcRect l="2212" t="24865" r="2302" b="18644"/>
          <a:stretch>
            <a:fillRect/>
          </a:stretch>
        </p:blipFill>
        <p:spPr bwMode="auto">
          <a:xfrm>
            <a:off x="107504" y="2495513"/>
            <a:ext cx="8928992" cy="316573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Наташенька\AppData\Local\Microsoft\Windows\Temporary Internet Files\Content.Word\IMG_3533.jpg"/>
          <p:cNvPicPr/>
          <p:nvPr/>
        </p:nvPicPr>
        <p:blipFill>
          <a:blip r:embed="rId4" cstate="print"/>
          <a:srcRect l="31935" t="15334" b="53214"/>
          <a:stretch>
            <a:fillRect/>
          </a:stretch>
        </p:blipFill>
        <p:spPr bwMode="auto">
          <a:xfrm>
            <a:off x="857224" y="3643314"/>
            <a:ext cx="6286544" cy="32146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482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пос. Комарово (т.н. №Аб.19.285)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476672"/>
            <a:ext cx="850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Абразия. Зафиксировано отступание клифа на 7 м и уменьшение высотных отметок профилей на 0,5 м за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2012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год, разрушение территории пляжа «Пляжный рай».</a:t>
            </a:r>
          </a:p>
        </p:txBody>
      </p:sp>
      <p:pic>
        <p:nvPicPr>
          <p:cNvPr id="15" name="Picture 7" descr="IMG_3766"/>
          <p:cNvPicPr>
            <a:picLocks noChangeAspect="1" noChangeArrowheads="1"/>
          </p:cNvPicPr>
          <p:nvPr/>
        </p:nvPicPr>
        <p:blipFill>
          <a:blip r:embed="rId5" cstate="print"/>
          <a:srcRect t="4839" b="9808"/>
          <a:stretch>
            <a:fillRect/>
          </a:stretch>
        </p:blipFill>
        <p:spPr bwMode="auto">
          <a:xfrm>
            <a:off x="0" y="1700808"/>
            <a:ext cx="4429124" cy="25202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0" descr="Комарово-3_27_12_11"/>
          <p:cNvPicPr>
            <a:picLocks noChangeAspect="1" noChangeArrowheads="1"/>
          </p:cNvPicPr>
          <p:nvPr/>
        </p:nvPicPr>
        <p:blipFill>
          <a:blip r:embed="rId6" cstate="print"/>
          <a:srcRect t="17857" r="4762" b="6144"/>
          <a:stretch>
            <a:fillRect/>
          </a:stretch>
        </p:blipFill>
        <p:spPr bwMode="auto">
          <a:xfrm>
            <a:off x="4000496" y="1556792"/>
            <a:ext cx="5143504" cy="2736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643438" y="6357958"/>
            <a:ext cx="2357454" cy="400110"/>
          </a:xfrm>
          <a:prstGeom prst="rect">
            <a:avLst/>
          </a:prstGeom>
          <a:solidFill>
            <a:srgbClr val="FFFFFF">
              <a:alpha val="25882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Сентябрь 2012 г.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544" y="3717032"/>
            <a:ext cx="2071670" cy="40011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Ноябрь 2011 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2040" y="3789040"/>
            <a:ext cx="2071670" cy="40011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Декабрь 2011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График отметок на </a:t>
            </a:r>
            <a:r>
              <a:rPr lang="ru-RU" sz="3200" dirty="0" err="1" smtClean="0"/>
              <a:t>реперном</a:t>
            </a:r>
            <a:r>
              <a:rPr lang="ru-RU" sz="3200" dirty="0" smtClean="0"/>
              <a:t> профиле</a:t>
            </a:r>
            <a:endParaRPr lang="ru-RU" sz="3200" dirty="0"/>
          </a:p>
        </p:txBody>
      </p:sp>
      <p:sp>
        <p:nvSpPr>
          <p:cNvPr id="352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76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43" name="Object 3"/>
          <p:cNvGraphicFramePr>
            <a:graphicFrameLocks noChangeAspect="1"/>
          </p:cNvGraphicFramePr>
          <p:nvPr/>
        </p:nvGraphicFramePr>
        <p:xfrm>
          <a:off x="71406" y="1857364"/>
          <a:ext cx="9024999" cy="3931682"/>
        </p:xfrm>
        <a:graphic>
          <a:graphicData uri="http://schemas.openxmlformats.org/presentationml/2006/ole">
            <p:oleObj spid="_x0000_s106498" name="Worksheet" r:id="rId4" imgW="9315338" imgH="4057498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/>
          <p:nvPr/>
        </p:nvGrpSpPr>
        <p:grpSpPr>
          <a:xfrm>
            <a:off x="0" y="4214818"/>
            <a:ext cx="4427984" cy="2160241"/>
            <a:chOff x="0" y="1484784"/>
            <a:chExt cx="6143668" cy="3301538"/>
          </a:xfrm>
        </p:grpSpPr>
        <p:pic>
          <p:nvPicPr>
            <p:cNvPr id="15" name="Рисунок 14" descr="408г"/>
            <p:cNvPicPr/>
            <p:nvPr/>
          </p:nvPicPr>
          <p:blipFill>
            <a:blip r:embed="rId4" cstate="print"/>
            <a:srcRect l="24051" t="25208" b="13229"/>
            <a:stretch>
              <a:fillRect/>
            </a:stretch>
          </p:blipFill>
          <p:spPr bwMode="auto">
            <a:xfrm>
              <a:off x="0" y="1484784"/>
              <a:ext cx="6143668" cy="3301538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2746779" y="4126013"/>
              <a:ext cx="1503073" cy="611496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 smtClean="0"/>
                <a:t>2008 г.</a:t>
              </a:r>
              <a:endParaRPr lang="ru-RU" sz="2000" b="1" dirty="0"/>
            </a:p>
          </p:txBody>
        </p:sp>
      </p:grpSp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482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пос. Комарово (т.н. №Аб.14.408)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47667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Абразия. Зафиксированы размывы в 2007 и 2012 гг.: отступание </a:t>
            </a:r>
            <a:r>
              <a:rPr lang="ru-RU" sz="2000" b="1" dirty="0" err="1" smtClean="0"/>
              <a:t>авандюны</a:t>
            </a:r>
            <a:r>
              <a:rPr lang="ru-RU" sz="2000" b="1" dirty="0" smtClean="0"/>
              <a:t> на 3-7 м и 2-4 м соответственно.</a:t>
            </a:r>
            <a:endParaRPr lang="ru-RU" sz="2000" b="1" dirty="0"/>
          </a:p>
        </p:txBody>
      </p:sp>
      <p:grpSp>
        <p:nvGrpSpPr>
          <p:cNvPr id="3" name="Группа 21"/>
          <p:cNvGrpSpPr/>
          <p:nvPr/>
        </p:nvGrpSpPr>
        <p:grpSpPr>
          <a:xfrm>
            <a:off x="107504" y="1484784"/>
            <a:ext cx="4176464" cy="2520280"/>
            <a:chOff x="107504" y="1196752"/>
            <a:chExt cx="4176464" cy="2520280"/>
          </a:xfrm>
        </p:grpSpPr>
        <p:pic>
          <p:nvPicPr>
            <p:cNvPr id="8" name="Содержимое 3" descr="20060725_IMG_0571"/>
            <p:cNvPicPr>
              <a:picLocks/>
            </p:cNvPicPr>
            <p:nvPr/>
          </p:nvPicPr>
          <p:blipFill>
            <a:blip r:embed="rId5" cstate="print"/>
            <a:srcRect t="17407" b="13928"/>
            <a:stretch>
              <a:fillRect/>
            </a:stretch>
          </p:blipFill>
          <p:spPr bwMode="auto">
            <a:xfrm>
              <a:off x="107504" y="1196752"/>
              <a:ext cx="4176464" cy="2520280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251520" y="3284984"/>
              <a:ext cx="928662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 smtClean="0"/>
                <a:t>2006 г.</a:t>
              </a:r>
              <a:endParaRPr lang="ru-RU" sz="2000" b="1" dirty="0"/>
            </a:p>
          </p:txBody>
        </p:sp>
      </p:grpSp>
      <p:grpSp>
        <p:nvGrpSpPr>
          <p:cNvPr id="4" name="Группа 8"/>
          <p:cNvGrpSpPr/>
          <p:nvPr/>
        </p:nvGrpSpPr>
        <p:grpSpPr>
          <a:xfrm>
            <a:off x="4499992" y="1340768"/>
            <a:ext cx="4536504" cy="2592289"/>
            <a:chOff x="173527" y="4232575"/>
            <a:chExt cx="4283968" cy="2178800"/>
          </a:xfrm>
        </p:grpSpPr>
        <p:pic>
          <p:nvPicPr>
            <p:cNvPr id="12" name="Рисунок 11" descr="408в"/>
            <p:cNvPicPr/>
            <p:nvPr/>
          </p:nvPicPr>
          <p:blipFill>
            <a:blip r:embed="rId6" cstate="print"/>
            <a:srcRect t="7001" r="5845" b="9300"/>
            <a:stretch>
              <a:fillRect/>
            </a:stretch>
          </p:blipFill>
          <p:spPr bwMode="auto">
            <a:xfrm>
              <a:off x="173527" y="4232575"/>
              <a:ext cx="4283968" cy="2178800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2655988" y="5987718"/>
              <a:ext cx="955038" cy="336290"/>
            </a:xfrm>
            <a:prstGeom prst="rect">
              <a:avLst/>
            </a:prstGeom>
            <a:solidFill>
              <a:srgbClr val="FFFFFF">
                <a:alpha val="25882"/>
              </a:srgb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 smtClean="0"/>
                <a:t>2007 г.</a:t>
              </a:r>
              <a:endParaRPr lang="ru-RU" sz="2000" b="1" dirty="0"/>
            </a:p>
          </p:txBody>
        </p:sp>
      </p:grpSp>
      <p:grpSp>
        <p:nvGrpSpPr>
          <p:cNvPr id="5" name="Группа 18"/>
          <p:cNvGrpSpPr/>
          <p:nvPr/>
        </p:nvGrpSpPr>
        <p:grpSpPr>
          <a:xfrm>
            <a:off x="4499992" y="4149080"/>
            <a:ext cx="4644008" cy="2420888"/>
            <a:chOff x="3357554" y="3786190"/>
            <a:chExt cx="5786446" cy="3071810"/>
          </a:xfrm>
        </p:grpSpPr>
        <p:pic>
          <p:nvPicPr>
            <p:cNvPr id="20" name="Рисунок 19" descr="C:\Users\Наташенька\AppData\Local\Microsoft\Windows\Temporary Internet Files\Content.Word\IMG_3509.jpg"/>
            <p:cNvPicPr/>
            <p:nvPr/>
          </p:nvPicPr>
          <p:blipFill>
            <a:blip r:embed="rId7" cstate="print"/>
            <a:srcRect t="8117" r="9611" b="37178"/>
            <a:stretch>
              <a:fillRect/>
            </a:stretch>
          </p:blipFill>
          <p:spPr bwMode="auto">
            <a:xfrm>
              <a:off x="3357554" y="3786190"/>
              <a:ext cx="5786446" cy="30718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358247" y="6309320"/>
              <a:ext cx="1302686" cy="507691"/>
            </a:xfrm>
            <a:prstGeom prst="rect">
              <a:avLst/>
            </a:prstGeom>
            <a:solidFill>
              <a:srgbClr val="FFFFFF">
                <a:alpha val="25882"/>
              </a:srgb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 smtClean="0"/>
                <a:t>2012 г.</a:t>
              </a:r>
              <a:endParaRPr lang="ru-RU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График отметок на </a:t>
            </a:r>
            <a:r>
              <a:rPr lang="ru-RU" sz="3200" dirty="0" err="1" smtClean="0"/>
              <a:t>реперном</a:t>
            </a:r>
            <a:r>
              <a:rPr lang="ru-RU" sz="3200" dirty="0" smtClean="0"/>
              <a:t> профиле</a:t>
            </a:r>
            <a:endParaRPr lang="ru-RU" sz="3200" dirty="0"/>
          </a:p>
        </p:txBody>
      </p:sp>
      <p:sp>
        <p:nvSpPr>
          <p:cNvPr id="352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76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30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0083" name="Object 3"/>
          <p:cNvGraphicFramePr>
            <a:graphicFrameLocks noChangeAspect="1"/>
          </p:cNvGraphicFramePr>
          <p:nvPr/>
        </p:nvGraphicFramePr>
        <p:xfrm>
          <a:off x="80964" y="2000240"/>
          <a:ext cx="9063068" cy="2962926"/>
        </p:xfrm>
        <a:graphic>
          <a:graphicData uri="http://schemas.openxmlformats.org/presentationml/2006/ole">
            <p:oleObj spid="_x0000_s107522" name="Worksheet" r:id="rId4" imgW="10487071" imgH="3067182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3" descr="Рисунок1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oto 102"/>
          <p:cNvPicPr/>
          <p:nvPr/>
        </p:nvPicPr>
        <p:blipFill>
          <a:blip r:embed="rId6" cstate="print"/>
          <a:srcRect l="3808" t="4883" b="43490"/>
          <a:stretch>
            <a:fillRect/>
          </a:stretch>
        </p:blipFill>
        <p:spPr bwMode="auto">
          <a:xfrm>
            <a:off x="3347864" y="3501008"/>
            <a:ext cx="5796136" cy="3356992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/>
          </p:cNvSpPr>
          <p:nvPr/>
        </p:nvSpPr>
        <p:spPr bwMode="auto">
          <a:xfrm>
            <a:off x="0" y="214313"/>
            <a:ext cx="9144000" cy="55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Arial" pitchFamily="34" charset="0"/>
              </a:rPr>
              <a:t>Состояние берегозащитных сооружений в Курортном районе</a:t>
            </a:r>
            <a:endParaRPr lang="ru-RU" sz="2000" b="1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0" y="3753036"/>
          <a:ext cx="4139952" cy="3104964"/>
        </p:xfrm>
        <a:graphic>
          <a:graphicData uri="http://schemas.openxmlformats.org/presentationml/2006/ole">
            <p:oleObj spid="_x0000_s1026" name="Фотография Photo Editor" r:id="rId7" imgW="24685714" imgH="18514286" progId="">
              <p:embed/>
            </p:oleObj>
          </a:graphicData>
        </a:graphic>
      </p:graphicFrame>
      <p:pic>
        <p:nvPicPr>
          <p:cNvPr id="12" name="Рисунок 11" descr="C:\Users\Наташенька\AppData\Local\Microsoft\Windows\Temporary Internet Files\Content.Word\фото 240.jpg"/>
          <p:cNvPicPr/>
          <p:nvPr/>
        </p:nvPicPr>
        <p:blipFill>
          <a:blip r:embed="rId8" cstate="print"/>
          <a:srcRect t="7557"/>
          <a:stretch>
            <a:fillRect/>
          </a:stretch>
        </p:blipFill>
        <p:spPr bwMode="auto">
          <a:xfrm>
            <a:off x="4499992" y="980728"/>
            <a:ext cx="4644008" cy="3240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0" y="1124744"/>
          <a:ext cx="4866701" cy="2952328"/>
        </p:xfrm>
        <a:graphic>
          <a:graphicData uri="http://schemas.openxmlformats.org/presentationml/2006/ole">
            <p:oleObj spid="_x0000_s1027" name="Фотография Photo Editor" r:id="rId9" imgW="19457143" imgH="11800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100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3214688" y="5286375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  <a:latin typeface="Times New Roman" pitchFamily="18" charset="0"/>
              </a:rPr>
              <a:t>Северное побережье Финского залива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6172200" y="57150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  <a:latin typeface="Times New Roman" pitchFamily="18" charset="0"/>
              </a:rPr>
              <a:t>р.Большая Ижорка</a:t>
            </a:r>
          </a:p>
        </p:txBody>
      </p:sp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352219" cy="42970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8383" y="3212976"/>
            <a:ext cx="5255617" cy="36450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112036" y="5661248"/>
            <a:ext cx="366510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г. </a:t>
            </a:r>
            <a:r>
              <a:rPr lang="ru-RU" b="1" dirty="0" err="1">
                <a:solidFill>
                  <a:schemeClr val="tx2"/>
                </a:solidFill>
              </a:rPr>
              <a:t>Зеленогорск</a:t>
            </a:r>
            <a:r>
              <a:rPr lang="ru-RU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Защищает основание шоссе,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 способствует размыву пляжа</a:t>
            </a:r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6516216" y="692696"/>
            <a:ext cx="1907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пос.Солнечное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ru-RU" sz="2800" smtClean="0"/>
              <a:t>На основе получаемых в процессе мониторинга ЭГП данных</a:t>
            </a:r>
            <a:r>
              <a:rPr lang="ru-RU" sz="2800" b="1" smtClean="0"/>
              <a:t>, </a:t>
            </a:r>
            <a:r>
              <a:rPr lang="ru-RU" sz="2800" smtClean="0"/>
              <a:t>создана постоянно пополняемая и</a:t>
            </a:r>
            <a:r>
              <a:rPr lang="ru-RU" sz="2800" b="1" smtClean="0"/>
              <a:t> </a:t>
            </a:r>
            <a:r>
              <a:rPr lang="ru-RU" sz="2800" smtClean="0"/>
              <a:t>обновляемая дежурная карта проявлений ЭГП, на которой показаны выявленные экзогенные процессы, точки полевых наблюдений с составленными на них паспортами, подключенными к карте через «горячую связь».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627784" y="692696"/>
            <a:ext cx="3682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Дежурная карта ЭГП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 l="-492" b="6951"/>
          <a:stretch>
            <a:fillRect/>
          </a:stretch>
        </p:blipFill>
        <p:spPr bwMode="auto">
          <a:xfrm>
            <a:off x="0" y="476672"/>
            <a:ext cx="9189029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51512" y="0"/>
            <a:ext cx="7148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Фрагмент дежурной карты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компьютере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/>
          <a:srcRect b="6250"/>
          <a:stretch>
            <a:fillRect/>
          </a:stretch>
        </p:blipFill>
        <p:spPr bwMode="auto">
          <a:xfrm>
            <a:off x="0" y="456009"/>
            <a:ext cx="9180512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АЯ\Отчет_ЭГП 2012\ОТЧЕТЫ\В Комитет\Часть2\т.7_Граф.прил\Приложение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53" t="7877" r="5788" b="6281"/>
          <a:stretch>
            <a:fillRect/>
          </a:stretch>
        </p:blipFill>
        <p:spPr bwMode="auto">
          <a:xfrm>
            <a:off x="899592" y="620688"/>
            <a:ext cx="7067544" cy="6165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47667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Дежурная карта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0364106">
            <a:off x="1673854" y="1481484"/>
            <a:ext cx="3397339" cy="519377"/>
          </a:xfrm>
          <a:prstGeom prst="rtTriangle">
            <a:avLst/>
          </a:prstGeom>
          <a:solidFill>
            <a:srgbClr val="C4BD97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32937" b="4719"/>
          <a:stretch>
            <a:fillRect/>
          </a:stretch>
        </p:blipFill>
        <p:spPr bwMode="auto">
          <a:xfrm>
            <a:off x="4860032" y="1196752"/>
            <a:ext cx="4038600" cy="43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ЭГП на побережье Финского залива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8858312" cy="6215082"/>
          </a:xfrm>
          <a:ln w="3175"/>
        </p:spPr>
        <p:txBody>
          <a:bodyPr/>
          <a:lstStyle/>
          <a:p>
            <a:pPr marL="800100">
              <a:lnSpc>
                <a:spcPct val="150000"/>
              </a:lnSpc>
              <a:buNone/>
            </a:pPr>
            <a:r>
              <a:rPr lang="ru-RU" sz="1800" b="1" dirty="0" smtClean="0"/>
              <a:t>      </a:t>
            </a:r>
            <a:r>
              <a:rPr lang="ru-RU" sz="2000" b="1" u="sng" dirty="0" smtClean="0"/>
              <a:t>Изучаемые процессы: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b="1" dirty="0" smtClean="0"/>
              <a:t>Абразия, аккумуляция, дефляция:</a:t>
            </a:r>
          </a:p>
          <a:p>
            <a:pPr>
              <a:buNone/>
              <a:defRPr/>
            </a:pPr>
            <a:r>
              <a:rPr lang="ru-RU" sz="1800" dirty="0" smtClean="0"/>
              <a:t>            - общая протяженность береговой линии  Финского залива – 139,7 км</a:t>
            </a:r>
          </a:p>
          <a:p>
            <a:pPr>
              <a:buNone/>
              <a:defRPr/>
            </a:pPr>
            <a:r>
              <a:rPr lang="ru-RU" sz="1800" dirty="0" smtClean="0"/>
              <a:t>	      - абразионные участки – 96 единиц</a:t>
            </a:r>
          </a:p>
          <a:p>
            <a:pPr>
              <a:buNone/>
              <a:defRPr/>
            </a:pPr>
            <a:r>
              <a:rPr lang="ru-RU" sz="1800" dirty="0" smtClean="0"/>
              <a:t>	      - участки аномальной аккумуляции – 51 ед.</a:t>
            </a:r>
          </a:p>
          <a:p>
            <a:pPr>
              <a:buNone/>
              <a:defRPr/>
            </a:pPr>
            <a:r>
              <a:rPr lang="ru-RU" sz="1800" dirty="0" smtClean="0"/>
              <a:t>	      - дефляционные участки – 17 ед.</a:t>
            </a:r>
          </a:p>
          <a:p>
            <a:pPr marL="0" indent="0">
              <a:buNone/>
            </a:pPr>
            <a:r>
              <a:rPr lang="ru-RU" sz="1800" b="1" i="1" dirty="0" smtClean="0">
                <a:ea typeface="Calibri"/>
              </a:rPr>
              <a:t>Абразия </a:t>
            </a:r>
            <a:r>
              <a:rPr lang="ru-RU" sz="1800" i="1" dirty="0" smtClean="0">
                <a:ea typeface="Calibri"/>
              </a:rPr>
              <a:t>– процесс механического разрушения горных пород с размыванием береговой полосы в волноприбойной зоне. Характерным элементом морфологии рельефа является при этом абразионный уступ.</a:t>
            </a:r>
            <a:endParaRPr lang="ru-RU" sz="1800" b="1" i="1" dirty="0" smtClean="0">
              <a:ea typeface="Calibri"/>
            </a:endParaRPr>
          </a:p>
          <a:p>
            <a:pPr marL="0" indent="0">
              <a:buNone/>
            </a:pPr>
            <a:endParaRPr lang="ru-RU" sz="1800" b="1" i="1" dirty="0" smtClean="0">
              <a:ea typeface="Calibri"/>
            </a:endParaRPr>
          </a:p>
          <a:p>
            <a:pPr marL="0" indent="0">
              <a:buNone/>
            </a:pPr>
            <a:r>
              <a:rPr lang="ru-RU" sz="1800" b="1" i="1" dirty="0" smtClean="0">
                <a:ea typeface="Calibri"/>
              </a:rPr>
              <a:t>Аккумуляция </a:t>
            </a:r>
            <a:r>
              <a:rPr lang="ru-RU" sz="1800" i="1" dirty="0" smtClean="0">
                <a:ea typeface="Calibri"/>
              </a:rPr>
              <a:t>–  встречный абразионному процесс формирования участков песчаных и заиленных пляжей в результате накопления осадков в пределах волнового поля при действии волн и сопровождающих их вдольбереговых течений. </a:t>
            </a:r>
          </a:p>
          <a:p>
            <a:pPr marL="0" indent="0">
              <a:buNone/>
            </a:pPr>
            <a:r>
              <a:rPr lang="ru-RU" sz="1800" i="1" dirty="0" smtClean="0">
                <a:ea typeface="Calibri"/>
              </a:rPr>
              <a:t>Развитие данных процессов обусловливается геологическим строением береговой зоны, объемом наносов и особенностями рельефа подводного берегового склона. </a:t>
            </a:r>
          </a:p>
          <a:p>
            <a:pPr marL="0" indent="0">
              <a:buNone/>
            </a:pPr>
            <a:endParaRPr lang="ru-RU" sz="1800" b="1" i="1" dirty="0" smtClean="0"/>
          </a:p>
          <a:p>
            <a:pPr marL="0" indent="0">
              <a:buNone/>
            </a:pPr>
            <a:r>
              <a:rPr lang="ru-RU" sz="1800" b="1" i="1" dirty="0" smtClean="0"/>
              <a:t>Эоловая аккумуляция и дефляция</a:t>
            </a:r>
            <a:r>
              <a:rPr lang="ru-RU" sz="1800" i="1" dirty="0" smtClean="0"/>
              <a:t> – результаты процессов механического разрушения, переноса и </a:t>
            </a:r>
            <a:r>
              <a:rPr lang="ru-RU" sz="1800" i="1" dirty="0" err="1" smtClean="0"/>
              <a:t>переотложения</a:t>
            </a:r>
            <a:r>
              <a:rPr lang="ru-RU" sz="1800" i="1" dirty="0" smtClean="0"/>
              <a:t> рыхлого песчаного, алевритового материала под действием ветра, приводящих к образованию эоловых форм рельефа. </a:t>
            </a:r>
          </a:p>
          <a:p>
            <a:pPr marL="0" indent="0">
              <a:buNone/>
            </a:pPr>
            <a:endParaRPr lang="ru-RU" sz="2000" b="1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шенька\AppData\Local\Microsoft\Windows\Temporary Internet Files\Content.Word\фт 0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00063" y="3143250"/>
            <a:ext cx="7786687" cy="2143125"/>
          </a:xfrm>
        </p:spPr>
        <p:txBody>
          <a:bodyPr rtlCol="0">
            <a:normAutofit fontScale="92500"/>
          </a:bodyPr>
          <a:lstStyle/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500" dirty="0" smtClean="0"/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500" dirty="0" smtClean="0"/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66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6600" dirty="0" smtClean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1000108"/>
            <a:ext cx="900115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/>
            <a:r>
              <a:rPr lang="ru-RU" sz="1800" dirty="0" smtClean="0"/>
              <a:t>В ходе работ по мониторингу совместно с коллегами из ВСЕГЕИ было выявлено и подтверждено, что размыв берегов Финского залива активизируется при сочетании нескольких климатических факторов:</a:t>
            </a:r>
          </a:p>
          <a:p>
            <a:pPr marL="173038">
              <a:buFont typeface="Arial" pitchFamily="34" charset="0"/>
              <a:buChar char="•"/>
            </a:pPr>
            <a:r>
              <a:rPr lang="ru-RU" sz="2000" dirty="0" smtClean="0"/>
              <a:t>штормов западных направлений (ветер 19-25 м/с), </a:t>
            </a:r>
          </a:p>
          <a:p>
            <a:pPr marL="173038">
              <a:buFont typeface="Arial" pitchFamily="34" charset="0"/>
              <a:buChar char="•"/>
            </a:pPr>
            <a:r>
              <a:rPr lang="ru-RU" sz="2000" dirty="0" smtClean="0"/>
              <a:t>значительного повышения уровня моря (более 200 см)</a:t>
            </a:r>
          </a:p>
          <a:p>
            <a:pPr marL="173038">
              <a:buFont typeface="Arial" pitchFamily="34" charset="0"/>
              <a:buChar char="•"/>
            </a:pPr>
            <a:r>
              <a:rPr lang="ru-RU" sz="2000" dirty="0" smtClean="0"/>
              <a:t>отсутствия ледового покрова.</a:t>
            </a:r>
          </a:p>
          <a:p>
            <a:pPr marL="173038"/>
            <a:r>
              <a:rPr lang="ru-RU" sz="1800" dirty="0" smtClean="0"/>
              <a:t>Так, за время семилетних наблюдений, были зафиксированы 2 пика развития абразии и дефляции на городском побережье Финского залива: </a:t>
            </a:r>
            <a:r>
              <a:rPr lang="ru-RU" sz="1800" b="1" dirty="0" smtClean="0"/>
              <a:t>в конце 2006-начале 2007 и в конце 2011-начале 2012 гг</a:t>
            </a:r>
            <a:r>
              <a:rPr lang="ru-RU" sz="1800" dirty="0" smtClean="0"/>
              <a:t>., когда значительно сократилась ширина пляжей (до нескольких м), а  береговой уступ отступил в некоторых местах на 7-10 м. Был нанесен ущерб прибрежной инфраструктуре города. Больше всего пострадали такие населенные пункты, как: г. </a:t>
            </a:r>
            <a:r>
              <a:rPr lang="ru-RU" sz="1800" dirty="0" err="1" smtClean="0"/>
              <a:t>Зеленогорск</a:t>
            </a:r>
            <a:r>
              <a:rPr lang="ru-RU" sz="1800" dirty="0" smtClean="0"/>
              <a:t>, пос. Комарово, пос. Репино, г. Петергоф, пос. Серово, г. Сестрорецк, г. Ломоносов.</a:t>
            </a:r>
          </a:p>
          <a:p>
            <a:pPr marL="173038"/>
            <a:endParaRPr lang="ru-RU" sz="1800" dirty="0" smtClean="0"/>
          </a:p>
          <a:p>
            <a:pPr marL="173038" algn="just"/>
            <a:r>
              <a:rPr lang="ru-RU" sz="1800" dirty="0" smtClean="0"/>
              <a:t>Следует также учесть, что ввод в строй Комплекса защитных сооружений (КЗС), защищая от размыва во время наводнений внутреннее побережье Санкт-Петербурга, значительно увеличил подъем уровня воды в открытой части залива (выше 3 м), что повлекло за собой более интенсивное разрушение северного и южного берегов к западу от дамбы в конце 2011-2012 гг. 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15272" cy="64291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Данные мониторинга об ЭГП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на побережье Финского залива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714375" y="214313"/>
            <a:ext cx="77724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32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Точка наблюдения №Аб.28.4</a:t>
            </a:r>
            <a:endParaRPr lang="ru-RU" sz="3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222" name="Picture 13"/>
          <p:cNvPicPr>
            <a:picLocks noChangeAspect="1" noChangeArrowheads="1"/>
          </p:cNvPicPr>
          <p:nvPr/>
        </p:nvPicPr>
        <p:blipFill>
          <a:blip r:embed="rId3" cstate="print"/>
          <a:srcRect t="3830" r="23837" b="5103"/>
          <a:stretch>
            <a:fillRect/>
          </a:stretch>
        </p:blipFill>
        <p:spPr bwMode="auto">
          <a:xfrm>
            <a:off x="666750" y="882650"/>
            <a:ext cx="7721600" cy="55705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9290935"/>
          <p:cNvPicPr/>
          <p:nvPr/>
        </p:nvPicPr>
        <p:blipFill>
          <a:blip r:embed="rId3" cstate="print"/>
          <a:srcRect l="29193" t="6626" r="18790" b="49573"/>
          <a:stretch>
            <a:fillRect/>
          </a:stretch>
        </p:blipFill>
        <p:spPr bwMode="auto">
          <a:xfrm>
            <a:off x="0" y="1357298"/>
            <a:ext cx="4357686" cy="285752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482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г. Сестрорецк (т.н. №Аб.28.4)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34" y="571480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Абразия. Разрушение береговой территории, ухудшение рекреационной зоны, угроза строениям гостиницы «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</a:rPr>
              <a:t>Ретур-мотель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 cstate="print"/>
          <a:srcRect t="21850"/>
          <a:stretch>
            <a:fillRect/>
          </a:stretch>
        </p:blipFill>
        <p:spPr bwMode="auto">
          <a:xfrm>
            <a:off x="4429124" y="1357298"/>
            <a:ext cx="4714876" cy="277924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/>
        </p:nvCxnSpPr>
        <p:spPr>
          <a:xfrm rot="5400000" flipH="1" flipV="1">
            <a:off x="5893603" y="5679297"/>
            <a:ext cx="50006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5" cstate="print"/>
          <a:srcRect t="14124" r="15093" b="15613"/>
          <a:stretch>
            <a:fillRect/>
          </a:stretch>
        </p:blipFill>
        <p:spPr bwMode="auto">
          <a:xfrm>
            <a:off x="0" y="4187701"/>
            <a:ext cx="4302115" cy="26702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Рисунок 12" descr="C:\Users\Наташенька\AppData\Local\Microsoft\Windows\Temporary Internet Files\Content.Word\фт 089.jpg"/>
          <p:cNvPicPr/>
          <p:nvPr/>
        </p:nvPicPr>
        <p:blipFill>
          <a:blip r:embed="rId6" cstate="print">
            <a:lum bright="9000" contrast="-9000"/>
          </a:blip>
          <a:srcRect l="1429" r="7142" b="29779"/>
          <a:stretch>
            <a:fillRect/>
          </a:stretch>
        </p:blipFill>
        <p:spPr bwMode="auto">
          <a:xfrm>
            <a:off x="4429124" y="4071942"/>
            <a:ext cx="4714876" cy="278605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158" y="1714488"/>
            <a:ext cx="207167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</a:rPr>
              <a:t>Фото 2010 года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2264" y="3429000"/>
            <a:ext cx="192882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Фото 2005 года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86578" y="6143644"/>
            <a:ext cx="2071670" cy="400110"/>
          </a:xfrm>
          <a:prstGeom prst="rect">
            <a:avLst/>
          </a:prstGeom>
          <a:solidFill>
            <a:srgbClr val="FFFFFF">
              <a:alpha val="25882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Фото 2012 года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2910" y="6215082"/>
            <a:ext cx="207167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Фото 2012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Наташенька\AppData\Local\Microsoft\Windows\Temporary Internet Files\Content.Word\фт 071.jpg"/>
          <p:cNvPicPr/>
          <p:nvPr/>
        </p:nvPicPr>
        <p:blipFill>
          <a:blip r:embed="rId2" cstate="print"/>
          <a:srcRect t="2587"/>
          <a:stretch>
            <a:fillRect/>
          </a:stretch>
        </p:blipFill>
        <p:spPr bwMode="auto">
          <a:xfrm>
            <a:off x="0" y="0"/>
            <a:ext cx="5868144" cy="45091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C:\Users\Наташенька\AppData\Local\Microsoft\Windows\Temporary Internet Files\Content.Word\фт 0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0765" y="2686015"/>
            <a:ext cx="5583235" cy="41719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68144" y="0"/>
            <a:ext cx="3275856" cy="206084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/>
                </a:solidFill>
              </a:rPr>
              <a:t>Разрушение заасфальтированной дороги вблизи здания гостиницы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857250" y="214313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Точка наблюдения № Де.37.411 </a:t>
            </a:r>
            <a:b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(п. Комарово)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 cstate="print"/>
          <a:srcRect l="4478" r="21862" b="7790"/>
          <a:stretch>
            <a:fillRect/>
          </a:stretch>
        </p:blipFill>
        <p:spPr bwMode="auto">
          <a:xfrm>
            <a:off x="1259632" y="1143000"/>
            <a:ext cx="6846566" cy="53823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C:\Users\Наташенька\AppData\Local\Microsoft\Windows\Temporary Internet Files\Content.Word\IMG_3496.jpg"/>
          <p:cNvPicPr>
            <a:picLocks noGrp="1"/>
          </p:cNvPicPr>
          <p:nvPr>
            <p:ph idx="1"/>
          </p:nvPr>
        </p:nvPicPr>
        <p:blipFill>
          <a:blip r:embed="rId2" cstate="print"/>
          <a:srcRect t="11239"/>
          <a:stretch>
            <a:fillRect/>
          </a:stretch>
        </p:blipFill>
        <p:spPr bwMode="auto">
          <a:xfrm>
            <a:off x="1619672" y="3395043"/>
            <a:ext cx="5201920" cy="3462957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10" name="Содержимое 3" descr="20060725_IMG_0566"/>
          <p:cNvPicPr>
            <a:picLocks/>
          </p:cNvPicPr>
          <p:nvPr/>
        </p:nvPicPr>
        <p:blipFill>
          <a:blip r:embed="rId3" cstate="print"/>
          <a:srcRect t="12063"/>
          <a:stretch>
            <a:fillRect/>
          </a:stretch>
        </p:blipFill>
        <p:spPr bwMode="auto">
          <a:xfrm>
            <a:off x="107504" y="1196752"/>
            <a:ext cx="4355976" cy="288032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Рисунок 10" descr="411а"/>
          <p:cNvPicPr/>
          <p:nvPr/>
        </p:nvPicPr>
        <p:blipFill>
          <a:blip r:embed="rId4" cstate="print"/>
          <a:srcRect t="5615"/>
          <a:stretch>
            <a:fillRect/>
          </a:stretch>
        </p:blipFill>
        <p:spPr bwMode="auto">
          <a:xfrm>
            <a:off x="4572000" y="1196752"/>
            <a:ext cx="4499992" cy="252028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79512" y="3645024"/>
            <a:ext cx="2071670" cy="400110"/>
          </a:xfrm>
          <a:prstGeom prst="rect">
            <a:avLst/>
          </a:prstGeom>
          <a:solidFill>
            <a:srgbClr val="FFFFFF">
              <a:alpha val="25882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Фото 2006 года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8024" y="3140968"/>
            <a:ext cx="2071670" cy="400110"/>
          </a:xfrm>
          <a:prstGeom prst="rect">
            <a:avLst/>
          </a:prstGeom>
          <a:solidFill>
            <a:srgbClr val="FFFFFF">
              <a:alpha val="25882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Фото 2007 года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7824" y="6309320"/>
            <a:ext cx="2071670" cy="400110"/>
          </a:xfrm>
          <a:prstGeom prst="rect">
            <a:avLst/>
          </a:prstGeom>
          <a:solidFill>
            <a:srgbClr val="FFFFFF">
              <a:alpha val="25882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Фото 2012 года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95536" y="620688"/>
            <a:ext cx="849694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/>
              </a:rPr>
              <a:t>Абразия и </a:t>
            </a:r>
            <a:r>
              <a:rPr lang="ru-RU" b="1" kern="0" dirty="0" smtClean="0">
                <a:solidFill>
                  <a:srgbClr val="000000"/>
                </a:solidFill>
                <a:latin typeface="Times New Roman"/>
              </a:rPr>
              <a:t>дефляция</a:t>
            </a:r>
            <a:endParaRPr lang="ru-RU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72008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/>
                </a:solidFill>
              </a:rPr>
              <a:t>пос. Комарово, пляж вблизи Спортивной ул.</a:t>
            </a:r>
            <a:br>
              <a:rPr lang="ru-RU" sz="2400" b="1" dirty="0" smtClean="0">
                <a:solidFill>
                  <a:schemeClr val="accent6"/>
                </a:solidFill>
              </a:rPr>
            </a:br>
            <a:r>
              <a:rPr lang="ru-RU" sz="2400" b="1" dirty="0" smtClean="0">
                <a:solidFill>
                  <a:schemeClr val="accent6"/>
                </a:solidFill>
              </a:rPr>
              <a:t>(т.н. № Де.37.411)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885</Words>
  <Application>Microsoft Office PowerPoint</Application>
  <PresentationFormat>Экран (4:3)</PresentationFormat>
  <Paragraphs>109</Paragraphs>
  <Slides>30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4_Оформление по умолчанию</vt:lpstr>
      <vt:lpstr>Worksheet</vt:lpstr>
      <vt:lpstr>Фотография Photo Editor</vt:lpstr>
      <vt:lpstr>Документ</vt:lpstr>
      <vt:lpstr>Организация мониторинга побережья Финского залива в пределах г. Санкт-Петербурга   </vt:lpstr>
      <vt:lpstr>Слайд 2</vt:lpstr>
      <vt:lpstr>ЭГП на побережье Финского залива</vt:lpstr>
      <vt:lpstr>Данные мониторинга об ЭГП  на побережье Финского залива</vt:lpstr>
      <vt:lpstr>Слайд 5</vt:lpstr>
      <vt:lpstr>г. Сестрорецк (т.н. №Аб.28.4)</vt:lpstr>
      <vt:lpstr>Разрушение заасфальтированной дороги вблизи здания гостиницы</vt:lpstr>
      <vt:lpstr>Слайд 8</vt:lpstr>
      <vt:lpstr>пос. Комарово, пляж вблизи Спортивной ул. (т.н. № Де.37.411)</vt:lpstr>
      <vt:lpstr>Слайд 10</vt:lpstr>
      <vt:lpstr>Слайд 11</vt:lpstr>
      <vt:lpstr>Точка наблюдения № Де.41.292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пос. Комарово (т.н. №Аб.19.285)</vt:lpstr>
      <vt:lpstr>График отметок на реперном профиле</vt:lpstr>
      <vt:lpstr>пос. Комарово (т.н. №Аб.14.408)</vt:lpstr>
      <vt:lpstr>График отметок на реперном профиле</vt:lpstr>
      <vt:lpstr>Слайд 25</vt:lpstr>
      <vt:lpstr>Слайд 26</vt:lpstr>
      <vt:lpstr>Слайд 27</vt:lpstr>
      <vt:lpstr>Слайд 28</vt:lpstr>
      <vt:lpstr>Дежурная карта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andreyg</dc:creator>
  <cp:lastModifiedBy>andreyg</cp:lastModifiedBy>
  <cp:revision>91</cp:revision>
  <dcterms:created xsi:type="dcterms:W3CDTF">2012-03-15T13:37:45Z</dcterms:created>
  <dcterms:modified xsi:type="dcterms:W3CDTF">2013-05-23T05:39:33Z</dcterms:modified>
</cp:coreProperties>
</file>