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319" r:id="rId3"/>
    <p:sldId id="278" r:id="rId4"/>
    <p:sldId id="317" r:id="rId5"/>
    <p:sldId id="320" r:id="rId6"/>
    <p:sldId id="321" r:id="rId7"/>
    <p:sldId id="318" r:id="rId8"/>
    <p:sldId id="309" r:id="rId9"/>
    <p:sldId id="279" r:id="rId10"/>
    <p:sldId id="312" r:id="rId11"/>
    <p:sldId id="322" r:id="rId12"/>
    <p:sldId id="323" r:id="rId13"/>
    <p:sldId id="277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убайдуллин Марсель Галиуллович" initials="ГМГ" lastIdx="6" clrIdx="0"/>
  <p:cmAuthor id="1" name="Онякова Алиса Михайловна" initials="ОАМ" lastIdx="8" clrIdx="1">
    <p:extLst>
      <p:ext uri="{19B8F6BF-5375-455C-9EA6-DF929625EA0E}">
        <p15:presenceInfo xmlns:p15="http://schemas.microsoft.com/office/powerpoint/2012/main" userId="S::onyakova.a@edu.narfu.ru::ea29c785-070b-40b2-a38c-ea8017ba7c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2" autoAdjust="0"/>
    <p:restoredTop sz="94660"/>
  </p:normalViewPr>
  <p:slideViewPr>
    <p:cSldViewPr>
      <p:cViewPr varScale="1">
        <p:scale>
          <a:sx n="46" d="100"/>
          <a:sy n="46" d="100"/>
        </p:scale>
        <p:origin x="5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ocuments\&#1053;&#1072;&#1091;&#1095;&#1085;&#1086;-&#1080;&#1089;&#1089;&#1083;&#1077;&#1076;&#1086;&#1074;&#1072;&#1090;&#1077;&#1083;&#1100;&#1089;&#1082;&#1072;&#1103;%20&#1087;&#1088;&#1072;&#1082;&#1090;&#1080;&#1082;&#1072;%204%20&#1082;&#1091;&#1088;&#1089;\&#1076;&#1080;&#1072;&#1075;&#1088;&#1072;&#1084;&#1084;&#1099;%20&#1082;%20&#1089;&#1086;&#1089;&#1090;&#1086;&#1103;&#1085;&#1080;&#1102;%20&#1052;&#1057;&#104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dkUpDiag">
              <a:fgClr>
                <a:srgbClr val="00206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Лист4!$A$2:$F$2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Лист4!$A$3:$F$3</c:f>
              <c:numCache>
                <c:formatCode>General</c:formatCode>
                <c:ptCount val="6"/>
                <c:pt idx="0">
                  <c:v>0.9</c:v>
                </c:pt>
                <c:pt idx="1">
                  <c:v>2.2999999999999998</c:v>
                </c:pt>
                <c:pt idx="2">
                  <c:v>3.4</c:v>
                </c:pt>
                <c:pt idx="3">
                  <c:v>3.2</c:v>
                </c:pt>
                <c:pt idx="4">
                  <c:v>4.0999999999999996</c:v>
                </c:pt>
                <c:pt idx="5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D-449A-BBFC-85D8BC28B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20"/>
        <c:axId val="7763456"/>
        <c:axId val="7764992"/>
      </c:barChart>
      <c:catAx>
        <c:axId val="776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764992"/>
        <c:crosses val="autoZero"/>
        <c:auto val="1"/>
        <c:lblAlgn val="ctr"/>
        <c:lblOffset val="100"/>
        <c:noMultiLvlLbl val="0"/>
      </c:catAx>
      <c:valAx>
        <c:axId val="776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</a:t>
                </a:r>
                <a:r>
                  <a:rPr lang="ru-RU" baseline="0"/>
                  <a:t> процентах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76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1-21T15:18:45.364" idx="4">
    <p:pos x="1298" y="1645"/>
    <p:text>Дать расшифровку (пояснение) параметров</p:text>
  </p:cm>
  <p:cm authorId="1" dt="2022-01-22T21:45:12.139" idx="2">
    <p:pos x="1298" y="1781"/>
    <p:text>a - температурный градиент в Земной коре;</p:text>
    <p:extLst>
      <p:ext uri="{C676402C-5697-4E1C-873F-D02D1690AC5C}">
        <p15:threadingInfo xmlns:p15="http://schemas.microsoft.com/office/powerpoint/2012/main" timeZoneBias="-180">
          <p15:parentCm authorId="0" idx="4"/>
        </p15:threadingInfo>
      </p:ext>
    </p:extLst>
  </p:cm>
  <p:cm authorId="1" dt="2022-01-22T21:46:22.181" idx="3">
    <p:pos x="1298" y="1917"/>
    <p:text>b - градиент давления в Земной коре</p:text>
    <p:extLst>
      <p:ext uri="{C676402C-5697-4E1C-873F-D02D1690AC5C}">
        <p15:threadingInfo xmlns:p15="http://schemas.microsoft.com/office/powerpoint/2012/main" timeZoneBias="-180">
          <p15:parentCm authorId="0" idx="4"/>
        </p15:threadingInfo>
      </p:ext>
    </p:extLst>
  </p:cm>
  <p:cm authorId="1" dt="2022-01-22T21:46:42.505" idx="5">
    <p:pos x="1298" y="2053"/>
    <p:text>𝜏, с - минимальное время до пробоя</p:text>
    <p:extLst>
      <p:ext uri="{C676402C-5697-4E1C-873F-D02D1690AC5C}">
        <p15:threadingInfo xmlns:p15="http://schemas.microsoft.com/office/powerpoint/2012/main" timeZoneBias="-180">
          <p15:parentCm authorId="0" idx="4"/>
        </p15:threadingInfo>
      </p:ext>
    </p:extLst>
  </p:cm>
  <p:cm authorId="1" dt="2022-01-22T21:47:34.273" idx="6">
    <p:pos x="1298" y="2189"/>
    <p:text>hm - глубина, на которой происходит пробой</p:text>
    <p:extLst>
      <p:ext uri="{C676402C-5697-4E1C-873F-D02D1690AC5C}">
        <p15:threadingInfo xmlns:p15="http://schemas.microsoft.com/office/powerpoint/2012/main" timeZoneBias="-180">
          <p15:parentCm authorId="0" idx="4"/>
        </p15:threadingInfo>
      </p:ext>
    </p:extLst>
  </p:cm>
  <p:cm authorId="0" dt="2022-01-21T15:21:10.515" idx="5">
    <p:pos x="3983" y="132"/>
    <p:text>Какие практические (прикладные) выводы из слайдов 5 и 6?</p:text>
  </p:cm>
  <p:cm authorId="1" dt="2022-01-22T21:50:55.176" idx="7">
    <p:pos x="3983" y="268"/>
    <p:text>При увеличении градиента температуры и уменьешнии градиента давления растет значение hm, при этом уменьшается время до пробоя. Для пробоя на глубине в 15 км нужен градиент температур 30 град/км и напряженность поля 10 в 5 в/м, время - несколько десятков секунд.
Исследования А.А. Воробьева показывают возможность данного процесса, который в свою очередь по болидной модели приводит к образованию кимберлитовых трубок.</p:text>
    <p:extLst>
      <p:ext uri="{C676402C-5697-4E1C-873F-D02D1690AC5C}">
        <p15:threadingInfo xmlns:p15="http://schemas.microsoft.com/office/powerpoint/2012/main" timeZoneBias="-180">
          <p15:parentCm authorId="0" idx="5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C4AD2-E330-4AC2-BA1D-930BA956884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B64BD-613E-41EF-838A-DE91CC7D7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0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81A37-CA5B-4090-957F-757F6C8B4D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7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81A37-CA5B-4090-957F-757F6C8B4D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7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E47127-F7AE-4FED-BBF5-AADBA7076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470025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054968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tx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F8E9-9DB3-43FE-8B78-E67E29678FCD}" type="datetimeFigureOut">
              <a:rPr lang="ru-RU"/>
              <a:pPr>
                <a:defRPr/>
              </a:pPr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A8A6-4FA4-48B5-8DFC-CC298C1D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AD9D-3739-44A1-83C6-E6EE9B89F10F}" type="datetimeFigureOut">
              <a:rPr lang="ru-RU"/>
              <a:pPr>
                <a:defRPr/>
              </a:pPr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DCB3-0AF6-4636-8C57-BA507A5E0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7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26A10-0567-429D-A868-D21FA5EB20B7}" type="datetimeFigureOut">
              <a:rPr lang="ru-RU"/>
              <a:pPr>
                <a:defRPr/>
              </a:pPr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4C9D-A1BF-464C-B06D-97927D1F6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4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480720" cy="99412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D4AE-D06C-4354-BCB6-CF999186A36A}" type="datetimeFigureOut">
              <a:rPr lang="ru-RU"/>
              <a:pPr>
                <a:defRPr/>
              </a:pPr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09FD-CEBA-4197-8B74-7D5D25F68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8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BAF4-2BB6-4D45-BA40-6A1D3B54C77D}" type="datetimeFigureOut">
              <a:rPr lang="ru-RU"/>
              <a:pPr>
                <a:defRPr/>
              </a:pPr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B9FA-2DB6-4FD6-A2CD-A3B2CD10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0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8842"/>
            <a:ext cx="4038600" cy="413732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8842"/>
            <a:ext cx="4038600" cy="413732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2762-551E-463B-B5F7-E7A278407311}" type="datetimeFigureOut">
              <a:rPr lang="ru-RU"/>
              <a:pPr>
                <a:defRPr/>
              </a:pPr>
              <a:t>22.01.2022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2E81-1581-4B84-A62B-460F379E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5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EE90-A50E-494A-A69E-9E8E72511550}" type="datetimeFigureOut">
              <a:rPr lang="ru-RU"/>
              <a:pPr>
                <a:defRPr/>
              </a:pPr>
              <a:t>22.01.2022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9D24-029A-4825-A37E-9F82A1E36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EFCB-7D4D-42C2-BBA9-672A3EEBE246}" type="datetimeFigureOut">
              <a:rPr lang="ru-RU"/>
              <a:pPr>
                <a:defRPr/>
              </a:pPr>
              <a:t>22.01.2022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DCB9-3A57-4712-B9CB-D3AD58D7A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4997D-2DB4-4985-9317-B84098A67573}" type="datetimeFigureOut">
              <a:rPr lang="ru-RU"/>
              <a:pPr>
                <a:defRPr/>
              </a:pPr>
              <a:t>22.01.2022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8BD7-B189-4C93-8D9B-FF6A86D77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9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0054-C0BA-488C-9FE9-29FFF60EFB22}" type="datetimeFigureOut">
              <a:rPr lang="ru-RU"/>
              <a:pPr>
                <a:defRPr/>
              </a:pPr>
              <a:t>22.01.2022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2D41-7B3E-4859-920A-63E3868FD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4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44E4-A791-484C-B6B2-DD22546BD6E5}" type="datetimeFigureOut">
              <a:rPr lang="ru-RU"/>
              <a:pPr>
                <a:defRPr/>
              </a:pPr>
              <a:t>22.01.2022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94B7F-6B70-457D-9BF1-61C8DDD8E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F55453-2039-43CD-B2F0-2B84EF3E9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7"/>
          <a:stretch/>
        </p:blipFill>
        <p:spPr>
          <a:xfrm>
            <a:off x="0" y="1558908"/>
            <a:ext cx="9144000" cy="4939344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43CF5-A152-430A-A721-E8C193107671}" type="datetimeFigureOut">
              <a:rPr lang="ru-RU"/>
              <a:pPr>
                <a:defRPr/>
              </a:pPr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65940-2452-4F9C-B13F-79D73A5E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A564B9-D6D7-4EDB-B92B-10572B580619}"/>
              </a:ext>
            </a:extLst>
          </p:cNvPr>
          <p:cNvSpPr/>
          <p:nvPr userDrawn="1"/>
        </p:nvSpPr>
        <p:spPr>
          <a:xfrm>
            <a:off x="21021" y="22390"/>
            <a:ext cx="1691680" cy="167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21008"/>
            <a:ext cx="8229600" cy="46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130091" y="274638"/>
            <a:ext cx="6952299" cy="9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BEDB24-2756-46F9-A963-64EE849B5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7"/>
          <a:stretch/>
        </p:blipFill>
        <p:spPr>
          <a:xfrm>
            <a:off x="197514" y="240238"/>
            <a:ext cx="756084" cy="940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5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F16AF86-7C0F-404F-A99F-6B49C48F0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846640" cy="1390551"/>
          </a:xfrm>
        </p:spPr>
        <p:txBody>
          <a:bodyPr/>
          <a:lstStyle/>
          <a:p>
            <a:r>
              <a:rPr lang="ru-RU" dirty="0">
                <a:latin typeface="+mn-lt"/>
              </a:rPr>
              <a:t>Некоторые практические аспекты 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болидной модели образования кимберлитовых трубок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176D2A5-C161-464C-9E62-58CE32050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2040" y="4059656"/>
            <a:ext cx="4320480" cy="1224136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Губайдуллин М.Г., 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доктор геол.-мин. наук, профессор, </a:t>
            </a:r>
          </a:p>
          <a:p>
            <a:pPr algn="l"/>
            <a:r>
              <a:rPr lang="ru-RU" b="1" dirty="0" err="1">
                <a:solidFill>
                  <a:srgbClr val="002060"/>
                </a:solidFill>
              </a:rPr>
              <a:t>САФУ</a:t>
            </a:r>
            <a:r>
              <a:rPr lang="ru-RU" b="1" dirty="0">
                <a:solidFill>
                  <a:srgbClr val="002060"/>
                </a:solidFill>
              </a:rPr>
              <a:t> им. М.В. Ломоносова, г. Архангельск</a:t>
            </a:r>
          </a:p>
          <a:p>
            <a:pPr algn="l"/>
            <a:r>
              <a:rPr lang="ru-RU" b="1" dirty="0">
                <a:solidFill>
                  <a:srgbClr val="002060"/>
                </a:solidFill>
              </a:rPr>
              <a:t>Онякова </a:t>
            </a:r>
            <a:r>
              <a:rPr lang="ru-RU" b="1" dirty="0" err="1">
                <a:solidFill>
                  <a:srgbClr val="002060"/>
                </a:solidFill>
              </a:rPr>
              <a:t>А.М</a:t>
            </a:r>
            <a:r>
              <a:rPr lang="ru-RU" b="1" dirty="0">
                <a:solidFill>
                  <a:srgbClr val="002060"/>
                </a:solidFill>
              </a:rPr>
              <a:t>., аспирант </a:t>
            </a:r>
            <a:r>
              <a:rPr lang="ru-RU" b="1" dirty="0" err="1">
                <a:solidFill>
                  <a:srgbClr val="002060"/>
                </a:solidFill>
              </a:rPr>
              <a:t>САФУ</a:t>
            </a:r>
            <a:r>
              <a:rPr lang="ru-RU" b="1" dirty="0">
                <a:solidFill>
                  <a:srgbClr val="002060"/>
                </a:solidFill>
              </a:rPr>
              <a:t> им. М.В. Ломоносова</a:t>
            </a:r>
          </a:p>
          <a:p>
            <a:pPr algn="l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47836-D92D-489E-A2F2-1DEDBDA6EA9F}"/>
              </a:ext>
            </a:extLst>
          </p:cNvPr>
          <p:cNvSpPr txBox="1"/>
          <p:nvPr/>
        </p:nvSpPr>
        <p:spPr>
          <a:xfrm>
            <a:off x="4067944" y="564109"/>
            <a:ext cx="47502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48-е заседание международного научного семинара 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Д.Г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Успенского – </a:t>
            </a:r>
            <a:r>
              <a:rPr lang="ru-RU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В.Н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Страхова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«Вопросы теории и практики геологической интерпретации геофизических полей»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445224"/>
            <a:ext cx="74168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ФГБУ «ВСЕГЕИ», Санкт-Петербургский горный университет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САНКТ-ПЕТЕРБУРГ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24 января 2022 г.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8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55EC4-E220-43E1-84EA-21A395F2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02" y="510678"/>
            <a:ext cx="7228495" cy="917651"/>
          </a:xfrm>
        </p:spPr>
        <p:txBody>
          <a:bodyPr/>
          <a:lstStyle/>
          <a:p>
            <a:r>
              <a:rPr lang="ru-RU" sz="2585" dirty="0"/>
              <a:t>Фрагмент гравиметрической карты Архангельской области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008EA-5E92-4F89-870C-F45E300B7EAA}"/>
              </a:ext>
            </a:extLst>
          </p:cNvPr>
          <p:cNvSpPr txBox="1"/>
          <p:nvPr/>
        </p:nvSpPr>
        <p:spPr>
          <a:xfrm>
            <a:off x="611560" y="6488668"/>
            <a:ext cx="2710999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92" b="1" dirty="0">
                <a:latin typeface="Arial Narrow" panose="020B0606020202030204" pitchFamily="34" charset="0"/>
              </a:rPr>
              <a:t>ГИС-атлас «Недра России» (</a:t>
            </a:r>
            <a:r>
              <a:rPr lang="ru-RU" sz="1292" b="1" dirty="0" err="1">
                <a:latin typeface="Arial Narrow" panose="020B0606020202030204" pitchFamily="34" charset="0"/>
              </a:rPr>
              <a:t>ВСЕГЕИ</a:t>
            </a:r>
            <a:r>
              <a:rPr lang="ru-RU" sz="1292" b="1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41D85-4DA7-4B68-8B30-7F7C5948B4D7}"/>
              </a:ext>
            </a:extLst>
          </p:cNvPr>
          <p:cNvSpPr txBox="1"/>
          <p:nvPr/>
        </p:nvSpPr>
        <p:spPr>
          <a:xfrm>
            <a:off x="8653412" y="6488668"/>
            <a:ext cx="490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10</a:t>
            </a:r>
          </a:p>
        </p:txBody>
      </p:sp>
      <p:pic>
        <p:nvPicPr>
          <p:cNvPr id="8" name="Рисунок 7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908C868-4649-4F7E-BD6B-ACE605846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9" y="1386434"/>
            <a:ext cx="7558234" cy="5102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4F095C-7995-4061-84C9-CAA11F2B7822}"/>
              </a:ext>
            </a:extLst>
          </p:cNvPr>
          <p:cNvSpPr txBox="1"/>
          <p:nvPr/>
        </p:nvSpPr>
        <p:spPr>
          <a:xfrm>
            <a:off x="2315123" y="1428329"/>
            <a:ext cx="462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Мезенский гравитационный максимум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D075D-C2A8-48FC-A897-60047F8E0329}"/>
              </a:ext>
            </a:extLst>
          </p:cNvPr>
          <p:cNvSpPr txBox="1"/>
          <p:nvPr/>
        </p:nvSpPr>
        <p:spPr>
          <a:xfrm>
            <a:off x="5472345" y="5965448"/>
            <a:ext cx="2686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размеры – 140 х 75 км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интенсивность более 90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мГал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7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0778A-7901-49C6-915E-46D1A4E7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85" y="181994"/>
            <a:ext cx="6480720" cy="994122"/>
          </a:xfrm>
        </p:spPr>
        <p:txBody>
          <a:bodyPr/>
          <a:lstStyle/>
          <a:p>
            <a:r>
              <a:rPr lang="ru-RU" dirty="0"/>
              <a:t>Природа Мезенского </a:t>
            </a:r>
            <a:br>
              <a:rPr lang="ru-RU" dirty="0"/>
            </a:br>
            <a:r>
              <a:rPr lang="ru-RU" dirty="0"/>
              <a:t>гравитационного максимума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8A7301-8177-4A5B-B709-9805C0119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3" t="14965"/>
          <a:stretch/>
        </p:blipFill>
        <p:spPr>
          <a:xfrm>
            <a:off x="560868" y="1110743"/>
            <a:ext cx="7270901" cy="4537788"/>
          </a:xfr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D8CDEF4C-80DC-4752-B7E0-1290B71470A3}"/>
              </a:ext>
            </a:extLst>
          </p:cNvPr>
          <p:cNvSpPr txBox="1">
            <a:spLocks/>
          </p:cNvSpPr>
          <p:nvPr/>
        </p:nvSpPr>
        <p:spPr bwMode="auto">
          <a:xfrm>
            <a:off x="251520" y="5570157"/>
            <a:ext cx="874846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35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dirty="0">
                <a:solidFill>
                  <a:schemeClr val="tx1"/>
                </a:solidFill>
              </a:rPr>
              <a:t>Физико-геологическая модель аномалии:</a:t>
            </a:r>
          </a:p>
          <a:p>
            <a:pPr marL="0" indent="0" algn="just">
              <a:buFont typeface="Arial" charset="0"/>
              <a:buNone/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а) расчетная модель; б) аппроксимация прямоугольными телами поверхности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псевдоверзиеры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; в) соотнесение расчетной модели с геологическими представлениями о строении региона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A3E191-626E-4320-87F8-2DF56A208DAE}"/>
              </a:ext>
            </a:extLst>
          </p:cNvPr>
          <p:cNvSpPr txBox="1"/>
          <p:nvPr/>
        </p:nvSpPr>
        <p:spPr>
          <a:xfrm>
            <a:off x="6732240" y="2924944"/>
            <a:ext cx="24117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n-lt"/>
              </a:rPr>
              <a:t>Мантийное вещество по трещинам поднималось к поверхности и сформировало локальные объекты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7B946-0407-49C9-BDEC-184FCF2EB440}"/>
              </a:ext>
            </a:extLst>
          </p:cNvPr>
          <p:cNvSpPr txBox="1"/>
          <p:nvPr/>
        </p:nvSpPr>
        <p:spPr>
          <a:xfrm>
            <a:off x="8653412" y="6488668"/>
            <a:ext cx="490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1960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3289F-3A49-4FCA-AE91-07C4802F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411153"/>
            <a:ext cx="6480720" cy="994122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FAB3-EE48-479E-A279-97EC1299C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680679"/>
          </a:xfrm>
        </p:spPr>
        <p:txBody>
          <a:bodyPr/>
          <a:lstStyle/>
          <a:p>
            <a:r>
              <a:rPr lang="ru-RU" dirty="0"/>
              <a:t>«Болидная модель» образования кимберлитовых трубок позволяет по-новому представить их возможное происхождение и пространственное размещение</a:t>
            </a:r>
          </a:p>
          <a:p>
            <a:r>
              <a:rPr lang="ru-RU" dirty="0"/>
              <a:t>Применение гипотезы и обоснование ее соответствия истории геологического развития региона составят новый взгляд на формирование региональных структур Архангельской области и позволит применить новые критерии для оценки перспективных площадей</a:t>
            </a:r>
          </a:p>
          <a:p>
            <a:r>
              <a:rPr lang="ru-RU" dirty="0"/>
              <a:t>Территория </a:t>
            </a:r>
            <a:r>
              <a:rPr lang="ru-RU" smtClean="0"/>
              <a:t>в районе Мезенского </a:t>
            </a:r>
            <a:r>
              <a:rPr lang="ru-RU" dirty="0"/>
              <a:t>гравитационного максимума требует отдельного изучения локальных аномалий с целью поисков кимберлитовых трубок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F860D-6014-44C1-9866-63CF8B0D7916}"/>
              </a:ext>
            </a:extLst>
          </p:cNvPr>
          <p:cNvSpPr txBox="1"/>
          <p:nvPr/>
        </p:nvSpPr>
        <p:spPr>
          <a:xfrm>
            <a:off x="8653412" y="6488668"/>
            <a:ext cx="490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0066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49999-723D-41DC-974D-4B9B3F46A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46" y="2618910"/>
            <a:ext cx="6480720" cy="745592"/>
          </a:xfrm>
        </p:spPr>
        <p:txBody>
          <a:bodyPr/>
          <a:lstStyle/>
          <a:p>
            <a:r>
              <a:rPr lang="ru-RU" sz="3000" dirty="0">
                <a:latin typeface="+mn-lt"/>
              </a:rPr>
              <a:t>Благодарю за внимание</a:t>
            </a:r>
            <a:r>
              <a:rPr lang="en-US" sz="3000" dirty="0">
                <a:latin typeface="+mn-lt"/>
              </a:rPr>
              <a:t>!</a:t>
            </a:r>
            <a:endParaRPr lang="ru-RU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053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0EC6E-3924-4C18-A3A8-6BCBED0A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темы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97147-83AE-447B-94EB-018982E1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21008"/>
            <a:ext cx="5400600" cy="4680679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 Nova Cond" panose="020B0506020202020204" pitchFamily="34" charset="0"/>
              </a:rPr>
              <a:t>Модель образования кимберлитовых трубок влияет на: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Arial Nova Cond" panose="020B0506020202020204" pitchFamily="34" charset="0"/>
              </a:rPr>
              <a:t>методы поиска новых месторождений алмазов;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Arial Nova Cond" panose="020B0506020202020204" pitchFamily="34" charset="0"/>
              </a:rPr>
              <a:t>оценку перспективности площадей на поиски алмазов;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Arial Nova Cond" panose="020B0506020202020204" pitchFamily="34" charset="0"/>
              </a:rPr>
              <a:t>критерии </a:t>
            </a:r>
            <a:r>
              <a:rPr lang="ru-RU" sz="1800" dirty="0" err="1">
                <a:solidFill>
                  <a:schemeClr val="tx1"/>
                </a:solidFill>
                <a:latin typeface="Arial Nova Cond" panose="020B0506020202020204" pitchFamily="34" charset="0"/>
              </a:rPr>
              <a:t>алмазоносности</a:t>
            </a:r>
            <a:endParaRPr lang="ru-RU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342900" lvl="1" indent="0">
              <a:buNone/>
            </a:pPr>
            <a:endParaRPr lang="ru-RU" sz="1800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Arial Nova Cond" panose="020B0506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 Nova Cond" panose="020B0506020202020204" pitchFamily="34" charset="0"/>
              </a:rPr>
              <a:t>Восполнение минерально-сырьевой базы алмазов Архангельской области</a:t>
            </a:r>
            <a:r>
              <a:rPr lang="ru-RU" dirty="0">
                <a:latin typeface="Arial Nova Cond" panose="020B0506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 Nova Cond" panose="020B0506020202020204" pitchFamily="34" charset="0"/>
              </a:rPr>
              <a:t>отсутствует </a:t>
            </a:r>
          </a:p>
          <a:p>
            <a:pPr marL="0" indent="0">
              <a:buNone/>
            </a:pPr>
            <a:endParaRPr lang="ru-RU" dirty="0">
              <a:latin typeface="Arial Nova Cond" panose="020B0506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 Nova Cond" panose="020B0506020202020204" pitchFamily="34" charset="0"/>
              </a:rPr>
              <a:t>За</a:t>
            </a:r>
            <a:r>
              <a:rPr lang="ru-RU" dirty="0">
                <a:latin typeface="Arial Nova Cond" panose="020B0506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10</a:t>
            </a:r>
            <a:r>
              <a:rPr lang="ru-RU" b="1" dirty="0">
                <a:solidFill>
                  <a:srgbClr val="C00000"/>
                </a:solidFill>
                <a:latin typeface="Arial Nova Cond" panose="020B0506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Nova Cond" panose="020B0506020202020204" pitchFamily="34" charset="0"/>
              </a:rPr>
              <a:t>лет запасы алмазов</a:t>
            </a:r>
            <a:r>
              <a:rPr lang="ru-RU" dirty="0">
                <a:latin typeface="Arial Nova Cond" panose="020B0506020202020204" pitchFamily="34" charset="0"/>
              </a:rPr>
              <a:t>        </a:t>
            </a:r>
            <a:r>
              <a:rPr lang="ru-RU" sz="24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13%</a:t>
            </a:r>
            <a:endParaRPr lang="ru-RU" b="1" dirty="0">
              <a:solidFill>
                <a:srgbClr val="C00000"/>
              </a:solidFill>
              <a:latin typeface="Arial Nova Cond" panose="020B0506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82E0274-8103-426E-95A6-C876C29A7FD8}"/>
              </a:ext>
            </a:extLst>
          </p:cNvPr>
          <p:cNvCxnSpPr>
            <a:cxnSpLocks/>
          </p:cNvCxnSpPr>
          <p:nvPr/>
        </p:nvCxnSpPr>
        <p:spPr>
          <a:xfrm>
            <a:off x="3779912" y="4725144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8C66C61-900B-49A8-BF4C-1C54F0B12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361645"/>
              </p:ext>
            </p:extLst>
          </p:nvPr>
        </p:nvGraphicFramePr>
        <p:xfrm>
          <a:off x="5680731" y="1268760"/>
          <a:ext cx="31318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B05BDF8-EE38-448B-99E6-67450C1F4AB9}"/>
              </a:ext>
            </a:extLst>
          </p:cNvPr>
          <p:cNvSpPr txBox="1"/>
          <p:nvPr/>
        </p:nvSpPr>
        <p:spPr>
          <a:xfrm>
            <a:off x="5856790" y="4063424"/>
            <a:ext cx="2779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Nova Cond" panose="020B0506020202020204" pitchFamily="34" charset="0"/>
              </a:rPr>
              <a:t>Динамика доли добычи полезных ископаемых в структуре ВРП Архангельской области (без </a:t>
            </a:r>
            <a:r>
              <a:rPr lang="ru-RU" sz="1600" dirty="0" err="1">
                <a:latin typeface="Arial Nova Cond" panose="020B0506020202020204" pitchFamily="34" charset="0"/>
              </a:rPr>
              <a:t>НАО</a:t>
            </a:r>
            <a:r>
              <a:rPr lang="ru-RU" sz="1600" dirty="0">
                <a:latin typeface="Arial Nova Cond" panose="020B0506020202020204" pitchFamily="34" charset="0"/>
              </a:rPr>
              <a:t>) в 2013-2018 гг.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43AD8-8885-4C0F-8BE9-41B6B0D12E96}"/>
              </a:ext>
            </a:extLst>
          </p:cNvPr>
          <p:cNvSpPr txBox="1"/>
          <p:nvPr/>
        </p:nvSpPr>
        <p:spPr>
          <a:xfrm>
            <a:off x="8653412" y="6488668"/>
            <a:ext cx="490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606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48315-3301-4856-9291-8D55CB71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89" y="18694"/>
            <a:ext cx="8610274" cy="994122"/>
          </a:xfrm>
        </p:spPr>
        <p:txBody>
          <a:bodyPr/>
          <a:lstStyle/>
          <a:p>
            <a:r>
              <a:rPr lang="ru-RU" dirty="0"/>
              <a:t>Развитие гипотезы  болидной модели </a:t>
            </a:r>
            <a:br>
              <a:rPr lang="ru-RU" dirty="0"/>
            </a:br>
            <a:r>
              <a:rPr lang="ru-RU" dirty="0"/>
              <a:t>образования кимберлитовых трубок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97EEC5-2ABC-4809-8611-E8B750F28B01}"/>
              </a:ext>
            </a:extLst>
          </p:cNvPr>
          <p:cNvSpPr txBox="1"/>
          <p:nvPr/>
        </p:nvSpPr>
        <p:spPr>
          <a:xfrm>
            <a:off x="160697" y="1502326"/>
            <a:ext cx="437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Arial Nova Cond" panose="020B0506020202020204" pitchFamily="34" charset="0"/>
              </a:rPr>
              <a:t>1970 г.</a:t>
            </a:r>
          </a:p>
          <a:p>
            <a:pPr algn="ctr"/>
            <a:r>
              <a:rPr lang="ru-RU" sz="1600" b="1" dirty="0">
                <a:latin typeface="Arial Nova Cond" panose="020B0506020202020204" pitchFamily="34" charset="0"/>
              </a:rPr>
              <a:t>Воробьев </a:t>
            </a:r>
            <a:r>
              <a:rPr lang="ru-RU" sz="1600" b="1" dirty="0" err="1">
                <a:latin typeface="Arial Nova Cond" panose="020B0506020202020204" pitchFamily="34" charset="0"/>
              </a:rPr>
              <a:t>А.А</a:t>
            </a:r>
            <a:r>
              <a:rPr lang="ru-RU" sz="1600" b="1" dirty="0">
                <a:latin typeface="Arial Nova Cond" panose="020B0506020202020204" pitchFamily="34" charset="0"/>
              </a:rPr>
              <a:t>.</a:t>
            </a:r>
            <a:endParaRPr lang="ru-RU" sz="1600" dirty="0">
              <a:latin typeface="Arial Nova Cond" panose="020B0506020202020204" pitchFamily="34" charset="0"/>
            </a:endParaRPr>
          </a:p>
          <a:p>
            <a:pPr algn="ctr"/>
            <a:r>
              <a:rPr lang="ru-RU" sz="1600" i="1" dirty="0">
                <a:latin typeface="Arial Nova Cond" panose="020B0506020202020204" pitchFamily="34" charset="0"/>
              </a:rPr>
              <a:t>«О возможности электрических разрядов в недрах Земли»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3A0920-6E36-4EA2-9DC8-330FC8E138B2}"/>
              </a:ext>
            </a:extLst>
          </p:cNvPr>
          <p:cNvSpPr txBox="1"/>
          <p:nvPr/>
        </p:nvSpPr>
        <p:spPr>
          <a:xfrm>
            <a:off x="4979605" y="1970017"/>
            <a:ext cx="38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Arial Nova Cond" panose="020B0506020202020204" pitchFamily="34" charset="0"/>
              </a:rPr>
              <a:t>1972 г.</a:t>
            </a:r>
          </a:p>
          <a:p>
            <a:pPr algn="ctr"/>
            <a:r>
              <a:rPr lang="ru-RU" sz="1600" b="1" dirty="0">
                <a:latin typeface="Arial Nova Cond" panose="020B0506020202020204" pitchFamily="34" charset="0"/>
              </a:rPr>
              <a:t>Алексеевский </a:t>
            </a:r>
            <a:r>
              <a:rPr lang="ru-RU" sz="1600" b="1" dirty="0" err="1">
                <a:latin typeface="Arial Nova Cond" panose="020B0506020202020204" pitchFamily="34" charset="0"/>
              </a:rPr>
              <a:t>К.М</a:t>
            </a:r>
            <a:r>
              <a:rPr lang="ru-RU" sz="1600" b="1" dirty="0">
                <a:latin typeface="Arial Nova Cond" panose="020B0506020202020204" pitchFamily="34" charset="0"/>
              </a:rPr>
              <a:t>., Николаева </a:t>
            </a:r>
            <a:r>
              <a:rPr lang="ru-RU" sz="1600" b="1" dirty="0" err="1">
                <a:latin typeface="Arial Nova Cond" panose="020B0506020202020204" pitchFamily="34" charset="0"/>
              </a:rPr>
              <a:t>Т.Т</a:t>
            </a:r>
            <a:r>
              <a:rPr lang="ru-RU" sz="1600" b="1" dirty="0">
                <a:latin typeface="Arial Nova Cond" panose="020B0506020202020204" pitchFamily="34" charset="0"/>
              </a:rPr>
              <a:t>., </a:t>
            </a:r>
            <a:endParaRPr lang="ru-RU" sz="1600" dirty="0">
              <a:latin typeface="Arial Nova Cond" panose="020B0506020202020204" pitchFamily="34" charset="0"/>
            </a:endParaRPr>
          </a:p>
          <a:p>
            <a:pPr algn="ctr"/>
            <a:r>
              <a:rPr lang="ru-RU" sz="1600" i="1" dirty="0">
                <a:latin typeface="Arial Nova Cond" panose="020B0506020202020204" pitchFamily="34" charset="0"/>
              </a:rPr>
              <a:t>«Загадки кимберлитов»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9A180-932C-4379-935D-FBC0A477FA7D}"/>
              </a:ext>
            </a:extLst>
          </p:cNvPr>
          <p:cNvSpPr txBox="1"/>
          <p:nvPr/>
        </p:nvSpPr>
        <p:spPr>
          <a:xfrm>
            <a:off x="876238" y="4605565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Arial Nova Cond" panose="020B0506020202020204" pitchFamily="34" charset="0"/>
              </a:rPr>
              <a:t>1990 г.</a:t>
            </a:r>
          </a:p>
          <a:p>
            <a:pPr algn="ctr"/>
            <a:r>
              <a:rPr lang="ru-RU" sz="1600" b="1" dirty="0" err="1">
                <a:latin typeface="Arial Nova Cond" panose="020B0506020202020204" pitchFamily="34" charset="0"/>
              </a:rPr>
              <a:t>Баласанян</a:t>
            </a:r>
            <a:r>
              <a:rPr lang="ru-RU" sz="1600" b="1" dirty="0">
                <a:latin typeface="Arial Nova Cond" panose="020B0506020202020204" pitchFamily="34" charset="0"/>
              </a:rPr>
              <a:t> </a:t>
            </a:r>
            <a:r>
              <a:rPr lang="ru-RU" sz="1600" b="1" dirty="0" err="1">
                <a:latin typeface="Arial Nova Cond" panose="020B0506020202020204" pitchFamily="34" charset="0"/>
              </a:rPr>
              <a:t>С.Б</a:t>
            </a:r>
            <a:r>
              <a:rPr lang="ru-RU" sz="1600" b="1" dirty="0">
                <a:latin typeface="Arial Nova Cond" panose="020B0506020202020204" pitchFamily="34" charset="0"/>
              </a:rPr>
              <a:t>.</a:t>
            </a:r>
            <a:r>
              <a:rPr lang="ru-RU" sz="1600" dirty="0">
                <a:latin typeface="Arial Nova Cond" panose="020B0506020202020204" pitchFamily="34" charset="0"/>
              </a:rPr>
              <a:t>, </a:t>
            </a:r>
          </a:p>
          <a:p>
            <a:pPr algn="ctr"/>
            <a:r>
              <a:rPr lang="ru-RU" sz="1600" dirty="0">
                <a:latin typeface="Arial Nova Cond" panose="020B0506020202020204" pitchFamily="34" charset="0"/>
              </a:rPr>
              <a:t> </a:t>
            </a:r>
            <a:r>
              <a:rPr lang="ru-RU" sz="1600" i="1" dirty="0">
                <a:latin typeface="Arial Nova Cond" panose="020B0506020202020204" pitchFamily="34" charset="0"/>
              </a:rPr>
              <a:t>«Динамическая </a:t>
            </a:r>
            <a:r>
              <a:rPr lang="ru-RU" sz="1600" i="1" dirty="0" err="1">
                <a:latin typeface="Arial Nova Cond" panose="020B0506020202020204" pitchFamily="34" charset="0"/>
              </a:rPr>
              <a:t>геоэлектрика</a:t>
            </a:r>
            <a:r>
              <a:rPr lang="ru-RU" sz="1600" i="1" dirty="0">
                <a:latin typeface="Arial Nova Cond" panose="020B0506020202020204" pitchFamily="34" charset="0"/>
              </a:rPr>
              <a:t>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2DD72-8A30-4389-82B8-64219A1847AA}"/>
              </a:ext>
            </a:extLst>
          </p:cNvPr>
          <p:cNvSpPr txBox="1"/>
          <p:nvPr/>
        </p:nvSpPr>
        <p:spPr>
          <a:xfrm>
            <a:off x="4979605" y="5077166"/>
            <a:ext cx="4164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Arial Nova Cond" panose="020B0506020202020204" pitchFamily="34" charset="0"/>
              </a:rPr>
              <a:t>2007 г.</a:t>
            </a:r>
          </a:p>
          <a:p>
            <a:pPr algn="ctr"/>
            <a:r>
              <a:rPr lang="ru-RU" sz="1600" b="1" dirty="0">
                <a:latin typeface="Arial Nova Cond" panose="020B0506020202020204" pitchFamily="34" charset="0"/>
              </a:rPr>
              <a:t>Хазанович-Вульф </a:t>
            </a:r>
            <a:r>
              <a:rPr lang="ru-RU" sz="1600" b="1" dirty="0" err="1">
                <a:latin typeface="Arial Nova Cond" panose="020B0506020202020204" pitchFamily="34" charset="0"/>
              </a:rPr>
              <a:t>К.К</a:t>
            </a:r>
            <a:r>
              <a:rPr lang="ru-RU" sz="1600" b="1" dirty="0">
                <a:latin typeface="Arial Nova Cond" panose="020B0506020202020204" pitchFamily="34" charset="0"/>
              </a:rPr>
              <a:t>.</a:t>
            </a:r>
            <a:endParaRPr lang="ru-RU" sz="1600" dirty="0">
              <a:latin typeface="Arial Nova Cond" panose="020B0506020202020204" pitchFamily="34" charset="0"/>
            </a:endParaRPr>
          </a:p>
          <a:p>
            <a:pPr algn="ctr"/>
            <a:r>
              <a:rPr lang="ru-RU" sz="1600" i="1" dirty="0">
                <a:latin typeface="Arial Nova Cond" panose="020B0506020202020204" pitchFamily="34" charset="0"/>
              </a:rPr>
              <a:t>«</a:t>
            </a:r>
            <a:r>
              <a:rPr lang="ru-RU" sz="1600" i="1" dirty="0" err="1">
                <a:latin typeface="Arial Nova Cond" panose="020B0506020202020204" pitchFamily="34" charset="0"/>
              </a:rPr>
              <a:t>Диатремовые</a:t>
            </a:r>
            <a:r>
              <a:rPr lang="ru-RU" sz="1600" i="1" dirty="0">
                <a:latin typeface="Arial Nova Cond" panose="020B0506020202020204" pitchFamily="34" charset="0"/>
              </a:rPr>
              <a:t> шлейфы астроблем или «болидная модель» образования кимберлитовых трубок»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3FE25D-8868-4F2C-AA35-DDB9D93E074A}"/>
              </a:ext>
            </a:extLst>
          </p:cNvPr>
          <p:cNvSpPr txBox="1"/>
          <p:nvPr/>
        </p:nvSpPr>
        <p:spPr>
          <a:xfrm>
            <a:off x="138189" y="2530445"/>
            <a:ext cx="437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Arial Nova Cond" panose="020B0506020202020204" pitchFamily="34" charset="0"/>
              </a:rPr>
              <a:t>1975 г.</a:t>
            </a:r>
          </a:p>
          <a:p>
            <a:pPr algn="ctr"/>
            <a:r>
              <a:rPr lang="ru-RU" sz="1600" b="1" dirty="0">
                <a:latin typeface="Arial Nova Cond" panose="020B0506020202020204" pitchFamily="34" charset="0"/>
              </a:rPr>
              <a:t>Воробьев </a:t>
            </a:r>
            <a:r>
              <a:rPr lang="ru-RU" sz="1600" b="1" dirty="0" err="1">
                <a:latin typeface="Arial Nova Cond" panose="020B0506020202020204" pitchFamily="34" charset="0"/>
              </a:rPr>
              <a:t>А.А</a:t>
            </a:r>
            <a:r>
              <a:rPr lang="ru-RU" sz="1600" b="1" dirty="0">
                <a:latin typeface="Arial Nova Cond" panose="020B0506020202020204" pitchFamily="34" charset="0"/>
              </a:rPr>
              <a:t>.</a:t>
            </a:r>
            <a:endParaRPr lang="ru-RU" sz="1600" dirty="0">
              <a:latin typeface="Arial Nova Cond" panose="020B0506020202020204" pitchFamily="34" charset="0"/>
            </a:endParaRPr>
          </a:p>
          <a:p>
            <a:pPr algn="ctr"/>
            <a:r>
              <a:rPr lang="ru-RU" sz="1600" i="1" dirty="0">
                <a:latin typeface="Arial Nova Cond" panose="020B0506020202020204" pitchFamily="34" charset="0"/>
              </a:rPr>
              <a:t>«Физические условия залегания и свойства глубинного вещества»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14F469-5F83-4FCF-B2C2-6CEF1EEDC148}"/>
              </a:ext>
            </a:extLst>
          </p:cNvPr>
          <p:cNvSpPr txBox="1"/>
          <p:nvPr/>
        </p:nvSpPr>
        <p:spPr>
          <a:xfrm>
            <a:off x="5054118" y="3723359"/>
            <a:ext cx="38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  <a:latin typeface="Arial Nova Cond" panose="020B0506020202020204" pitchFamily="34" charset="0"/>
              </a:rPr>
              <a:t>1988 г.</a:t>
            </a:r>
          </a:p>
          <a:p>
            <a:pPr algn="ctr"/>
            <a:r>
              <a:rPr lang="ru-RU" sz="1600" b="1" dirty="0">
                <a:latin typeface="Arial Nova Cond" panose="020B0506020202020204" pitchFamily="34" charset="0"/>
              </a:rPr>
              <a:t>Алексеевский </a:t>
            </a:r>
            <a:r>
              <a:rPr lang="ru-RU" sz="1600" b="1" dirty="0" err="1">
                <a:latin typeface="Arial Nova Cond" panose="020B0506020202020204" pitchFamily="34" charset="0"/>
              </a:rPr>
              <a:t>К.М</a:t>
            </a:r>
            <a:r>
              <a:rPr lang="ru-RU" sz="1600" b="1" dirty="0">
                <a:latin typeface="Arial Nova Cond" panose="020B0506020202020204" pitchFamily="34" charset="0"/>
              </a:rPr>
              <a:t>., Николаева </a:t>
            </a:r>
            <a:r>
              <a:rPr lang="ru-RU" sz="1600" b="1" dirty="0" err="1">
                <a:latin typeface="Arial Nova Cond" panose="020B0506020202020204" pitchFamily="34" charset="0"/>
              </a:rPr>
              <a:t>Т.Т</a:t>
            </a:r>
            <a:r>
              <a:rPr lang="ru-RU" sz="1600" b="1" dirty="0">
                <a:latin typeface="Arial Nova Cond" panose="020B0506020202020204" pitchFamily="34" charset="0"/>
              </a:rPr>
              <a:t>.</a:t>
            </a:r>
          </a:p>
          <a:p>
            <a:pPr algn="ctr"/>
            <a:r>
              <a:rPr lang="ru-RU" sz="1600" i="1" dirty="0">
                <a:latin typeface="Arial Nova Cond" panose="020B0506020202020204" pitchFamily="34" charset="0"/>
              </a:rPr>
              <a:t>«Роль взрыва в кимберлитовой науке»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A32A1-A1E7-4E3B-BE3E-8D4DE3A6FBB8}"/>
              </a:ext>
            </a:extLst>
          </p:cNvPr>
          <p:cNvSpPr txBox="1"/>
          <p:nvPr/>
        </p:nvSpPr>
        <p:spPr>
          <a:xfrm>
            <a:off x="1445348" y="1021261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err="1">
                <a:solidFill>
                  <a:srgbClr val="00B0F0"/>
                </a:solidFill>
                <a:latin typeface="Arial Nova Cond" panose="020B0506020202020204" pitchFamily="34" charset="0"/>
              </a:rPr>
              <a:t>геоэлектрики</a:t>
            </a:r>
            <a:r>
              <a:rPr lang="ru-RU" sz="1600" i="1" dirty="0">
                <a:solidFill>
                  <a:srgbClr val="00B0F0"/>
                </a:solidFill>
                <a:latin typeface="Arial Nova Cond" panose="020B0506020202020204" pitchFamily="34" charset="0"/>
              </a:rPr>
              <a:t> и геофизики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45DC65-614D-44B6-98FB-87053A3782C6}"/>
              </a:ext>
            </a:extLst>
          </p:cNvPr>
          <p:cNvSpPr txBox="1"/>
          <p:nvPr/>
        </p:nvSpPr>
        <p:spPr>
          <a:xfrm>
            <a:off x="5800070" y="1021261"/>
            <a:ext cx="2400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rgbClr val="00B0F0"/>
                </a:solidFill>
                <a:latin typeface="Arial Nova Cond" panose="020B0506020202020204" pitchFamily="34" charset="0"/>
              </a:rPr>
              <a:t>горные инженеры-геологи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9625103-213A-4603-888C-F9B63149C614}"/>
              </a:ext>
            </a:extLst>
          </p:cNvPr>
          <p:cNvGrpSpPr/>
          <p:nvPr/>
        </p:nvGrpSpPr>
        <p:grpSpPr>
          <a:xfrm>
            <a:off x="4318490" y="1223539"/>
            <a:ext cx="643456" cy="5184576"/>
            <a:chOff x="4611121" y="1268760"/>
            <a:chExt cx="643456" cy="5184576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863C4166-ED51-42B3-9FCE-A1D8E420341F}"/>
                </a:ext>
              </a:extLst>
            </p:cNvPr>
            <p:cNvCxnSpPr>
              <a:cxnSpLocks/>
            </p:cNvCxnSpPr>
            <p:nvPr/>
          </p:nvCxnSpPr>
          <p:spPr>
            <a:xfrm>
              <a:off x="4932040" y="1268760"/>
              <a:ext cx="0" cy="518457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C5C405B-616F-4770-9D0D-8C516DD24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9715" y="4044402"/>
              <a:ext cx="604646" cy="604646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ADD4C85-9EAC-4680-8036-6D4B792C2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1121" y="1270792"/>
              <a:ext cx="604646" cy="604646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E36D4B9-F602-447E-A81D-748F40E15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7341" y="2015238"/>
              <a:ext cx="604646" cy="604646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8642DB1-8F50-458D-AE57-0D36F043C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7341" y="2846235"/>
              <a:ext cx="604646" cy="604646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F4CB5EF5-8806-4323-B286-C171F8B30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49931" y="4734765"/>
              <a:ext cx="604646" cy="604646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5620E0B-84F0-4A3F-AF1A-34C379D87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9715" y="5436562"/>
              <a:ext cx="604646" cy="60464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FCE330D-CAC6-4039-B767-C48716CCA0A0}"/>
              </a:ext>
            </a:extLst>
          </p:cNvPr>
          <p:cNvSpPr txBox="1"/>
          <p:nvPr/>
        </p:nvSpPr>
        <p:spPr>
          <a:xfrm>
            <a:off x="8653412" y="6488668"/>
            <a:ext cx="490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4571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A70EF-C675-4351-83A4-26BC5ADB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66670"/>
            <a:ext cx="6480720" cy="917651"/>
          </a:xfrm>
        </p:spPr>
        <p:txBody>
          <a:bodyPr/>
          <a:lstStyle/>
          <a:p>
            <a:r>
              <a:rPr lang="ru-RU" dirty="0"/>
              <a:t>«Болидная модель» образования кимберлитовых трубок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CD1EB4-46C8-4893-A3D3-1BDB1C115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956" t="42309" r="35111" b="16161"/>
          <a:stretch/>
        </p:blipFill>
        <p:spPr>
          <a:xfrm>
            <a:off x="126283" y="1024923"/>
            <a:ext cx="4054604" cy="31659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F09DA-DC7C-4C4F-B7E7-645226AB1A95}"/>
              </a:ext>
            </a:extLst>
          </p:cNvPr>
          <p:cNvSpPr txBox="1"/>
          <p:nvPr/>
        </p:nvSpPr>
        <p:spPr>
          <a:xfrm>
            <a:off x="-35543" y="4268607"/>
            <a:ext cx="4607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</a:rPr>
              <a:t>Модель электрических взаимодействий метеорного </a:t>
            </a:r>
          </a:p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</a:rPr>
              <a:t>тела с поверхностью и недрами Земли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47CBCC-DCAB-48DF-9E51-2A693858C4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12" t="52585" r="48546" b="17692"/>
          <a:stretch/>
        </p:blipFill>
        <p:spPr>
          <a:xfrm>
            <a:off x="4445717" y="1105681"/>
            <a:ext cx="4572000" cy="30044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99C8CA-AA84-447B-AFD5-182785B984AB}"/>
              </a:ext>
            </a:extLst>
          </p:cNvPr>
          <p:cNvSpPr txBox="1"/>
          <p:nvPr/>
        </p:nvSpPr>
        <p:spPr>
          <a:xfrm>
            <a:off x="4381892" y="4192746"/>
            <a:ext cx="4699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</a:rPr>
              <a:t>После лавинного разряда метеорное тело успевает </a:t>
            </a:r>
          </a:p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</a:rPr>
              <a:t>накопить на себе новый заряд и инициирует</a:t>
            </a:r>
          </a:p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</a:rPr>
              <a:t> новые пробои земной коры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3A288-E90F-439E-B31C-11226C380BC4}"/>
              </a:ext>
            </a:extLst>
          </p:cNvPr>
          <p:cNvSpPr txBox="1"/>
          <p:nvPr/>
        </p:nvSpPr>
        <p:spPr>
          <a:xfrm>
            <a:off x="8691150" y="6488668"/>
            <a:ext cx="4528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02BB39B4-EF86-4136-AFC0-E11D1DB33E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696676"/>
                  </p:ext>
                </p:extLst>
              </p:nvPr>
            </p:nvGraphicFramePr>
            <p:xfrm>
              <a:off x="243720" y="5049149"/>
              <a:ext cx="3824223" cy="126017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61571">
                      <a:extLst>
                        <a:ext uri="{9D8B030D-6E8A-4147-A177-3AD203B41FA5}">
                          <a16:colId xmlns:a16="http://schemas.microsoft.com/office/drawing/2014/main" val="296019533"/>
                        </a:ext>
                      </a:extLst>
                    </a:gridCol>
                    <a:gridCol w="672513">
                      <a:extLst>
                        <a:ext uri="{9D8B030D-6E8A-4147-A177-3AD203B41FA5}">
                          <a16:colId xmlns:a16="http://schemas.microsoft.com/office/drawing/2014/main" val="3000257949"/>
                        </a:ext>
                      </a:extLst>
                    </a:gridCol>
                    <a:gridCol w="409738">
                      <a:extLst>
                        <a:ext uri="{9D8B030D-6E8A-4147-A177-3AD203B41FA5}">
                          <a16:colId xmlns:a16="http://schemas.microsoft.com/office/drawing/2014/main" val="3986476461"/>
                        </a:ext>
                      </a:extLst>
                    </a:gridCol>
                    <a:gridCol w="887765">
                      <a:extLst>
                        <a:ext uri="{9D8B030D-6E8A-4147-A177-3AD203B41FA5}">
                          <a16:colId xmlns:a16="http://schemas.microsoft.com/office/drawing/2014/main" val="3258217794"/>
                        </a:ext>
                      </a:extLst>
                    </a:gridCol>
                    <a:gridCol w="1092636">
                      <a:extLst>
                        <a:ext uri="{9D8B030D-6E8A-4147-A177-3AD203B41FA5}">
                          <a16:colId xmlns:a16="http://schemas.microsoft.com/office/drawing/2014/main" val="2491393495"/>
                        </a:ext>
                      </a:extLst>
                    </a:gridCol>
                  </a:tblGrid>
                  <a:tr h="3547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100">
                                  <a:effectLst/>
                                  <a:latin typeface="Cambria Math"/>
                                </a:rPr>
                                <m:t>𝐻</m:t>
                              </m:r>
                            </m:oMath>
                          </a14:m>
                          <a:r>
                            <a:rPr lang="ru-RU" sz="1100">
                              <a:effectLst/>
                            </a:rPr>
                            <a:t>, км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sz="1100">
                                      <a:effectLst/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100">
                              <a:effectLst/>
                            </a:rPr>
                            <a:t>, В/м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, км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100">
                                        <a:effectLst/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100">
                                    <a:effectLst/>
                                    <a:latin typeface="Cambria Math"/>
                                  </a:rPr>
                                  <m:t>, В/м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50" dirty="0">
                              <a:effectLst/>
                            </a:rPr>
                            <a:t>Электро-пробой </a:t>
                          </a:r>
                          <a:endParaRPr lang="ru-RU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73772184"/>
                      </a:ext>
                    </a:extLst>
                  </a:tr>
                  <a:tr h="1810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r>
                            <a:rPr lang="ru-RU" sz="1100" baseline="300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r>
                            <a:rPr lang="ru-RU" sz="1100">
                              <a:effectLst/>
                            </a:rPr>
                            <a:t>,5</a:t>
                          </a:r>
                          <a14:m>
                            <m:oMath xmlns:m="http://schemas.openxmlformats.org/officeDocument/2006/math">
                              <m:r>
                                <a:rPr lang="ru-RU" sz="1100">
                                  <a:effectLst/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100">
                              <a:effectLst/>
                            </a:rPr>
                            <a:t>10</a:t>
                          </a:r>
                          <a:r>
                            <a:rPr lang="ru-RU" sz="1100" baseline="30000">
                              <a:effectLst/>
                            </a:rPr>
                            <a:t>9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-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33456069"/>
                      </a:ext>
                    </a:extLst>
                  </a:tr>
                  <a:tr h="1810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3,1</a:t>
                          </a:r>
                          <a14:m>
                            <m:oMath xmlns:m="http://schemas.openxmlformats.org/officeDocument/2006/math">
                              <m:r>
                                <a:rPr lang="ru-RU" sz="1100">
                                  <a:effectLst/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100">
                              <a:effectLst/>
                            </a:rPr>
                            <a:t>10</a:t>
                          </a:r>
                          <a:r>
                            <a:rPr lang="ru-RU" sz="1100" baseline="30000">
                              <a:effectLst/>
                            </a:rPr>
                            <a:t>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-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27232355"/>
                      </a:ext>
                    </a:extLst>
                  </a:tr>
                  <a:tr h="1810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ru-RU" sz="1100">
                                  <a:effectLst/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100">
                              <a:effectLst/>
                            </a:rPr>
                            <a:t>10</a:t>
                          </a:r>
                          <a:r>
                            <a:rPr lang="ru-RU" sz="1100" baseline="30000">
                              <a:effectLst/>
                            </a:rPr>
                            <a:t>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+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00729897"/>
                      </a:ext>
                    </a:extLst>
                  </a:tr>
                  <a:tr h="1810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0,8</a:t>
                          </a:r>
                          <a14:m>
                            <m:oMath xmlns:m="http://schemas.openxmlformats.org/officeDocument/2006/math">
                              <m:r>
                                <a:rPr lang="ru-RU" sz="1100">
                                  <a:effectLst/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100">
                              <a:effectLst/>
                            </a:rPr>
                            <a:t>10</a:t>
                          </a:r>
                          <a:r>
                            <a:rPr lang="ru-RU" sz="1100" baseline="30000">
                              <a:effectLst/>
                            </a:rPr>
                            <a:t>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+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44562208"/>
                      </a:ext>
                    </a:extLst>
                  </a:tr>
                  <a:tr h="1810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2,5</a:t>
                          </a:r>
                          <a14:m>
                            <m:oMath xmlns:m="http://schemas.openxmlformats.org/officeDocument/2006/math">
                              <m:r>
                                <a:rPr lang="ru-RU" sz="1100">
                                  <a:effectLst/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100">
                              <a:effectLst/>
                            </a:rPr>
                            <a:t>10</a:t>
                          </a:r>
                          <a:r>
                            <a:rPr lang="ru-RU" sz="1100" baseline="300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+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684211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02BB39B4-EF86-4136-AFC0-E11D1DB33E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696676"/>
                  </p:ext>
                </p:extLst>
              </p:nvPr>
            </p:nvGraphicFramePr>
            <p:xfrm>
              <a:off x="243720" y="5049149"/>
              <a:ext cx="3824223" cy="126017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61571">
                      <a:extLst>
                        <a:ext uri="{9D8B030D-6E8A-4147-A177-3AD203B41FA5}">
                          <a16:colId xmlns:a16="http://schemas.microsoft.com/office/drawing/2014/main" val="296019533"/>
                        </a:ext>
                      </a:extLst>
                    </a:gridCol>
                    <a:gridCol w="672513">
                      <a:extLst>
                        <a:ext uri="{9D8B030D-6E8A-4147-A177-3AD203B41FA5}">
                          <a16:colId xmlns:a16="http://schemas.microsoft.com/office/drawing/2014/main" val="3000257949"/>
                        </a:ext>
                      </a:extLst>
                    </a:gridCol>
                    <a:gridCol w="409738">
                      <a:extLst>
                        <a:ext uri="{9D8B030D-6E8A-4147-A177-3AD203B41FA5}">
                          <a16:colId xmlns:a16="http://schemas.microsoft.com/office/drawing/2014/main" val="3986476461"/>
                        </a:ext>
                      </a:extLst>
                    </a:gridCol>
                    <a:gridCol w="887765">
                      <a:extLst>
                        <a:ext uri="{9D8B030D-6E8A-4147-A177-3AD203B41FA5}">
                          <a16:colId xmlns:a16="http://schemas.microsoft.com/office/drawing/2014/main" val="3258217794"/>
                        </a:ext>
                      </a:extLst>
                    </a:gridCol>
                    <a:gridCol w="1092636">
                      <a:extLst>
                        <a:ext uri="{9D8B030D-6E8A-4147-A177-3AD203B41FA5}">
                          <a16:colId xmlns:a16="http://schemas.microsoft.com/office/drawing/2014/main" val="2491393495"/>
                        </a:ext>
                      </a:extLst>
                    </a:gridCol>
                  </a:tblGrid>
                  <a:tr h="3547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800" t="-13793" r="-406400" b="-27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13514" t="-13793" r="-357658" b="-27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53731" t="-13793" r="-492537" b="-27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8219" t="-13793" r="-126027" b="-27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50" dirty="0">
                              <a:effectLst/>
                            </a:rPr>
                            <a:t>Электро-пробой </a:t>
                          </a:r>
                          <a:endParaRPr lang="ru-RU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73772184"/>
                      </a:ext>
                    </a:extLst>
                  </a:tr>
                  <a:tr h="1810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r>
                            <a:rPr lang="ru-RU" sz="1100" baseline="300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8219" t="-220000" r="-126027" b="-4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-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33456069"/>
                      </a:ext>
                    </a:extLst>
                  </a:tr>
                  <a:tr h="1810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50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8219" t="-320000" r="-126027" b="-3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-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27232355"/>
                      </a:ext>
                    </a:extLst>
                  </a:tr>
                  <a:tr h="1810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20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8219" t="-420000" r="-126027" b="-2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+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00729897"/>
                      </a:ext>
                    </a:extLst>
                  </a:tr>
                  <a:tr h="1810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8219" t="-537931" r="-126027" b="-1448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+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44562208"/>
                      </a:ext>
                    </a:extLst>
                  </a:tr>
                  <a:tr h="1810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10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08219" t="-616667" r="-126027" b="-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 dirty="0">
                              <a:effectLst/>
                            </a:rPr>
                            <a:t>+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6842118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1E9500-050D-4906-BDD1-3D561A37D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337" y="5788290"/>
            <a:ext cx="5942076" cy="3779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9DECA9-17C5-4545-8A06-71B62EAD3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679" y="6052941"/>
            <a:ext cx="5942076" cy="4495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B81C4D-1EA5-4925-9FCC-189BB5004487}"/>
              </a:ext>
            </a:extLst>
          </p:cNvPr>
          <p:cNvSpPr txBox="1"/>
          <p:nvPr/>
        </p:nvSpPr>
        <p:spPr>
          <a:xfrm>
            <a:off x="4422491" y="5071661"/>
            <a:ext cx="4607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Максимально допустимая напряженность электрического поля на поверхности твердого тела зависит напрямую от предела прочности вещества этого тела</a:t>
            </a:r>
          </a:p>
        </p:txBody>
      </p:sp>
    </p:spTree>
    <p:extLst>
      <p:ext uri="{BB962C8B-B14F-4D97-AF65-F5344CB8AC3E}">
        <p14:creationId xmlns:p14="http://schemas.microsoft.com/office/powerpoint/2010/main" val="199162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17FD4-FDC3-4381-BF23-65566E07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Теоретические основы </a:t>
            </a:r>
            <a:br>
              <a:rPr lang="ru-RU" dirty="0"/>
            </a:br>
            <a:r>
              <a:rPr lang="ru-RU" dirty="0"/>
              <a:t>«болидной модели» образования кимберлитовых трубок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20D49-946D-4C00-BD24-B06ABB6A1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11" y="1772816"/>
            <a:ext cx="8229600" cy="42602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Время до наступления электрического разряда в горной породе на основе </a:t>
            </a:r>
            <a:r>
              <a:rPr lang="ru-RU" dirty="0" err="1" smtClean="0">
                <a:solidFill>
                  <a:schemeClr val="tx1"/>
                </a:solidFill>
              </a:rPr>
              <a:t>флуктуационной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теории разрушения твердых тел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13A9D-0CC9-46B3-B31B-FCB061030771}"/>
              </a:ext>
            </a:extLst>
          </p:cNvPr>
          <p:cNvSpPr txBox="1"/>
          <p:nvPr/>
        </p:nvSpPr>
        <p:spPr>
          <a:xfrm>
            <a:off x="8691150" y="6488668"/>
            <a:ext cx="4528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D12313-7545-42EC-8CA9-B051B3AC9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0786"/>
            <a:ext cx="8643833" cy="13833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421279-0AED-478B-8818-E1ED00F1C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293096"/>
            <a:ext cx="6854605" cy="1888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31EBD-96F5-434A-B2BF-1045C085D21E}"/>
              </a:ext>
            </a:extLst>
          </p:cNvPr>
          <p:cNvSpPr txBox="1"/>
          <p:nvPr/>
        </p:nvSpPr>
        <p:spPr>
          <a:xfrm>
            <a:off x="4556" y="6450174"/>
            <a:ext cx="8639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Дмитриевский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Вычисление времени до наступления электрического разряда в горной породе при действии локального электрического поля высокой напряженности // Известия Томского политехнического института. – 1975. – Т. 222. – с. 16-19.</a:t>
            </a:r>
          </a:p>
        </p:txBody>
      </p:sp>
    </p:spTree>
    <p:extLst>
      <p:ext uri="{BB962C8B-B14F-4D97-AF65-F5344CB8AC3E}">
        <p14:creationId xmlns:p14="http://schemas.microsoft.com/office/powerpoint/2010/main" val="149270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17FD4-FDC3-4381-BF23-65566E07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60648"/>
            <a:ext cx="6480720" cy="994122"/>
          </a:xfrm>
        </p:spPr>
        <p:txBody>
          <a:bodyPr/>
          <a:lstStyle/>
          <a:p>
            <a:r>
              <a:rPr lang="ru-RU" dirty="0"/>
              <a:t>Теоретические основы </a:t>
            </a:r>
            <a:br>
              <a:rPr lang="ru-RU" dirty="0"/>
            </a:br>
            <a:r>
              <a:rPr lang="ru-RU" dirty="0"/>
              <a:t>«болидной модели» образования кимберлитовых трубок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220D49-946D-4C00-BD24-B06ABB6A1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65" y="1283413"/>
            <a:ext cx="8229600" cy="4680679"/>
          </a:xfrm>
        </p:spPr>
        <p:txBody>
          <a:bodyPr/>
          <a:lstStyle/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Влияние градиентов температур и давлений на минимальное время до пробоя диэлектрической породы при различных коэффициентах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13A9D-0CC9-46B3-B31B-FCB061030771}"/>
              </a:ext>
            </a:extLst>
          </p:cNvPr>
          <p:cNvSpPr txBox="1"/>
          <p:nvPr/>
        </p:nvSpPr>
        <p:spPr>
          <a:xfrm>
            <a:off x="8691150" y="6488668"/>
            <a:ext cx="4528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23C93614-81C7-4D2E-B58F-7972339697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3321124"/>
                  </p:ext>
                </p:extLst>
              </p:nvPr>
            </p:nvGraphicFramePr>
            <p:xfrm>
              <a:off x="1259632" y="2348880"/>
              <a:ext cx="6768750" cy="3420979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1691826">
                      <a:extLst>
                        <a:ext uri="{9D8B030D-6E8A-4147-A177-3AD203B41FA5}">
                          <a16:colId xmlns:a16="http://schemas.microsoft.com/office/drawing/2014/main" val="1800384537"/>
                        </a:ext>
                      </a:extLst>
                    </a:gridCol>
                    <a:gridCol w="1691826">
                      <a:extLst>
                        <a:ext uri="{9D8B030D-6E8A-4147-A177-3AD203B41FA5}">
                          <a16:colId xmlns:a16="http://schemas.microsoft.com/office/drawing/2014/main" val="307297076"/>
                        </a:ext>
                      </a:extLst>
                    </a:gridCol>
                    <a:gridCol w="1692549">
                      <a:extLst>
                        <a:ext uri="{9D8B030D-6E8A-4147-A177-3AD203B41FA5}">
                          <a16:colId xmlns:a16="http://schemas.microsoft.com/office/drawing/2014/main" val="1064801180"/>
                        </a:ext>
                      </a:extLst>
                    </a:gridCol>
                    <a:gridCol w="1692549">
                      <a:extLst>
                        <a:ext uri="{9D8B030D-6E8A-4147-A177-3AD203B41FA5}">
                          <a16:colId xmlns:a16="http://schemas.microsoft.com/office/drawing/2014/main" val="3165932034"/>
                        </a:ext>
                      </a:extLst>
                    </a:gridCol>
                  </a:tblGrid>
                  <a:tr h="38845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, ˚/км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, н/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м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км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м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, км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с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5473439"/>
                      </a:ext>
                    </a:extLst>
                  </a:tr>
                  <a:tr h="235720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При 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𝐸</m:t>
                              </m:r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= 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>
                                      <a:effectLst/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400"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, В/м</m:t>
                              </m:r>
                            </m:oMath>
                          </a14:m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578592"/>
                      </a:ext>
                    </a:extLst>
                  </a:tr>
                  <a:tr h="23217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2,4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0,645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10</a:t>
                          </a:r>
                          <a:r>
                            <a:rPr lang="ru-RU" sz="1400" baseline="30000">
                              <a:effectLst/>
                            </a:rPr>
                            <a:t>24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607096"/>
                      </a:ext>
                    </a:extLst>
                  </a:tr>
                  <a:tr h="23217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1,2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1,45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2,5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r>
                            <a:rPr lang="ru-RU" sz="1400" baseline="30000" dirty="0">
                              <a:effectLst/>
                            </a:rPr>
                            <a:t>23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82657741"/>
                      </a:ext>
                    </a:extLst>
                  </a:tr>
                  <a:tr h="23217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2,4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0,74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400">
                              <a:effectLst/>
                            </a:rPr>
                            <a:t>10</a:t>
                          </a:r>
                          <a:r>
                            <a:rPr lang="ru-RU" sz="1400" baseline="30000">
                              <a:effectLst/>
                            </a:rPr>
                            <a:t>22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04011676"/>
                      </a:ext>
                    </a:extLst>
                  </a:tr>
                  <a:tr h="23217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1,2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1,527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r>
                            <a:rPr lang="ru-RU" sz="1400" baseline="30000" dirty="0">
                              <a:effectLst/>
                            </a:rPr>
                            <a:t>20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2354396"/>
                      </a:ext>
                    </a:extLst>
                  </a:tr>
                  <a:tr h="238922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При 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𝐸</m:t>
                              </m:r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= 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>
                                      <a:effectLst/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400">
                                      <a:effectLst/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, В/м</m:t>
                              </m:r>
                            </m:oMath>
                          </a14:m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864870"/>
                      </a:ext>
                    </a:extLst>
                  </a:tr>
                  <a:tr h="23217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2,4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6,65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8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r>
                            <a:rPr lang="ru-RU" sz="1400" baseline="30000" dirty="0">
                              <a:effectLst/>
                            </a:rPr>
                            <a:t>15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16394951"/>
                      </a:ext>
                    </a:extLst>
                  </a:tr>
                  <a:tr h="23217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1,2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14,4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2,2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r>
                            <a:rPr lang="ru-RU" sz="1400" baseline="30000" dirty="0">
                              <a:effectLst/>
                            </a:rPr>
                            <a:t>11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78740709"/>
                      </a:ext>
                    </a:extLst>
                  </a:tr>
                  <a:tr h="23217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2,4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7,4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r>
                            <a:rPr lang="ru-RU" sz="1400" baseline="30000" dirty="0">
                              <a:effectLst/>
                            </a:rPr>
                            <a:t>6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0230033"/>
                      </a:ext>
                    </a:extLst>
                  </a:tr>
                  <a:tr h="23217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1,2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15,0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57,5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1629990"/>
                      </a:ext>
                    </a:extLst>
                  </a:tr>
                  <a:tr h="236153"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При 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𝐸</m:t>
                              </m:r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= 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>
                                      <a:effectLst/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400">
                                      <a:effectLst/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, В/м</m:t>
                              </m:r>
                            </m:oMath>
                          </a14:m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6075201"/>
                      </a:ext>
                    </a:extLst>
                  </a:tr>
                  <a:tr h="2321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2,4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45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6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r>
                            <a:rPr lang="ru-RU" sz="1400" baseline="30000" dirty="0">
                              <a:effectLst/>
                            </a:rPr>
                            <a:t>-8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9434163"/>
                      </a:ext>
                    </a:extLst>
                  </a:tr>
                  <a:tr h="2321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2,4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52,5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∙</m:t>
                              </m:r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r>
                            <a:rPr lang="ru-RU" sz="1400" baseline="30000" dirty="0">
                              <a:effectLst/>
                            </a:rPr>
                            <a:t>-11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6279003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23C93614-81C7-4D2E-B58F-7972339697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3321124"/>
                  </p:ext>
                </p:extLst>
              </p:nvPr>
            </p:nvGraphicFramePr>
            <p:xfrm>
              <a:off x="1259632" y="2348880"/>
              <a:ext cx="6768750" cy="3420979"/>
            </p:xfrm>
            <a:graphic>
              <a:graphicData uri="http://schemas.openxmlformats.org/drawingml/2006/table">
                <a:tbl>
                  <a:tblPr firstRow="1" firstCol="1" bandRow="1">
                    <a:tableStyleId>{7E9639D4-E3E2-4D34-9284-5A2195B3D0D7}</a:tableStyleId>
                  </a:tblPr>
                  <a:tblGrid>
                    <a:gridCol w="1691826">
                      <a:extLst>
                        <a:ext uri="{9D8B030D-6E8A-4147-A177-3AD203B41FA5}">
                          <a16:colId xmlns:a16="http://schemas.microsoft.com/office/drawing/2014/main" val="1800384537"/>
                        </a:ext>
                      </a:extLst>
                    </a:gridCol>
                    <a:gridCol w="1691826">
                      <a:extLst>
                        <a:ext uri="{9D8B030D-6E8A-4147-A177-3AD203B41FA5}">
                          <a16:colId xmlns:a16="http://schemas.microsoft.com/office/drawing/2014/main" val="307297076"/>
                        </a:ext>
                      </a:extLst>
                    </a:gridCol>
                    <a:gridCol w="1692549">
                      <a:extLst>
                        <a:ext uri="{9D8B030D-6E8A-4147-A177-3AD203B41FA5}">
                          <a16:colId xmlns:a16="http://schemas.microsoft.com/office/drawing/2014/main" val="1064801180"/>
                        </a:ext>
                      </a:extLst>
                    </a:gridCol>
                    <a:gridCol w="1692549">
                      <a:extLst>
                        <a:ext uri="{9D8B030D-6E8A-4147-A177-3AD203B41FA5}">
                          <a16:colId xmlns:a16="http://schemas.microsoft.com/office/drawing/2014/main" val="3165932034"/>
                        </a:ext>
                      </a:extLst>
                    </a:gridCol>
                  </a:tblGrid>
                  <a:tr h="38845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0" t="-1563" r="-30071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722" t="-1563" r="-201805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563" r="-101079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563" r="-1079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5473439"/>
                      </a:ext>
                    </a:extLst>
                  </a:tr>
                  <a:tr h="235720">
                    <a:tc grid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0" t="-166667" r="-270" b="-121282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6578592"/>
                      </a:ext>
                    </a:extLst>
                  </a:tr>
                  <a:tr h="23217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2,4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0,645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10</a:t>
                          </a:r>
                          <a:r>
                            <a:rPr lang="ru-RU" sz="1400" baseline="30000">
                              <a:effectLst/>
                            </a:rPr>
                            <a:t>24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607096"/>
                      </a:ext>
                    </a:extLst>
                  </a:tr>
                  <a:tr h="23217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1,2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1,45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73684" r="-1079" b="-104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2657741"/>
                      </a:ext>
                    </a:extLst>
                  </a:tr>
                  <a:tr h="23217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2,4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0,74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473684" r="-1079" b="-94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4011676"/>
                      </a:ext>
                    </a:extLst>
                  </a:tr>
                  <a:tr h="23217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1,2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1,527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573684" r="-1079" b="-84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2354396"/>
                      </a:ext>
                    </a:extLst>
                  </a:tr>
                  <a:tr h="238922">
                    <a:tc grid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0" t="-656410" r="-270" b="-7230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1864870"/>
                      </a:ext>
                    </a:extLst>
                  </a:tr>
                  <a:tr h="23217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2,4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6,65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776316" r="-1079" b="-64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6394951"/>
                      </a:ext>
                    </a:extLst>
                  </a:tr>
                  <a:tr h="23217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1,2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14,4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853846" r="-1079" b="-5256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8740709"/>
                      </a:ext>
                    </a:extLst>
                  </a:tr>
                  <a:tr h="23217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2,4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7,4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978947" r="-1079" b="-4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230033"/>
                      </a:ext>
                    </a:extLst>
                  </a:tr>
                  <a:tr h="23217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1,2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15,0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57,5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31629990"/>
                      </a:ext>
                    </a:extLst>
                  </a:tr>
                  <a:tr h="236153">
                    <a:tc grid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0" t="-1148718" r="-270" b="-2307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6075201"/>
                      </a:ext>
                    </a:extLst>
                  </a:tr>
                  <a:tr h="2321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2,4</a:t>
                          </a:r>
                          <a:endParaRPr lang="ru-RU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45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281579" r="-1079" b="-1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9434163"/>
                      </a:ext>
                    </a:extLst>
                  </a:tr>
                  <a:tr h="23217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30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2,4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52,5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381579" r="-1079" b="-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27900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B0A6882-1C9C-4DCF-8224-A0FDF021A1AA}"/>
              </a:ext>
            </a:extLst>
          </p:cNvPr>
          <p:cNvSpPr txBox="1"/>
          <p:nvPr/>
        </p:nvSpPr>
        <p:spPr>
          <a:xfrm>
            <a:off x="1259632" y="5896397"/>
            <a:ext cx="102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градиенты температур и давлений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соответственно ԏ,с-минимальное время до пробоя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5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8664B-F200-46F7-973D-0FE6F0D2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453" y="49401"/>
            <a:ext cx="6480720" cy="994122"/>
          </a:xfrm>
        </p:spPr>
        <p:txBody>
          <a:bodyPr/>
          <a:lstStyle/>
          <a:p>
            <a:r>
              <a:rPr lang="ru-RU" dirty="0"/>
              <a:t>Выводы из гипотезы «болидной модели» образования кимберлитовых трубок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5E123-C058-4FE7-8526-AA38B7014B20}"/>
              </a:ext>
            </a:extLst>
          </p:cNvPr>
          <p:cNvSpPr txBox="1"/>
          <p:nvPr/>
        </p:nvSpPr>
        <p:spPr>
          <a:xfrm>
            <a:off x="635041" y="3637770"/>
            <a:ext cx="5221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ova Cond" panose="020B0506020202020204" pitchFamily="34" charset="0"/>
              </a:rPr>
              <a:t>Пролет болида над поверхностью Земли обуславливает и объясняет отсутствие связи между расположением трубок и тектоническими структурами, глубинными разломами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B3EE7-C583-4AEB-820A-7FF080DAD1A3}"/>
              </a:ext>
            </a:extLst>
          </p:cNvPr>
          <p:cNvSpPr txBox="1"/>
          <p:nvPr/>
        </p:nvSpPr>
        <p:spPr>
          <a:xfrm>
            <a:off x="633676" y="4647435"/>
            <a:ext cx="580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ova Cond" panose="020B0506020202020204" pitchFamily="34" charset="0"/>
              </a:rPr>
              <a:t>Отсутствие трубок взрыва в пределах океанической коры связано с высокой электропроводностью морских вод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1EF89-7FE6-42B1-9E8A-384DF5CE8690}"/>
              </a:ext>
            </a:extLst>
          </p:cNvPr>
          <p:cNvSpPr txBox="1"/>
          <p:nvPr/>
        </p:nvSpPr>
        <p:spPr>
          <a:xfrm>
            <a:off x="611560" y="5445493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ova Cond" panose="020B0506020202020204" pitchFamily="34" charset="0"/>
              </a:rPr>
              <a:t>Результаты лабораторных исследований свидетельствуют о возможности использования мгновенных </a:t>
            </a:r>
            <a:r>
              <a:rPr lang="ru-RU" sz="1600" dirty="0" err="1">
                <a:latin typeface="Arial Nova Cond" panose="020B0506020202020204" pitchFamily="34" charset="0"/>
              </a:rPr>
              <a:t>электроразрядов</a:t>
            </a:r>
            <a:r>
              <a:rPr lang="ru-RU" sz="1600" dirty="0">
                <a:latin typeface="Arial Nova Cond" panose="020B0506020202020204" pitchFamily="34" charset="0"/>
              </a:rPr>
              <a:t> в искусственных условиях для синтеза алмазов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1E9335-F32C-4375-B5A5-B847974E0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686" y="4422969"/>
            <a:ext cx="2045047" cy="204504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56EA8D-10F3-42A0-A6D4-43584E72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87" y="1139988"/>
            <a:ext cx="2776729" cy="15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91793C-1101-4142-9F05-0092AB927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974" y="2841124"/>
            <a:ext cx="2337940" cy="15564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843C53-2CB3-4312-A72E-BF64F88225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88" t="8000" r="32675" b="13601"/>
          <a:stretch/>
        </p:blipFill>
        <p:spPr>
          <a:xfrm>
            <a:off x="1569448" y="1037977"/>
            <a:ext cx="3564396" cy="25922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EC2414-4DB6-4161-8661-18B2B144E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819" y="3875921"/>
            <a:ext cx="354694" cy="3546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1F75D6-CEC0-4F9A-8410-AD853E5DB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49" y="4762475"/>
            <a:ext cx="354694" cy="3546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2350EF5-D1D9-4869-88B1-30422F606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14" y="5506297"/>
            <a:ext cx="354694" cy="3546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78C7B6-9E85-4D53-896D-9D3C2AB516FA}"/>
              </a:ext>
            </a:extLst>
          </p:cNvPr>
          <p:cNvSpPr txBox="1"/>
          <p:nvPr/>
        </p:nvSpPr>
        <p:spPr>
          <a:xfrm>
            <a:off x="8653412" y="6488668"/>
            <a:ext cx="490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4283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2B5D0-775D-47E0-AF78-81E3AC16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946" y="517281"/>
            <a:ext cx="7355160" cy="917651"/>
          </a:xfrm>
        </p:spPr>
        <p:txBody>
          <a:bodyPr/>
          <a:lstStyle/>
          <a:p>
            <a:r>
              <a:rPr lang="ru-RU" dirty="0" err="1"/>
              <a:t>Зимнебережный</a:t>
            </a:r>
            <a:r>
              <a:rPr lang="ru-RU" dirty="0"/>
              <a:t> район и возможная астроблема </a:t>
            </a:r>
            <a:r>
              <a:rPr lang="ru-RU" dirty="0" err="1"/>
              <a:t>Чёшской</a:t>
            </a:r>
            <a:r>
              <a:rPr lang="ru-RU" dirty="0"/>
              <a:t> губы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8AF27-40B4-4542-9D8B-21AC4685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835579"/>
            <a:ext cx="4531565" cy="917651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I - Взаимоотношение районов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диатремового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магматизма и Чешской губы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1 –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туффизитовая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трубка в Северном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Прионежье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ctr">
              <a:buNone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диатремовые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поля: 2 –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Ненокское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, 3 –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Зимнебережное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073C81-6C77-4C33-ABD2-E84317D7FD2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4" t="37619" r="34163" b="20880"/>
          <a:stretch/>
        </p:blipFill>
        <p:spPr bwMode="auto">
          <a:xfrm>
            <a:off x="1547664" y="1630050"/>
            <a:ext cx="6048672" cy="2988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FF4A1D-8065-4030-83E3-03C29EBCD37D}"/>
              </a:ext>
            </a:extLst>
          </p:cNvPr>
          <p:cNvSpPr txBox="1"/>
          <p:nvPr/>
        </p:nvSpPr>
        <p:spPr>
          <a:xfrm>
            <a:off x="8717214" y="6488668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AF48E-3537-42BB-8EA1-F86110739860}"/>
              </a:ext>
            </a:extLst>
          </p:cNvPr>
          <p:cNvSpPr txBox="1"/>
          <p:nvPr/>
        </p:nvSpPr>
        <p:spPr>
          <a:xfrm>
            <a:off x="4927101" y="4812451"/>
            <a:ext cx="3024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II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Возможно кольцевая структура </a:t>
            </a:r>
          </a:p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центрального типа </a:t>
            </a:r>
          </a:p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" panose="020B0506020202020204" pitchFamily="34" charset="0"/>
                <a:cs typeface="Arial" panose="020B0604020202020204" pitchFamily="34" charset="0"/>
              </a:rPr>
              <a:t>Чешская губа</a:t>
            </a:r>
          </a:p>
        </p:txBody>
      </p:sp>
    </p:spTree>
    <p:extLst>
      <p:ext uri="{BB962C8B-B14F-4D97-AF65-F5344CB8AC3E}">
        <p14:creationId xmlns:p14="http://schemas.microsoft.com/office/powerpoint/2010/main" val="136958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AFF4B-937C-4AF4-8AD2-849F852659F4}"/>
              </a:ext>
            </a:extLst>
          </p:cNvPr>
          <p:cNvSpPr txBox="1"/>
          <p:nvPr/>
        </p:nvSpPr>
        <p:spPr>
          <a:xfrm>
            <a:off x="8653412" y="6488668"/>
            <a:ext cx="4905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9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7D0337-2C5B-4670-9D45-EB54E8963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26201" r="34250" b="8784"/>
          <a:stretch/>
        </p:blipFill>
        <p:spPr>
          <a:xfrm>
            <a:off x="1187624" y="1016655"/>
            <a:ext cx="6480720" cy="54720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45A69-0EB1-4261-8F85-B9BCC563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88" y="239905"/>
            <a:ext cx="7681812" cy="994122"/>
          </a:xfrm>
        </p:spPr>
        <p:txBody>
          <a:bodyPr/>
          <a:lstStyle/>
          <a:p>
            <a:r>
              <a:rPr lang="ru-RU" sz="2000" dirty="0"/>
              <a:t>Выделение перспективных площадей на поиски кимберлитовых трубок исходя из болидной модели их происхождения</a:t>
            </a:r>
          </a:p>
        </p:txBody>
      </p:sp>
    </p:spTree>
    <p:extLst>
      <p:ext uri="{BB962C8B-B14F-4D97-AF65-F5344CB8AC3E}">
        <p14:creationId xmlns:p14="http://schemas.microsoft.com/office/powerpoint/2010/main" val="406471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b3776b17b3e1ff32066cba490c7cf1ad4b221"/>
</p:tagLst>
</file>

<file path=ppt/theme/theme1.xml><?xml version="1.0" encoding="utf-8"?>
<a:theme xmlns:a="http://schemas.openxmlformats.org/drawingml/2006/main" name="narfu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narfu_presentation</Template>
  <TotalTime>904</TotalTime>
  <Words>734</Words>
  <Application>Microsoft Office PowerPoint</Application>
  <PresentationFormat>Экран (4:3)</PresentationFormat>
  <Paragraphs>165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Arial Nova Cond</vt:lpstr>
      <vt:lpstr>Calibri</vt:lpstr>
      <vt:lpstr>Cambria</vt:lpstr>
      <vt:lpstr>Cambria Math</vt:lpstr>
      <vt:lpstr>Times New Roman</vt:lpstr>
      <vt:lpstr>Wingdings</vt:lpstr>
      <vt:lpstr>narfu_presentation</vt:lpstr>
      <vt:lpstr>Некоторые практические аспекты  болидной модели образования кимберлитовых трубок</vt:lpstr>
      <vt:lpstr>Актуальность темы исследования</vt:lpstr>
      <vt:lpstr>Развитие гипотезы  болидной модели  образования кимберлитовых трубок</vt:lpstr>
      <vt:lpstr>«Болидная модель» образования кимберлитовых трубок</vt:lpstr>
      <vt:lpstr>Теоретические основы  «болидной модели» образования кимберлитовых трубок</vt:lpstr>
      <vt:lpstr>Теоретические основы  «болидной модели» образования кимберлитовых трубок</vt:lpstr>
      <vt:lpstr>Выводы из гипотезы «болидной модели» образования кимберлитовых трубок</vt:lpstr>
      <vt:lpstr>Зимнебережный район и возможная астроблема Чёшской губы</vt:lpstr>
      <vt:lpstr>Выделение перспективных площадей на поиски кимберлитовых трубок исходя из болидной модели их происхождения</vt:lpstr>
      <vt:lpstr>Фрагмент гравиметрической карты Архангельской области</vt:lpstr>
      <vt:lpstr>Природа Мезенского  гравитационного максимума</vt:lpstr>
      <vt:lpstr>Выводы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Воловик Ольга Анатольевна</dc:creator>
  <cp:lastModifiedBy>Губайдуллин Марсель Галиуллович</cp:lastModifiedBy>
  <cp:revision>62</cp:revision>
  <dcterms:created xsi:type="dcterms:W3CDTF">2017-12-26T07:44:00Z</dcterms:created>
  <dcterms:modified xsi:type="dcterms:W3CDTF">2022-01-22T19:36:56Z</dcterms:modified>
</cp:coreProperties>
</file>