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3" r:id="rId3"/>
    <p:sldId id="274" r:id="rId4"/>
    <p:sldId id="277" r:id="rId5"/>
    <p:sldId id="276" r:id="rId6"/>
    <p:sldId id="281" r:id="rId7"/>
    <p:sldId id="278" r:id="rId8"/>
    <p:sldId id="261" r:id="rId9"/>
    <p:sldId id="266" r:id="rId10"/>
    <p:sldId id="265" r:id="rId11"/>
    <p:sldId id="263" r:id="rId12"/>
    <p:sldId id="282" r:id="rId13"/>
    <p:sldId id="284" r:id="rId14"/>
    <p:sldId id="283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елихов Александр Петрович" initials="ШАП" lastIdx="3" clrIdx="0">
    <p:extLst>
      <p:ext uri="{19B8F6BF-5375-455C-9EA6-DF929625EA0E}">
        <p15:presenceInfo xmlns:p15="http://schemas.microsoft.com/office/powerpoint/2012/main" userId="Шелихов Александр Петрови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937" autoAdjust="0"/>
  </p:normalViewPr>
  <p:slideViewPr>
    <p:cSldViewPr snapToGrid="0">
      <p:cViewPr varScale="1">
        <p:scale>
          <a:sx n="89" d="100"/>
          <a:sy n="89" d="100"/>
        </p:scale>
        <p:origin x="466" y="-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5EB01-373C-4783-B27C-56CEFA5FCB42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7CDD5-53FD-4186-9CE6-B0F05DF816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16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Л.Л. </a:t>
            </a:r>
            <a:r>
              <a:rPr lang="ru-RU" sz="1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Неттлтон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1939 году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 предложил способ определения плотности рельефообразующих пород с помощью профильных гравиметрических измерений. С той поры способы вычисления плотности, основанные на минимизации коэффициента корреляции аномалий Буге с рельефом дневной поверхности, получили самое широкое распространение.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12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основе обоих вариантов распределения плотности были рассчитаны карты аномалий силы тяжести в редукции Буге с переменной плотностью промежуточного слоя.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Поскольку минимальная высотная отметка данного участка расположена практически на уровне геоида, поправка Буге в обоих случаях вычислялась одним действием.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ином случае гравитационное влияние слоя мощностью от минимальной высотной отметки до уровня геоида следовало бы, как предлагал Рауль Вайк, учитывать дополнительно, используя среднюю ППС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74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известно, неправильный учет ППС при редуцировании приводит к тому, что аномалии Буге несут не только информацию о плотностях геологического разреза, но и начинают коррелировать с рельефом дневной поверхности.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основе этого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 выполнена сравнительная оценка качества построенных карт.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этого средствами пакета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COSCAD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были рассчитаны коэффициенты корреляции рельефа дневной поверхности с аномалиями Буге в скользящих окнах различного размера.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Использованы аномалии Буге обоих вариантов площадного распределения ППС, а также аномалии Буге с постоянной плотностью 1.65 г/м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принятой за истинную плотность непосредственными исполнителями полевых гравиметрических работ.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следует из рисунка, аномалии с постоянной плотностью равной 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65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г/м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имеют ярко выраженную обратную корреляцию с рельефом: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график находится в отрицательной области диаграммы. Это доказывает, что плотность промежуточного слоя, при которой рассчитаны аномалии Буге, существенно выше реальной ППС участка работ.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Аномалии с переменной ППС, рассчитанной по формуле уступа, красный график, имеют прямую корреляцию с рельефом, что свидетельствует о занижении плотностей, вычисляемых по формуле уступа, относительно их истинных значений. Вероятная причина этого была изложена ранее.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Особый интерес представляет сравнение характера корреляции с рельефом двух вариантов аномалий Буге с плотностями рассчитанными по трехточечной формуле: постоянной (зеленый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график)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переменной (оранжевый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график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при минимальном размере скользящего окна коэффициенты корреляции обоих вариантов близки друг к другу, то при увеличении размера окна коэффициенты корреляции аномалий Буге с постоянной плотностью (зеленый график ) с нарастанием превышают коэффициенты корреляции аномалий Буге с переменной плотностью (оранжевый график). В итоге средний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коэффициент корреляции варианта с переменной плотностью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ближе к нулевому значению,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чем средний коэффициент корреляции варианта с постоянной плотностью.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дает основание утверждать, что вариант учета плотности промежуточного слоя при редуцировании, как переменной по площади, рассчитанной на основе трехточечной формулы , более всего соответствует истинному распределению ППС участка работ.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292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 описанной методике автором было рассчитано распределение </a:t>
            </a:r>
            <a:r>
              <a:rPr lang="ru-RU" baseline="0" dirty="0" smtClean="0"/>
              <a:t>плотностей промежуточного слоя  на другом участке, большем по площади, с более выраженным рельефом.</a:t>
            </a:r>
          </a:p>
          <a:p>
            <a:endParaRPr lang="ru-RU" dirty="0" smtClean="0"/>
          </a:p>
          <a:p>
            <a:r>
              <a:rPr lang="ru-RU" baseline="0" dirty="0" smtClean="0"/>
              <a:t>Если  на описанном участке сопоставления карты ППС (слева) с рельефом местности (справа)не  позволяет увидеть каких либо связей, то…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057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  <a:p>
            <a:r>
              <a:rPr lang="ru-RU" baseline="0" dirty="0" smtClean="0"/>
              <a:t>…….. </a:t>
            </a:r>
            <a:r>
              <a:rPr lang="ru-RU" baseline="0" dirty="0" smtClean="0"/>
              <a:t>сопоставления карты ППС </a:t>
            </a:r>
            <a:r>
              <a:rPr lang="ru-RU" baseline="0" dirty="0" smtClean="0"/>
              <a:t>с </a:t>
            </a:r>
            <a:r>
              <a:rPr lang="ru-RU" baseline="0" dirty="0" smtClean="0"/>
              <a:t>рельефом местности </a:t>
            </a:r>
            <a:r>
              <a:rPr lang="ru-RU" baseline="0" dirty="0" smtClean="0"/>
              <a:t>второго участка позволяет </a:t>
            </a:r>
            <a:r>
              <a:rPr lang="ru-RU" baseline="0" dirty="0" smtClean="0"/>
              <a:t>сделать вывод о наличии логичной, с геологической точки зрения, связи распределения рассчитанных по описанной методике плотностей с рельефом дневной поверхности. ППС в долинах рек, где можно ожидать повышения мощность рыхлых отложений, как правило, ниже средней (изолиния выделена красным цветом).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16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19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Рауль Вайк в 1956 году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 поднял вопрос о необходимости учета переменной плотности приповерхностных отложений при вычислении аномалий в редукции Буге. Для минимизации ошибок, вносимых при редуцировании, он предложил учитывать в качестве переменной только плотность локальных форм рельефа выше базового уровня. За базовый уровень, ниже которого плотность учитывается как постоянная, может быть принята минимальная отметка рельефа или же некая поверхность в зависимости от конкретных условий.</a:t>
            </a:r>
            <a:endPara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0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Практическую реализацию этих подходов осуществили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 С. Грант и А. Ф. Эльсахарти в 1962 году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своей работе они теоретически обосновали и практически реализовали методику, основанную на минимизации корреляции локальных составляющих аномалий Буге и рельефа дневной поверхности. В результате ими были получены исправленная карта аномалий Буге и карта распределения плотности промежуточного слоя.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1967 году В.М. Березкин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своей монографии вместе с целым рядом различных методик предложил способ определения плотности приповерхностных отложений на основе решения систем линейных уравнений. </a:t>
            </a: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 из них были использованы в настоящей работе.</a:t>
            </a:r>
            <a:endParaRPr lang="ru-RU" sz="12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191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Вычисления выполнены на основе данных высокоточных гравиметрических работ, проведенных в зимний период 2017-2018 годов на одном из северных участков ЯНАО площадью около 1 тыс. кв. км.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сеть измерений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×200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погрешность определения наблюденных значений силы тяжести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±0.028 мГал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погрешность определения координат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±1.03 м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погрешность определения высот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±0.07м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диапазоне альтитуд от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 до 44.5м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231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Расчёты выполнены в табличном процессоре </a:t>
            </a:r>
            <a:r>
              <a:rPr lang="ru-RU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Excel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использованием макросов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приведенным формулам.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Линии вычислений располагались как в широтном направлении по профилям, так и в меридиональном направлении по линиям пикетов.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Амплитуда уступа и отклонение высоты центральной точки от средней из высот крайних точек вычислительной триады в варианте трехточечной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формулы, 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выбирались равными или превышающими 1 метр.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Расстояния между измерениями брались равными шагу съемки: 200±10м.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335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вычисления оба массива плотностей были подвергнуты процессу статистической очистки от «грубых» значений. Для этого в итерационном режиме из массивов были исключены значения, отклоняющиеся от среднего на величину, превышающую утроенное стандартное отклонение.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175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приведены Вариационные кривые результирующих, статистически однородных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выборок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анализе кривых необходимо помнить, что измеренная величина имеет площадное распространение…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86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приведены результаты определения средней плотности промежуточного слоя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Низкие, на первый взгляд, значения средней плотности промежуточного слоя объясняются особенностями строения верхней части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разреза,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именно - наличием большого объема многолетнемерзлых высоко льдистых пород, выходящих на дневную поверхность.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видно из таблицы, средняя плотность, полученная по формуле уступа, существенно ниже значения, полученного по трехточечной формуле. Вероятно, это связано с тем, что при массовых вычислениях условие применения первой формулы выполняется не всегда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т.к.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форма рельефа, при наличии превышения между двумя точками, не обязательно является уступом. Условия успешного применения этой формулы предполагают минимальное расстояние между точками по горизонтали при максимальной разнице по высоте. Вместе с тем, как было показано В.М. Березкиным, при увеличении расстояния между точками наблюдения над уступом вычисленное значение плотности уменьшается относительно истинного.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 применения трехточечной формулы,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 именно: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отклонение альтитуды центральной точки от среднего при одинаковом расстоянии между точками измерения, в автоматическом режиме вычислений соблюдается более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строго.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силу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этого,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применения трехточечной формулы можно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ожидать более достоверными.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Приводимые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ниже данные подтверждают это предположение.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26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Была выполнена оценка погрешности вычисления плотности по трехточечной формуле в зависимости от абсолютного превышения центральной точки вычислительной триады.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этого по массиву, предварительно отсортированному по возрастанию абсолютного превышения центральной точки, в окне размером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точек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таким же шагом были рассчитаны: среднее превышение центральной точки, средняя плотность в окне и стандартное отклонение.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диапазоне единичных абсолютных превышений центральной точки от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1.0 до 17.3 м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среднее значение по выборке составило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2.8 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данных, приведенных на рисунке следует, что при подобном превышении центральной точки, средняя плотность из 100 значений будет определятся с приемлемой погрешностью порядка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0.1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г/м</a:t>
            </a:r>
            <a:r>
              <a:rPr lang="ru-RU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Следовательно, если при расчете регулярной сетки использовать подходящий алгоритм интерполяции и осреднения в скользящем окне, можно построить карту площадного распределения ППС с высокой достоверностью.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Наличие достаточно густой (7.4 точки/км</a:t>
            </a:r>
            <a:r>
              <a:rPr lang="ru-RU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относительно равномерной сети определений ППС на площади исследований, позволило это сделать.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метода локальных полиномов пакета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Surfer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расчёте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грида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позволило построить приведенную </a:t>
            </a:r>
            <a:r>
              <a:rPr lang="ru-RU" sz="1200" b="1" dirty="0" smtClean="0">
                <a:solidFill>
                  <a:schemeClr val="bg1"/>
                </a:solidFill>
              </a:rPr>
              <a:t>Карту распределения плотности промежуточного слоя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7CDD5-53FD-4186-9CE6-B0F05DF8165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2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5200" y="314863"/>
            <a:ext cx="11099471" cy="297180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ИСПОЛЬЗОВАНИЕ СТАТИСТИЧЕСКОГО ПОДХОДА для </a:t>
            </a:r>
            <a:r>
              <a:rPr lang="ru-RU" sz="3600" b="1" dirty="0" smtClean="0"/>
              <a:t>Вычисления </a:t>
            </a:r>
            <a:r>
              <a:rPr lang="ru-RU" sz="3600" b="1" dirty="0"/>
              <a:t>АНОМАЛИЙ БУГЕ С ПЕРЕМЕННОЙ ПЛОТНОСТЬЮ ПРОМЕЖУТОЧНОГО СЛОЯ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11254746" cy="1947333"/>
          </a:xfrm>
        </p:spPr>
        <p:txBody>
          <a:bodyPr/>
          <a:lstStyle/>
          <a:p>
            <a:r>
              <a:rPr lang="ru-RU" b="1" i="1" dirty="0"/>
              <a:t>Шелихов А.П., ведущий геофизик, ООО «Газпром ВНИИГАЗ», ст. преподаватель, Тюменский </a:t>
            </a:r>
            <a:r>
              <a:rPr lang="ru-RU" b="1" i="1" dirty="0" smtClean="0"/>
              <a:t>индустриальный </a:t>
            </a:r>
            <a:r>
              <a:rPr lang="ru-RU" b="1" i="1" dirty="0"/>
              <a:t>университет </a:t>
            </a:r>
            <a:r>
              <a:rPr lang="ru-RU" b="1" i="1" dirty="0" err="1" smtClean="0"/>
              <a:t>г.Тюмень</a:t>
            </a:r>
            <a:endParaRPr lang="ru-RU" b="1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2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6989" y="0"/>
            <a:ext cx="9867481" cy="872387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</a:rPr>
              <a:t>Связь погрешности измерения плотности </a:t>
            </a:r>
            <a:r>
              <a:rPr lang="ru-RU" sz="2000" b="1" dirty="0" smtClean="0">
                <a:solidFill>
                  <a:schemeClr val="bg1"/>
                </a:solidFill>
              </a:rPr>
              <a:t/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с </a:t>
            </a:r>
            <a:r>
              <a:rPr lang="ru-RU" sz="2000" b="1" dirty="0">
                <a:solidFill>
                  <a:schemeClr val="bg1"/>
                </a:solidFill>
              </a:rPr>
              <a:t>превышением центральной точки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353683" y="809195"/>
            <a:ext cx="11654097" cy="60488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44" y="809194"/>
            <a:ext cx="9231013" cy="60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3914" y="21007"/>
            <a:ext cx="8900931" cy="672329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Карта распределения плотности промежуточного слоя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(трехточечная формула)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1651000" y="693336"/>
            <a:ext cx="10005088" cy="6164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775729"/>
            <a:ext cx="7110083" cy="59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1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0" y="-1"/>
            <a:ext cx="10356780" cy="1009292"/>
          </a:xfrm>
        </p:spPr>
        <p:txBody>
          <a:bodyPr>
            <a:noAutofit/>
          </a:bodyPr>
          <a:lstStyle/>
          <a:p>
            <a:pPr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коэффициент </a:t>
            </a:r>
            <a:r>
              <a:rPr lang="ru-RU" sz="2000" b="1" dirty="0">
                <a:solidFill>
                  <a:schemeClr val="bg1"/>
                </a:solidFill>
              </a:rPr>
              <a:t>корреляции </a:t>
            </a:r>
            <a:r>
              <a:rPr lang="ru-RU" sz="2000" b="1" dirty="0" smtClean="0">
                <a:solidFill>
                  <a:schemeClr val="bg1"/>
                </a:solidFill>
              </a:rPr>
              <a:t>рельефа местности с аномалиями </a:t>
            </a:r>
            <a:r>
              <a:rPr lang="ru-RU" sz="2000" b="1" dirty="0" err="1" smtClean="0">
                <a:solidFill>
                  <a:schemeClr val="bg1"/>
                </a:solidFill>
              </a:rPr>
              <a:t>буге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(при различной плотности </a:t>
            </a:r>
            <a:r>
              <a:rPr lang="ru-RU" sz="2000" b="1" dirty="0">
                <a:solidFill>
                  <a:schemeClr val="bg1"/>
                </a:solidFill>
              </a:rPr>
              <a:t>промежуточного </a:t>
            </a:r>
            <a:r>
              <a:rPr lang="ru-RU" sz="2000" b="1" dirty="0" smtClean="0">
                <a:solidFill>
                  <a:schemeClr val="bg1"/>
                </a:solidFill>
              </a:rPr>
              <a:t>слоя) 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в </a:t>
            </a:r>
            <a:r>
              <a:rPr lang="ru-RU" sz="2000" b="1" dirty="0">
                <a:solidFill>
                  <a:schemeClr val="bg1"/>
                </a:solidFill>
              </a:rPr>
              <a:t>скользящем </a:t>
            </a:r>
            <a:r>
              <a:rPr lang="ru-RU" sz="2000" b="1" dirty="0" smtClean="0">
                <a:solidFill>
                  <a:schemeClr val="bg1"/>
                </a:solidFill>
              </a:rPr>
              <a:t>окне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1651000" y="1009291"/>
            <a:ext cx="10356780" cy="57624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23135"/>
            <a:ext cx="9100868" cy="57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9942" y="37544"/>
            <a:ext cx="8713735" cy="680629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</a:rPr>
              <a:t>Сопоставление распределения плотностей промежуточного слоя с рельефом местности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86264" y="812800"/>
            <a:ext cx="12016596" cy="6045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r="19031" b="14430"/>
          <a:stretch/>
        </p:blipFill>
        <p:spPr>
          <a:xfrm>
            <a:off x="159916" y="914399"/>
            <a:ext cx="5891514" cy="5868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19032" b="14093"/>
          <a:stretch/>
        </p:blipFill>
        <p:spPr>
          <a:xfrm>
            <a:off x="6125082" y="914399"/>
            <a:ext cx="5879940" cy="58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9942" y="37544"/>
            <a:ext cx="8713735" cy="680629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</a:rPr>
              <a:t>Сопоставление распределения плотностей промежуточного слоя с рельефом местности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1290320" y="792480"/>
            <a:ext cx="9573357" cy="60655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7" y="792480"/>
            <a:ext cx="4518977" cy="604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70" y="792610"/>
            <a:ext cx="4518879" cy="604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3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5545" y="195281"/>
            <a:ext cx="2514016" cy="422895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выводы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71718" y="846447"/>
            <a:ext cx="12021670" cy="589501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1365" y="1074719"/>
            <a:ext cx="1184237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На основе данных высокоточных наземных гравиметрических работ при использовании для массовых вычислений ППС трехточечной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формулы В.М.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Березкина с использованием статистических подходов к обработке полученных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данных, подходящей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процедуры интерполяции и осреднения в скользящем окне при построении регулярной сетки, возможно построение карты площадного распределения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ППС (его рельефообразующей части)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достаточно высокой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степенью достоверностью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Карта площадного распределения ППС,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построенная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описанным способом,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отражает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генерализованном, сглаженном виде, реальное распределение плотностей верхней, рельефообразующей части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разреза.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такого варианта распределения ППС при введении поправки Буге улучшает качество итоговой гравиметрической карты, минимизируя корреляцию аномалий силы тяжести с рельефом.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8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069" y="2644237"/>
            <a:ext cx="9867481" cy="872387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40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1005840" y="1236352"/>
            <a:ext cx="11001940" cy="513523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747" y="478212"/>
            <a:ext cx="4037163" cy="577112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Краткая история вопроса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155275" y="1009291"/>
            <a:ext cx="11852505" cy="56827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43718" y="2481920"/>
            <a:ext cx="7157734" cy="2812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Л.Л.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Неттлтон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1939 году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 предложил способ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определения плотности рельефообразующих пород с помощью профильных гравиметрических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измерений. С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той поры способы вычисления плотности, основанные на минимизации коэффициента корреляции аномалий Буге с рельефом дневной поверхности, получили самое широкое распространение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8" y="1156310"/>
            <a:ext cx="3917478" cy="538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747" y="478212"/>
            <a:ext cx="4037163" cy="577112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Краткая история вопроса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155275" y="1009291"/>
            <a:ext cx="11852505" cy="56827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36895" y="2079812"/>
            <a:ext cx="8018346" cy="373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Вайк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1956 году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поднял вопрос о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необходимости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учета переменной плотности приповерхностных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отложений при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вычислении аномалий в редукции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Буге.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минимизации ошибок, вносимых при редуцировании, он предложил учитывать в качестве переменной только плотность локальных форм рельефа выше базового уровня. За базовый уровень, ниже которого плотность учитывается как постоянная, может быть принята минимальная отметка рельефа или же некая поверхность в зависимости от конкретных условий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1" y="1134494"/>
            <a:ext cx="3301963" cy="53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747" y="478212"/>
            <a:ext cx="4037163" cy="577112"/>
          </a:xfrm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Краткая история вопроса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155275" y="1009291"/>
            <a:ext cx="11852505" cy="56827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7419" y="1101356"/>
            <a:ext cx="115878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Практическую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реализацию этих подходов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осуществили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 С. Грант и А. Ф. Эльсахарти в 1962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 работе они теоретически обосновали и практически реализовали методику, основанную на минимизации корреляции локальных составляющих аномалий Буге и рельефа дневной поверхности. В результате ими были получены исправленная карта аномалий Буге и карта распределения плотности промежуточного слоя.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1967 году В.М. Березкин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своей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монографии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с целым рядом различных методик предложил способ определения плотности приповерхностных отложений на основе решения систем линейных уравнений. </a:t>
            </a:r>
            <a:endParaRPr lang="ru-RU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0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18" y="259078"/>
            <a:ext cx="2836164" cy="558800"/>
          </a:xfrm>
        </p:spPr>
        <p:txBody>
          <a:bodyPr>
            <a:noAutofit/>
          </a:bodyPr>
          <a:lstStyle/>
          <a:p>
            <a:pPr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Методика работ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301752" y="914400"/>
            <a:ext cx="11706028" cy="58338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1564" y="894078"/>
            <a:ext cx="114914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</a:rPr>
              <a:t>характеристика исходных данных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Вычисления выполнены на основе данных высокоточных гравиметрических работ, проведенных в зимний период 2017-2018 годов на одном из северных участков ЯНАО площадью около 1 тыс. кв. км.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сеть измерений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×200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погрешность определения наблюденных значений силы тяжести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±0.028 мГал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погрешность определения координат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±1.03 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погрешность определения высот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±0.07м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диапазоне альтитуд от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 до 44.5м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18" y="259078"/>
            <a:ext cx="2836164" cy="558800"/>
          </a:xfrm>
        </p:spPr>
        <p:txBody>
          <a:bodyPr>
            <a:noAutofit/>
          </a:bodyPr>
          <a:lstStyle/>
          <a:p>
            <a:pPr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Методика работ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301752" y="914400"/>
            <a:ext cx="11706028" cy="58338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1564" y="894078"/>
            <a:ext cx="1149149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Расчёты выполнены в табличном процессоре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Excel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использованием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макросов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формулам: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Линии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вычислений располагались как в широтном направлении по профилям, так и в меридиональном направлении по линиям пикетов.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Амплитуда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уступа и отклонение высоты центральной точки от средней из высот крайних точек вычислительной триады в варианте трехточечной формулы В.М. Березкина, выбирались равными или превышающими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метр. 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Расстояния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 измерениями брались равными шагу съемки: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200±10м.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2162612" y="1424945"/>
                <a:ext cx="3468322" cy="673454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ru-RU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ru-RU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ru-RU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ru-RU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𝟑𝟔𝟓</m:t>
                      </m:r>
                      <m:r>
                        <a:rPr lang="en-US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ru-RU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н</m:t>
                              </m:r>
                            </m:sup>
                          </m:sSubSup>
                          <m:r>
                            <a:rPr lang="ru-RU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ru-RU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н</m:t>
                              </m:r>
                            </m:sup>
                          </m:sSubSup>
                        </m:num>
                        <m:den>
                          <m:r>
                            <a:rPr lang="ru-RU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ru-RU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𝟎𝟒𝟏𝟗</m:t>
                          </m:r>
                          <m:d>
                            <m:dPr>
                              <m:ctrlP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ru-RU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ru-RU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ru-RU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ru-RU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612" y="1424945"/>
                <a:ext cx="3468322" cy="6734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8"/>
          <p:cNvSpPr/>
          <p:nvPr/>
        </p:nvSpPr>
        <p:spPr>
          <a:xfrm>
            <a:off x="9271302" y="1577006"/>
            <a:ext cx="177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уступа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59931" y="1577006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50306" y="2611647"/>
            <a:ext cx="215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трех точек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92789" y="2581715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62612" y="2445287"/>
                <a:ext cx="4138312" cy="702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ru-RU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ru-RU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ru-RU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ru-RU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𝟑𝟔𝟓</m:t>
                      </m:r>
                      <m:r>
                        <a:rPr lang="ru-RU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н</m:t>
                              </m:r>
                            </m:sup>
                          </m:sSubSup>
                          <m:r>
                            <a:rPr lang="ru-RU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н</m:t>
                              </m:r>
                            </m:sup>
                          </m:sSubSup>
                          <m:r>
                            <a:rPr lang="ru-RU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  <m:sup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н</m:t>
                              </m:r>
                            </m:sup>
                          </m:sSubSup>
                        </m:num>
                        <m:den>
                          <m:r>
                            <a:rPr lang="ru-RU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ru-RU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𝟎𝟒𝟏𝟗</m:t>
                          </m:r>
                          <m:d>
                            <m:dPr>
                              <m:ctrlP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ru-RU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b>
                                  <m:r>
                                    <a:rPr lang="ru-RU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ru-RU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612" y="2445287"/>
                <a:ext cx="4138312" cy="7020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9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18" y="259078"/>
            <a:ext cx="2836164" cy="558800"/>
          </a:xfrm>
        </p:spPr>
        <p:txBody>
          <a:bodyPr>
            <a:noAutofit/>
          </a:bodyPr>
          <a:lstStyle/>
          <a:p>
            <a:pPr algn="ctr" defTabSz="914400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Методика работ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301752" y="914400"/>
            <a:ext cx="11706028" cy="58338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7592" y="1185480"/>
            <a:ext cx="11294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вычисления оба массива плотностей были подвергнуты процессу статистической очистки от «грубых» значений. Для этого в итерационном режиме из массивов были исключены значения, отклоняющиеся от среднего на величину, превышающую утроенное стандартное отклонение. </a:t>
            </a:r>
          </a:p>
        </p:txBody>
      </p:sp>
    </p:spTree>
    <p:extLst>
      <p:ext uri="{BB962C8B-B14F-4D97-AF65-F5344CB8AC3E}">
        <p14:creationId xmlns:p14="http://schemas.microsoft.com/office/powerpoint/2010/main" val="40360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759" y="259241"/>
            <a:ext cx="9867481" cy="599118"/>
          </a:xfrm>
        </p:spPr>
        <p:txBody>
          <a:bodyPr>
            <a:noAutofit/>
          </a:bodyPr>
          <a:lstStyle/>
          <a:p>
            <a:pPr algn="ctr" defTabSz="914400" eaLnBrk="0" fontAlgn="base" hangingPunct="0"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Вариационные кривые результирующих, статистически однородных выборок</a:t>
            </a:r>
            <a:r>
              <a:rPr lang="ru-RU" sz="2000" b="1" dirty="0">
                <a:solidFill>
                  <a:schemeClr val="bg1"/>
                </a:solidFill>
              </a:rPr>
              <a:t/>
            </a:r>
            <a:br>
              <a:rPr lang="ru-RU" sz="2000" b="1" dirty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</p:spPr>
      </p:pic>
      <p:sp>
        <p:nvSpPr>
          <p:cNvPr id="7" name="Прямоугольник 6"/>
          <p:cNvSpPr/>
          <p:nvPr/>
        </p:nvSpPr>
        <p:spPr>
          <a:xfrm>
            <a:off x="189781" y="914400"/>
            <a:ext cx="11817999" cy="5736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04" y="983411"/>
            <a:ext cx="9259592" cy="555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5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136724"/>
              </p:ext>
            </p:extLst>
          </p:nvPr>
        </p:nvGraphicFramePr>
        <p:xfrm>
          <a:off x="160774" y="1190444"/>
          <a:ext cx="11877154" cy="4525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0943"/>
                <a:gridCol w="1594315"/>
                <a:gridCol w="1766868"/>
                <a:gridCol w="1766868"/>
                <a:gridCol w="1594315"/>
                <a:gridCol w="1594315"/>
                <a:gridCol w="1499530"/>
              </a:tblGrid>
              <a:tr h="62926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Вычислительная формула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линиям профилей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линиям пикетов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Всего по площади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4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определений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ППС (г/см</a:t>
                      </a:r>
                      <a:r>
                        <a:rPr lang="ru-RU" sz="1600" b="1" baseline="30000" dirty="0">
                          <a:effectLst/>
                        </a:rPr>
                        <a:t>3</a:t>
                      </a:r>
                      <a:r>
                        <a:rPr lang="ru-RU" sz="1600" b="1" dirty="0">
                          <a:effectLst/>
                        </a:rPr>
                        <a:t>)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определений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ППС (г/см</a:t>
                      </a:r>
                      <a:r>
                        <a:rPr lang="ru-RU" sz="1600" b="1" baseline="30000" dirty="0">
                          <a:effectLst/>
                        </a:rPr>
                        <a:t>3</a:t>
                      </a:r>
                      <a:r>
                        <a:rPr lang="ru-RU" sz="1600" b="1" dirty="0">
                          <a:effectLst/>
                        </a:rPr>
                        <a:t>)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Количество определений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ППС (г/см</a:t>
                      </a:r>
                      <a:r>
                        <a:rPr lang="ru-RU" sz="1600" b="1" baseline="30000" dirty="0">
                          <a:effectLst/>
                        </a:rPr>
                        <a:t>3</a:t>
                      </a:r>
                      <a:r>
                        <a:rPr lang="ru-RU" sz="1600" b="1" dirty="0">
                          <a:effectLst/>
                        </a:rPr>
                        <a:t>)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</a:tr>
              <a:tr h="3146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</a:t>
                      </a:r>
                      <a:endParaRPr lang="ru-RU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/>
                </a:tc>
              </a:tr>
              <a:tr h="1084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Формула</a:t>
                      </a:r>
                      <a:r>
                        <a:rPr lang="ru-RU" sz="1600" baseline="0" dirty="0" smtClean="0">
                          <a:effectLst/>
                        </a:rPr>
                        <a:t> у</a:t>
                      </a:r>
                      <a:r>
                        <a:rPr lang="ru-RU" sz="1600" dirty="0" smtClean="0">
                          <a:effectLst/>
                        </a:rPr>
                        <a:t>ступа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7 641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1.41 ±0.02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2 929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1.36 ±0.03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</a:rPr>
                        <a:t>10 570</a:t>
                      </a:r>
                      <a:endParaRPr lang="ru-RU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1.39 ±0.01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</a:tr>
              <a:tr h="188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3-х </a:t>
                      </a:r>
                      <a:r>
                        <a:rPr lang="ru-RU" sz="1600" dirty="0" smtClean="0">
                          <a:effectLst/>
                        </a:rPr>
                        <a:t>точечная формула  </a:t>
                      </a:r>
                      <a:r>
                        <a:rPr lang="ru-RU" sz="1600" dirty="0">
                          <a:effectLst/>
                        </a:rPr>
                        <a:t>Березкина В.М.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5 606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1.48 ±0.01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1 781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1.49 ±0.03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7 387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1.48 ±0.02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447" marR="60447" marT="0" marB="0" anchor="ctr"/>
                </a:tc>
              </a:tr>
            </a:tbl>
          </a:graphicData>
        </a:graphic>
      </p:graphicFrame>
      <p:pic>
        <p:nvPicPr>
          <p:cNvPr id="3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51000" cy="8128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5931" y="406400"/>
            <a:ext cx="9867481" cy="403413"/>
          </a:xfrm>
        </p:spPr>
        <p:txBody>
          <a:bodyPr>
            <a:noAutofit/>
          </a:bodyPr>
          <a:lstStyle/>
          <a:p>
            <a:pPr algn="ctr" defTabSz="914400" eaLnBrk="0" fontAlgn="base" hangingPunct="0"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</a:rPr>
              <a:t>Результаты определения средней плотности промежуточного слоя</a:t>
            </a:r>
            <a:br>
              <a:rPr lang="ru-RU" sz="2000" b="1" dirty="0">
                <a:solidFill>
                  <a:schemeClr val="bg1"/>
                </a:solidFill>
              </a:rPr>
            </a:b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1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20148</TotalTime>
  <Words>1777</Words>
  <Application>Microsoft Office PowerPoint</Application>
  <PresentationFormat>Широкоэкранный</PresentationFormat>
  <Paragraphs>154</Paragraphs>
  <Slides>16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Calibri</vt:lpstr>
      <vt:lpstr>Cambria Math</vt:lpstr>
      <vt:lpstr>Century Gothic</vt:lpstr>
      <vt:lpstr>Times New Roman</vt:lpstr>
      <vt:lpstr>Wingdings 3</vt:lpstr>
      <vt:lpstr>Сектор</vt:lpstr>
      <vt:lpstr>ИСПОЛЬЗОВАНИЕ СТАТИСТИЧЕСКОГО ПОДХОДА для Вычисления АНОМАЛИЙ БУГЕ С ПЕРЕМЕННОЙ ПЛОТНОСТЬЮ ПРОМЕЖУТОЧНОГО СЛОЯ</vt:lpstr>
      <vt:lpstr>Краткая история вопроса</vt:lpstr>
      <vt:lpstr>Краткая история вопроса</vt:lpstr>
      <vt:lpstr>Краткая история вопроса</vt:lpstr>
      <vt:lpstr>Методика работ</vt:lpstr>
      <vt:lpstr>Методика работ</vt:lpstr>
      <vt:lpstr>Методика работ</vt:lpstr>
      <vt:lpstr>Вариационные кривые результирующих, статистически однородных выборок </vt:lpstr>
      <vt:lpstr>Результаты определения средней плотности промежуточного слоя </vt:lpstr>
      <vt:lpstr>Связь погрешности измерения плотности  с превышением центральной точки</vt:lpstr>
      <vt:lpstr>Карта распределения плотности промежуточного слоя  (трехточечная формула)</vt:lpstr>
      <vt:lpstr>коэффициент корреляции рельефа местности с аномалиями буге  (при различной плотности промежуточного слоя)  в скользящем окне</vt:lpstr>
      <vt:lpstr>Сопоставление распределения плотностей промежуточного слоя с рельефом местности </vt:lpstr>
      <vt:lpstr>Сопоставление распределения плотностей промежуточного слоя с рельефом местности </vt:lpstr>
      <vt:lpstr>выводы</vt:lpstr>
      <vt:lpstr>спасибо за внимание!</vt:lpstr>
    </vt:vector>
  </TitlesOfParts>
  <Company>ООО "Газпром геологоразведка"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СТАТИСТИЧЕСКОГО ПОДХОДА для ВЫЧИСЛЕНИя АНОМАЛИЙ БУГЕ С ПЕРЕМЕННОЙ ПЛОТНОСТЬЮ ПРОМЕЖУТОЧНОГО СЛОЯ</dc:title>
  <dc:creator>Шелихов Александр Петрович</dc:creator>
  <cp:lastModifiedBy>Шелихов Александр Петрович</cp:lastModifiedBy>
  <cp:revision>145</cp:revision>
  <dcterms:created xsi:type="dcterms:W3CDTF">2021-12-20T09:59:14Z</dcterms:created>
  <dcterms:modified xsi:type="dcterms:W3CDTF">2022-01-20T07:52:42Z</dcterms:modified>
</cp:coreProperties>
</file>