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4" r:id="rId5"/>
    <p:sldId id="265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1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492D91-3705-41F5-87BB-5CB505B6EDDA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15E10-636B-42ED-BF5C-C63B9B2C39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1805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Семинар им. Д.Г. Успенского – Страхова В.Н.</a:t>
            </a:r>
            <a:br>
              <a:rPr lang="ru-RU" sz="2000" dirty="0" smtClean="0"/>
            </a:br>
            <a:r>
              <a:rPr lang="ru-RU" sz="2000" dirty="0" smtClean="0"/>
              <a:t>СПБ, ВСЕГЕИ, </a:t>
            </a:r>
            <a:r>
              <a:rPr lang="ru-RU" sz="2000" dirty="0" smtClean="0"/>
              <a:t>2022 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МЕТОДИКА </a:t>
            </a:r>
            <a:r>
              <a:rPr lang="ru-RU" sz="2400" b="1" dirty="0" smtClean="0"/>
              <a:t>МОДЕЛИРОВАНИЯ ИНТРУЗИВНЫХ МАССИВОВ УРАЛА ПО ГРАВИТАЦИОННОМУ И МАГНИТНОМУ ПОЛЮ НА ОСНОВЕ РЕШЕНИЯ ЛИНЕЙНЫХ ОБРАТНЫХ ЗАДАЧ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А.В</a:t>
            </a:r>
            <a:r>
              <a:rPr lang="ru-RU" sz="2000" dirty="0" smtClean="0"/>
              <a:t>. </a:t>
            </a:r>
            <a:r>
              <a:rPr lang="ru-RU" sz="2000" dirty="0" smtClean="0"/>
              <a:t>Овчаренко </a:t>
            </a:r>
          </a:p>
          <a:p>
            <a:pPr algn="ctr">
              <a:buNone/>
            </a:pPr>
            <a:r>
              <a:rPr lang="ru-RU" sz="2000" dirty="0" smtClean="0"/>
              <a:t>Институт геофизики им. Ю.П. </a:t>
            </a:r>
            <a:r>
              <a:rPr lang="ru-RU" sz="2000" dirty="0" err="1" smtClean="0"/>
              <a:t>Булашевича</a:t>
            </a:r>
            <a:r>
              <a:rPr lang="ru-RU" sz="2000" dirty="0" smtClean="0"/>
              <a:t> Уральского отделения РАН, Екатеринбург</a:t>
            </a:r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859212" cy="100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 4. Кратер метеорита Стерлитамак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3861048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Рис</a:t>
            </a:r>
            <a:r>
              <a:rPr lang="ru-RU" sz="16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. 6.</a:t>
            </a:r>
            <a:r>
              <a:rPr lang="ru-RU" sz="1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Основной Фрагмент метеорита </a:t>
            </a:r>
            <a:r>
              <a:rPr lang="ru-RU" sz="1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«Стерлитамак» </a:t>
            </a:r>
            <a:r>
              <a:rPr lang="ru-RU" sz="1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весом 315 кг. Фото из открытых источников.</a:t>
            </a:r>
            <a:endParaRPr lang="ru-RU" sz="1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76056" y="3861048"/>
          <a:ext cx="3039110" cy="1155256"/>
        </p:xfrm>
        <a:graphic>
          <a:graphicData uri="http://schemas.openxmlformats.org/drawingml/2006/table">
            <a:tbl>
              <a:tblPr/>
              <a:tblGrid>
                <a:gridCol w="3039110"/>
              </a:tblGrid>
              <a:tr h="123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4153">
                <a:tc>
                  <a:txBody>
                    <a:bodyPr/>
                    <a:lstStyle/>
                    <a:p>
                      <a:pPr marL="215900" marR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Рис. 3.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Фотография метеоритного кратера «Стерлитамак».            ©Фото А.В. Овчаренко, 2014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49" name="Рисунок 7" descr="IMG_5253_кра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3326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Примеры</a:t>
            </a:r>
            <a:endParaRPr lang="ru-RU" sz="2400" dirty="0"/>
          </a:p>
        </p:txBody>
      </p:sp>
      <p:pic>
        <p:nvPicPr>
          <p:cNvPr id="4" name="Содержимое 3" descr="Высота кар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9604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гнитное поле кар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38884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37321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Рис.7</a:t>
            </a:r>
            <a:r>
              <a:rPr lang="ru-RU" b="1" dirty="0" smtClean="0"/>
              <a:t>. </a:t>
            </a:r>
            <a:r>
              <a:rPr lang="ru-RU" dirty="0" smtClean="0"/>
              <a:t>Карта </a:t>
            </a:r>
            <a:r>
              <a:rPr lang="ru-RU" dirty="0" smtClean="0"/>
              <a:t>рельефа дневной поверхности кратера «Стерлитамак».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Рис.8.</a:t>
            </a:r>
            <a:r>
              <a:rPr lang="ru-RU" dirty="0" smtClean="0"/>
              <a:t> Карта аномального модуля магнитной индукции кратера «Стерлитамак».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Примеры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ТОМОГРАММ_YY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1683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ОМОГРАММ_ХХ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528392" cy="49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805264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11. </a:t>
            </a:r>
            <a:r>
              <a:rPr lang="ru-RU" dirty="0" smtClean="0"/>
              <a:t>Магнитная </a:t>
            </a:r>
            <a:r>
              <a:rPr lang="ru-RU" dirty="0" err="1" smtClean="0"/>
              <a:t>томограмма</a:t>
            </a:r>
            <a:r>
              <a:rPr lang="ru-RU" dirty="0" smtClean="0"/>
              <a:t> с широтными разрезами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73325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12. Магнитная </a:t>
            </a:r>
            <a:r>
              <a:rPr lang="ru-RU" dirty="0" err="1" smtClean="0"/>
              <a:t>томограмма</a:t>
            </a:r>
            <a:r>
              <a:rPr lang="ru-RU" dirty="0" smtClean="0"/>
              <a:t> с меридианными разрезами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Примеры</a:t>
            </a:r>
            <a:endParaRPr lang="ru-RU" sz="2000" dirty="0"/>
          </a:p>
        </p:txBody>
      </p:sp>
      <p:pic>
        <p:nvPicPr>
          <p:cNvPr id="4" name="Содержимое 3" descr="IMG_5261_ИМПАКТ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0210302_134254k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600400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4437112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Металлические включения в глинисто-кремнистых трещиноватых породах. Диаметр шарика около 1 мм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05064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Слабомагнитные </a:t>
            </a:r>
            <a:r>
              <a:rPr lang="ru-RU" sz="1600" dirty="0" smtClean="0"/>
              <a:t>образцы, с вкрапленностью в них сплава </a:t>
            </a:r>
            <a:r>
              <a:rPr lang="ru-RU" sz="1600" dirty="0" err="1" smtClean="0"/>
              <a:t>α-</a:t>
            </a:r>
            <a:r>
              <a:rPr lang="ru-RU" sz="1600" dirty="0" smtClean="0"/>
              <a:t>(</a:t>
            </a:r>
            <a:r>
              <a:rPr lang="en-US" sz="1600" dirty="0" smtClean="0"/>
              <a:t>Fe</a:t>
            </a:r>
            <a:r>
              <a:rPr lang="ru-RU" sz="1600" dirty="0" smtClean="0"/>
              <a:t>-</a:t>
            </a:r>
            <a:r>
              <a:rPr lang="en-US" sz="1600" dirty="0" smtClean="0"/>
              <a:t>Ni</a:t>
            </a:r>
            <a:r>
              <a:rPr lang="ru-RU" sz="1600" dirty="0" smtClean="0"/>
              <a:t>). Обнаружены на поверхности отвалов с помощью </a:t>
            </a:r>
            <a:r>
              <a:rPr lang="ru-RU" sz="1600" dirty="0" smtClean="0"/>
              <a:t>магнитной съемки и </a:t>
            </a:r>
            <a:r>
              <a:rPr lang="ru-RU" sz="1600" dirty="0" err="1" smtClean="0"/>
              <a:t>металлодетектора</a:t>
            </a:r>
            <a:r>
              <a:rPr lang="ru-RU" sz="1600" dirty="0" smtClean="0"/>
              <a:t> </a:t>
            </a:r>
            <a:r>
              <a:rPr lang="ru-RU" sz="1600" dirty="0" smtClean="0"/>
              <a:t>в 2014 году. При визуальном и микроскопическом изучении этих образцов в них обнаружены </a:t>
            </a:r>
            <a:r>
              <a:rPr lang="ru-RU" sz="1600" dirty="0" err="1" smtClean="0"/>
              <a:t>железо-никелевые</a:t>
            </a:r>
            <a:r>
              <a:rPr lang="ru-RU" sz="1600" dirty="0" smtClean="0"/>
              <a:t> шарики и неправильные включения металла (рис. 10). ©Фото А.В. Овчаренко, 2015 </a:t>
            </a:r>
            <a:r>
              <a:rPr lang="ru-RU" sz="1600" i="1" dirty="0" smtClean="0"/>
              <a:t>г</a:t>
            </a:r>
            <a:endParaRPr lang="ru-RU" sz="16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Предлагаемый метод выявления морфологии интрузивных массивов является простым и эффективным инструментом, который используется при минимуме априорной информации о глубинном строении геологической среды. </a:t>
            </a:r>
          </a:p>
          <a:p>
            <a:r>
              <a:rPr lang="ru-RU" dirty="0" smtClean="0"/>
              <a:t>Работа связана с выполнением исследований по плану НИР ИГФ </a:t>
            </a:r>
            <a:r>
              <a:rPr lang="ru-RU" dirty="0" err="1" smtClean="0"/>
              <a:t>УрО</a:t>
            </a:r>
            <a:r>
              <a:rPr lang="ru-RU" dirty="0" smtClean="0"/>
              <a:t> РАН г.р. №№ 0394-2019-0003, 0317-2022-0003, АААА-А19-119021290091-1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Благодарность   С.В. Березиной, которая выполнила </a:t>
            </a:r>
            <a:r>
              <a:rPr lang="ru-RU" dirty="0" err="1" smtClean="0"/>
              <a:t>дигитализацию</a:t>
            </a:r>
            <a:r>
              <a:rPr lang="ru-RU" dirty="0" smtClean="0"/>
              <a:t> исходных карт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Литература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12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000" dirty="0" smtClean="0"/>
              <a:t>Жданов М.С. Теория обратных задач и регуляризации в геофизике. М., Научный мир, 2007, 712 с., 5 </a:t>
            </a:r>
            <a:r>
              <a:rPr lang="ru-RU" sz="4000" dirty="0" err="1" smtClean="0"/>
              <a:t>цв</a:t>
            </a:r>
            <a:r>
              <a:rPr lang="ru-RU" sz="4000" dirty="0" smtClean="0"/>
              <a:t>. Иллюстраций.</a:t>
            </a:r>
          </a:p>
          <a:p>
            <a:pPr lvl="0"/>
            <a:r>
              <a:rPr lang="ru-RU" sz="4000" dirty="0" smtClean="0"/>
              <a:t>Ли  В. С. Разделение и интерпретация гравитационных и магнитных полей на основе сеточных аппроксимирующих конструкций: диссертация кандидата </a:t>
            </a:r>
            <a:r>
              <a:rPr lang="ru-RU" sz="4000" dirty="0" err="1" smtClean="0"/>
              <a:t>физико-математ</a:t>
            </a:r>
            <a:r>
              <a:rPr lang="ru-RU" sz="4000" dirty="0" smtClean="0"/>
              <a:t>. наук : 04.00.12. - Алма-Ата, </a:t>
            </a:r>
            <a:r>
              <a:rPr lang="ru-RU" sz="4000" dirty="0" err="1" smtClean="0"/>
              <a:t>КазПТИ</a:t>
            </a:r>
            <a:r>
              <a:rPr lang="ru-RU" sz="4000" dirty="0" smtClean="0"/>
              <a:t>, 1984. – 219 с.</a:t>
            </a:r>
          </a:p>
          <a:p>
            <a:pPr lvl="0"/>
            <a:r>
              <a:rPr lang="ru-RU" sz="4000" dirty="0" err="1" smtClean="0"/>
              <a:t>Мартышко</a:t>
            </a:r>
            <a:r>
              <a:rPr lang="ru-RU" sz="4000" dirty="0" smtClean="0"/>
              <a:t> П.С., </a:t>
            </a:r>
            <a:r>
              <a:rPr lang="ru-RU" sz="4000" dirty="0" err="1" smtClean="0"/>
              <a:t>Ладовский</a:t>
            </a:r>
            <a:r>
              <a:rPr lang="ru-RU" sz="4000" dirty="0" smtClean="0"/>
              <a:t> И.В., </a:t>
            </a:r>
            <a:r>
              <a:rPr lang="ru-RU" sz="4000" dirty="0" err="1" smtClean="0"/>
              <a:t>Бызов</a:t>
            </a:r>
            <a:r>
              <a:rPr lang="ru-RU" sz="4000" dirty="0" smtClean="0"/>
              <a:t> Д.Д. Методика и алгоритмы построения трехмерных плотностных моделей на основе интерпретации гравитационных и сейсмических данных.// Восьмые научные чтения Ю.П. </a:t>
            </a:r>
            <a:r>
              <a:rPr lang="ru-RU" sz="4000" dirty="0" err="1" smtClean="0"/>
              <a:t>Булашевича</a:t>
            </a:r>
            <a:r>
              <a:rPr lang="ru-RU" sz="4000" dirty="0" smtClean="0"/>
              <a:t>. Екатеринбург, ИГФ </a:t>
            </a:r>
            <a:r>
              <a:rPr lang="ru-RU" sz="4000" dirty="0" err="1" smtClean="0"/>
              <a:t>УрО</a:t>
            </a:r>
            <a:r>
              <a:rPr lang="ru-RU" sz="4000" dirty="0" smtClean="0"/>
              <a:t> РАН, 2015, с.238-241</a:t>
            </a:r>
          </a:p>
          <a:p>
            <a:pPr lvl="0"/>
            <a:r>
              <a:rPr lang="ru-RU" sz="4000" dirty="0" smtClean="0"/>
              <a:t>Методические рекомендации по интерпретации геофизических материалов при крупномасштабном геологическом картировании//сост. Ананьева Е.м., Дорофеев Б.В., </a:t>
            </a:r>
            <a:r>
              <a:rPr lang="ru-RU" sz="4000" dirty="0" err="1" smtClean="0"/>
              <a:t>Горонович</a:t>
            </a:r>
            <a:r>
              <a:rPr lang="ru-RU" sz="4000" dirty="0" smtClean="0"/>
              <a:t> Е.Б., </a:t>
            </a:r>
            <a:r>
              <a:rPr lang="ru-RU" sz="4000" dirty="0" err="1" smtClean="0"/>
              <a:t>Калабурдина</a:t>
            </a:r>
            <a:r>
              <a:rPr lang="ru-RU" sz="4000" dirty="0" smtClean="0"/>
              <a:t> А.И., Дудкина З.И., </a:t>
            </a:r>
            <a:r>
              <a:rPr lang="ru-RU" sz="4000" dirty="0" err="1" smtClean="0"/>
              <a:t>Вагшаль</a:t>
            </a:r>
            <a:r>
              <a:rPr lang="ru-RU" sz="4000" dirty="0" smtClean="0"/>
              <a:t> Д.С., Дорофеева О.В., </a:t>
            </a:r>
            <a:r>
              <a:rPr lang="ru-RU" sz="4000" dirty="0" err="1" smtClean="0"/>
              <a:t>Пухарев</a:t>
            </a:r>
            <a:r>
              <a:rPr lang="ru-RU" sz="4000" dirty="0" smtClean="0"/>
              <a:t> А.И., </a:t>
            </a:r>
            <a:r>
              <a:rPr lang="ru-RU" sz="4000" dirty="0" err="1" smtClean="0"/>
              <a:t>Свердовск</a:t>
            </a:r>
            <a:r>
              <a:rPr lang="ru-RU" sz="4000" dirty="0" smtClean="0"/>
              <a:t>, Уральское ТГУ, 1974, 218 с.; Изд. Второе, </a:t>
            </a:r>
            <a:r>
              <a:rPr lang="ru-RU" sz="4000" dirty="0" err="1" smtClean="0"/>
              <a:t>перер</a:t>
            </a:r>
            <a:r>
              <a:rPr lang="ru-RU" sz="4000" dirty="0" smtClean="0"/>
              <a:t>. и доп. Свердловск, ПГО «</a:t>
            </a:r>
            <a:r>
              <a:rPr lang="ru-RU" sz="4000" dirty="0" err="1" smtClean="0"/>
              <a:t>Уралгеология</a:t>
            </a:r>
            <a:r>
              <a:rPr lang="ru-RU" sz="4000" dirty="0" smtClean="0"/>
              <a:t>»,1983, 295 с.</a:t>
            </a:r>
          </a:p>
          <a:p>
            <a:pPr lvl="0"/>
            <a:r>
              <a:rPr lang="ru-RU" sz="4000" dirty="0" smtClean="0"/>
              <a:t>Непомнящих А.А. Интерпретация геофизических аномалий. Л., Недра, 1964, 284 с.</a:t>
            </a:r>
          </a:p>
          <a:p>
            <a:pPr lvl="0"/>
            <a:r>
              <a:rPr lang="ru-RU" sz="4000" dirty="0" smtClean="0"/>
              <a:t>Непомнящих А.А. Об условиях однозначности решения обратной задачи геофизики «Геология, горное дело, металлургия», вып.13, «</a:t>
            </a:r>
            <a:r>
              <a:rPr lang="ru-RU" sz="4000" dirty="0" err="1" smtClean="0"/>
              <a:t>Металлургиздат</a:t>
            </a:r>
            <a:r>
              <a:rPr lang="ru-RU" sz="4000" dirty="0" smtClean="0"/>
              <a:t>», М.,1956, с.136-151.</a:t>
            </a:r>
          </a:p>
          <a:p>
            <a:pPr lvl="0"/>
            <a:r>
              <a:rPr lang="ru-RU" sz="4000" dirty="0" smtClean="0"/>
              <a:t>Непомнящих А.А., Ли В.С., Овчаренко А.В. Результаты интерпретации пространственного гравитационного поля методом сеток с использованием регуляризации. «Вопросы нефтяной и рудной геофизики», вып.3,Алма-Ата, </a:t>
            </a:r>
            <a:r>
              <a:rPr lang="ru-RU" sz="4000" dirty="0" err="1" smtClean="0"/>
              <a:t>КазПТИ</a:t>
            </a:r>
            <a:r>
              <a:rPr lang="ru-RU" sz="4000" dirty="0" smtClean="0"/>
              <a:t>, 1978, с.109-117.</a:t>
            </a:r>
          </a:p>
          <a:p>
            <a:pPr lvl="0"/>
            <a:r>
              <a:rPr lang="ru-RU" sz="4000" dirty="0" smtClean="0"/>
              <a:t>Непомнящих А.А., Овчаренко А.В., Ли В.С., Соколов Л.В. Интерпретация гравитационных аномалий на основе пространственного изучения и разделения полей. Алма-Ата, 1978, </a:t>
            </a:r>
            <a:r>
              <a:rPr lang="ru-RU" sz="4000" dirty="0" err="1" smtClean="0"/>
              <a:t>КазПТИ</a:t>
            </a:r>
            <a:r>
              <a:rPr lang="ru-RU" sz="4000" dirty="0" smtClean="0"/>
              <a:t>, учебно-методическое пособие, часть 1.- 86 с., часть 2. -95 с.</a:t>
            </a:r>
          </a:p>
          <a:p>
            <a:pPr lvl="0"/>
            <a:r>
              <a:rPr lang="ru-RU" sz="4000" dirty="0" smtClean="0"/>
              <a:t>Овчаренко А.А. О разделении полей трехмерных источников методом выметания.//Вопросы нефтяной и рудной геофизики, вып.4., Алма-Ата, </a:t>
            </a:r>
            <a:r>
              <a:rPr lang="ru-RU" sz="4000" dirty="0" err="1" smtClean="0"/>
              <a:t>КазПТИ</a:t>
            </a:r>
            <a:r>
              <a:rPr lang="ru-RU" sz="4000" dirty="0" smtClean="0"/>
              <a:t>, 1977, с.16-24.</a:t>
            </a:r>
          </a:p>
          <a:p>
            <a:pPr lvl="0"/>
            <a:r>
              <a:rPr lang="ru-RU" sz="4000" dirty="0" smtClean="0"/>
              <a:t>Овчаренко А.В. (1996) Компьютерная база </a:t>
            </a:r>
            <a:r>
              <a:rPr lang="ru-RU" sz="4000" dirty="0" err="1" smtClean="0"/>
              <a:t>геополей</a:t>
            </a:r>
            <a:r>
              <a:rPr lang="ru-RU" sz="4000" dirty="0" smtClean="0"/>
              <a:t> Урала – информационная основа нового этапа исследования региона.//Глубинное строение и развитие Урала, Екатеринбург, Наука, 1996,  С.136-146.</a:t>
            </a:r>
          </a:p>
          <a:p>
            <a:pPr lvl="0"/>
            <a:r>
              <a:rPr lang="ru-RU" sz="4000" dirty="0" smtClean="0"/>
              <a:t>Овчаренко А.В. К выбору параметра регуляризации в методе выметания. Сб. «Вопросы нефтяной и рудной геофизики», вып.3. 1976, Алма-Ата, </a:t>
            </a:r>
            <a:r>
              <a:rPr lang="ru-RU" sz="4000" dirty="0" err="1" smtClean="0"/>
              <a:t>КазПТИ</a:t>
            </a:r>
            <a:r>
              <a:rPr lang="ru-RU" sz="4000" dirty="0" smtClean="0"/>
              <a:t>, с.102-104.</a:t>
            </a:r>
          </a:p>
          <a:p>
            <a:pPr lvl="0"/>
            <a:r>
              <a:rPr lang="ru-RU" sz="4000" dirty="0" smtClean="0"/>
              <a:t>Овчаренко А.В., </a:t>
            </a:r>
            <a:r>
              <a:rPr lang="ru-RU" sz="4000" dirty="0" err="1" smtClean="0"/>
              <a:t>Угрюмов</a:t>
            </a:r>
            <a:r>
              <a:rPr lang="ru-RU" sz="4000" dirty="0" smtClean="0"/>
              <a:t> И.А., Щапов В.А.  </a:t>
            </a:r>
            <a:r>
              <a:rPr lang="ru-RU" sz="4000" dirty="0" err="1" smtClean="0"/>
              <a:t>Манчажская</a:t>
            </a:r>
            <a:r>
              <a:rPr lang="ru-RU" sz="4000" dirty="0" smtClean="0"/>
              <a:t> магнитная аномалия: новые измерения, данные и гипотезы. // </a:t>
            </a:r>
            <a:r>
              <a:rPr lang="ru-RU" sz="4000" dirty="0" err="1" smtClean="0"/>
              <a:t>Эко-потенциал</a:t>
            </a:r>
            <a:r>
              <a:rPr lang="ru-RU" sz="4000" dirty="0" smtClean="0"/>
              <a:t>, №3(19), 2017, с.79-87.</a:t>
            </a:r>
          </a:p>
          <a:p>
            <a:pPr lvl="0"/>
            <a:r>
              <a:rPr lang="ru-RU" sz="4000" dirty="0" smtClean="0"/>
              <a:t>Овчаренко А.В.,(2019) Березина С.В.Метод сетки истолкования потенциальных полей. Новые возможности.//Материалы всероссийской конференции с международным участием «Глубинное строение, геодинамика, тепловое поле земли, интерпретация геофизических полей»</a:t>
            </a:r>
            <a:r>
              <a:rPr lang="ru-RU" sz="4000" b="1" dirty="0" smtClean="0"/>
              <a:t> </a:t>
            </a:r>
            <a:r>
              <a:rPr lang="ru-RU" sz="4000" dirty="0" smtClean="0"/>
              <a:t>Десятые научные чтения памяти Ю.П. </a:t>
            </a:r>
            <a:r>
              <a:rPr lang="ru-RU" sz="4000" dirty="0" err="1" smtClean="0"/>
              <a:t>Булашевича</a:t>
            </a:r>
            <a:r>
              <a:rPr lang="ru-RU" sz="4000" dirty="0" smtClean="0"/>
              <a:t>,  23–27 сентября 2019 года, г. Екатеринбург, с. 201-216</a:t>
            </a:r>
          </a:p>
          <a:p>
            <a:pPr lvl="0"/>
            <a:r>
              <a:rPr lang="ru-RU" sz="4000" dirty="0" smtClean="0"/>
              <a:t>Тихонов А.Н. О регуляризации некорректно поставленных задач. ДАН СССР, 1963, 153, №1.</a:t>
            </a:r>
          </a:p>
          <a:p>
            <a:pPr lvl="0"/>
            <a:r>
              <a:rPr lang="ru-RU" sz="4000" dirty="0" smtClean="0"/>
              <a:t>Тихонов А.Н. О решении некорректно поставленных задач и методе регуляризации. ДАН СССР, 1963, 151, №3</a:t>
            </a:r>
          </a:p>
          <a:p>
            <a:pPr lvl="0"/>
            <a:r>
              <a:rPr lang="ru-RU" sz="4000" dirty="0" smtClean="0"/>
              <a:t>Тихонов А.Н., Арсенин В.Я. Методы решения некорректных задач. М., Наука, 1974.</a:t>
            </a:r>
          </a:p>
          <a:p>
            <a:pPr lvl="0"/>
            <a:r>
              <a:rPr lang="ru-RU" sz="4000" dirty="0" smtClean="0"/>
              <a:t>Тихонов А.Н., </a:t>
            </a:r>
            <a:r>
              <a:rPr lang="ru-RU" sz="4000" dirty="0" err="1" smtClean="0"/>
              <a:t>Гласко</a:t>
            </a:r>
            <a:r>
              <a:rPr lang="ru-RU" sz="4000" dirty="0" smtClean="0"/>
              <a:t> В.Б. О приближенном решении интегральных уравнений 1 рода. ЖВМ и МФ, т.4, №3, 1964.</a:t>
            </a:r>
          </a:p>
          <a:p>
            <a:pPr lvl="0"/>
            <a:r>
              <a:rPr lang="en-US" sz="4000" dirty="0" err="1" smtClean="0"/>
              <a:t>Martyshko</a:t>
            </a:r>
            <a:r>
              <a:rPr lang="en-US" sz="4000" dirty="0" smtClean="0"/>
              <a:t>, P.S.; </a:t>
            </a:r>
            <a:r>
              <a:rPr lang="en-US" sz="4000" dirty="0" err="1" smtClean="0"/>
              <a:t>Ladovskiy</a:t>
            </a:r>
            <a:r>
              <a:rPr lang="en-US" sz="4000" dirty="0" smtClean="0"/>
              <a:t>, I.V.; </a:t>
            </a:r>
            <a:r>
              <a:rPr lang="en-US" sz="4000" dirty="0" err="1" smtClean="0"/>
              <a:t>Tsidaev</a:t>
            </a:r>
            <a:r>
              <a:rPr lang="en-US" sz="4000" dirty="0" smtClean="0"/>
              <a:t>, A.G. Construction of Regional Geophysical Models Based on the Joint Interpretation of </a:t>
            </a:r>
            <a:r>
              <a:rPr lang="en-US" sz="4000" dirty="0" err="1" smtClean="0"/>
              <a:t>Gravitaty</a:t>
            </a:r>
            <a:r>
              <a:rPr lang="en-US" sz="4000" dirty="0" smtClean="0"/>
              <a:t> and Seismic Data. </a:t>
            </a:r>
            <a:r>
              <a:rPr lang="en-US" sz="4000" dirty="0" err="1" smtClean="0"/>
              <a:t>Izvestiya</a:t>
            </a:r>
            <a:r>
              <a:rPr lang="en-US" sz="4000" dirty="0" smtClean="0"/>
              <a:t>, Physics of the Solid Earth 2010, 46 (11), 931–942, DOI: 10.1134/S1069351310110030.</a:t>
            </a:r>
            <a:endParaRPr lang="ru-RU" sz="4000" dirty="0" smtClean="0"/>
          </a:p>
          <a:p>
            <a:pPr lvl="0"/>
            <a:r>
              <a:rPr lang="en-US" sz="4000" dirty="0" err="1" smtClean="0"/>
              <a:t>Portniaguine</a:t>
            </a:r>
            <a:r>
              <a:rPr lang="en-US" sz="4000" dirty="0" smtClean="0"/>
              <a:t> O. &amp; Zhdanov M.S. (1999), Focusing geophysical inversion images, Geophysics,64, 874-887.</a:t>
            </a:r>
            <a:endParaRPr lang="ru-RU" sz="4000" dirty="0" smtClean="0"/>
          </a:p>
          <a:p>
            <a:pPr lvl="0"/>
            <a:r>
              <a:rPr lang="en-US" sz="4000" dirty="0" smtClean="0"/>
              <a:t>URL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=http://gis-lab.info/qa/srtm.html – Shuttle radar topographic mission (SRTM2)</a:t>
            </a: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 решении конкретных задач по различным интрузивным массивам использовалась компьютерная база </a:t>
            </a:r>
            <a:r>
              <a:rPr lang="ru-RU" dirty="0" err="1" smtClean="0"/>
              <a:t>геополей</a:t>
            </a:r>
            <a:r>
              <a:rPr lang="ru-RU" dirty="0" smtClean="0"/>
              <a:t> Урала. В качестве входных данных использовались числовые матрицы полей из базы данных Уральского региона (Овчаренко А.В., 1996). На изучаемую площадь были оцифрованы карты М 1:500000, построенные в ПГО «</a:t>
            </a:r>
            <a:r>
              <a:rPr lang="ru-RU" dirty="0" err="1" smtClean="0"/>
              <a:t>Уралгеология</a:t>
            </a:r>
            <a:r>
              <a:rPr lang="ru-RU" dirty="0" smtClean="0"/>
              <a:t>» с обобщением съемок М 1:200000 и 1:50000. Дискретность используемых данных составляет 250 м.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>Математический формализм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Для построения объемной модели используется  т.н., меток сетки (Непомнящих, 1958; </a:t>
            </a:r>
            <a:r>
              <a:rPr lang="ru-RU" sz="1800" dirty="0" err="1" smtClean="0"/>
              <a:t>Юньков</a:t>
            </a:r>
            <a:r>
              <a:rPr lang="ru-RU" sz="1800" dirty="0" smtClean="0"/>
              <a:t> и </a:t>
            </a:r>
            <a:r>
              <a:rPr lang="ru-RU" sz="1800" dirty="0" err="1" smtClean="0"/>
              <a:t>Булах</a:t>
            </a:r>
            <a:r>
              <a:rPr lang="ru-RU" sz="1800" dirty="0" smtClean="0"/>
              <a:t>, 1958; Непомнящих А.А., Ли В.С., Овчаренко А.В, 1978; Ли, 1984; Овчаренко А.В., Березина С.В., 2019; Жданов М.С. 2007, </a:t>
            </a:r>
            <a:r>
              <a:rPr lang="en-US" sz="1800" dirty="0" err="1" smtClean="0"/>
              <a:t>Bertete</a:t>
            </a:r>
            <a:r>
              <a:rPr lang="ru-RU" sz="1800" dirty="0" smtClean="0"/>
              <a:t>-</a:t>
            </a:r>
            <a:r>
              <a:rPr lang="en-US" sz="1800" dirty="0" smtClean="0"/>
              <a:t>Aguirre H</a:t>
            </a:r>
            <a:r>
              <a:rPr lang="ru-RU" sz="1800" dirty="0" smtClean="0"/>
              <a:t>., </a:t>
            </a:r>
            <a:r>
              <a:rPr lang="en-US" sz="1800" dirty="0" smtClean="0"/>
              <a:t>E</a:t>
            </a:r>
            <a:r>
              <a:rPr lang="ru-RU" sz="1800" dirty="0" smtClean="0"/>
              <a:t>. </a:t>
            </a:r>
            <a:r>
              <a:rPr lang="en-US" sz="1800" dirty="0" err="1" smtClean="0"/>
              <a:t>Cherkaeva</a:t>
            </a:r>
            <a:r>
              <a:rPr lang="en-US" sz="1800" dirty="0" smtClean="0"/>
              <a:t> and M</a:t>
            </a:r>
            <a:r>
              <a:rPr lang="ru-RU" sz="1800" dirty="0" smtClean="0"/>
              <a:t>. </a:t>
            </a:r>
            <a:r>
              <a:rPr lang="en-US" sz="1800" dirty="0" err="1" smtClean="0"/>
              <a:t>Oristaglio</a:t>
            </a:r>
            <a:r>
              <a:rPr lang="ru-RU" sz="1800" dirty="0" smtClean="0"/>
              <a:t>, 2002; </a:t>
            </a:r>
            <a:r>
              <a:rPr lang="en-US" sz="1800" dirty="0" err="1" smtClean="0"/>
              <a:t>Portniaguine</a:t>
            </a:r>
            <a:r>
              <a:rPr lang="en-US" sz="1800" dirty="0" smtClean="0"/>
              <a:t> O</a:t>
            </a:r>
            <a:r>
              <a:rPr lang="ru-RU" sz="1800" dirty="0" smtClean="0"/>
              <a:t>. &amp; </a:t>
            </a:r>
            <a:r>
              <a:rPr lang="en-US" sz="1800" dirty="0" smtClean="0"/>
              <a:t>Zhdanov M</a:t>
            </a:r>
            <a:r>
              <a:rPr lang="ru-RU" sz="1800" dirty="0" smtClean="0"/>
              <a:t>.</a:t>
            </a:r>
            <a:r>
              <a:rPr lang="en-US" sz="1800" dirty="0" smtClean="0"/>
              <a:t>S</a:t>
            </a:r>
            <a:r>
              <a:rPr lang="ru-RU" sz="1800" dirty="0" smtClean="0"/>
              <a:t>., 1999; </a:t>
            </a:r>
            <a:r>
              <a:rPr lang="ru-RU" sz="1800" dirty="0" err="1" smtClean="0"/>
              <a:t>Martyshko</a:t>
            </a:r>
            <a:r>
              <a:rPr lang="ru-RU" sz="1800" dirty="0" smtClean="0"/>
              <a:t>; </a:t>
            </a:r>
            <a:r>
              <a:rPr lang="ru-RU" sz="1800" dirty="0" err="1" smtClean="0"/>
              <a:t>Ladovskiy</a:t>
            </a:r>
            <a:r>
              <a:rPr lang="ru-RU" sz="1800" dirty="0" smtClean="0"/>
              <a:t>, </a:t>
            </a:r>
            <a:r>
              <a:rPr lang="ru-RU" sz="1800" dirty="0" err="1" smtClean="0"/>
              <a:t>Tsidaev</a:t>
            </a:r>
            <a:r>
              <a:rPr lang="ru-RU" sz="1800" dirty="0" smtClean="0"/>
              <a:t>, 2010), который, состоит в решении линейного интегрального уравнения первого рода с регуляризацией. Метод в настоящее время усовершенствован до т.н. метода гравитационной и магнитной томографии. Томография, в данном случае, заключается в автоматическом построении целого ряда вертикальных разрезов по строкам или столбцам исходной матрицы поля с построением параллелепипеда аномальной плотности/намагниченности. Имеется возможность строить также глубинные послойные карты изучаемого параметра (аномальной плотности/намагниченности).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Математический формализм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Приведем короткий вывод такой замены. Если для истолкования поля использовать прямолинейный профиль и цилиндрическую систему координат с осью вдоль этого профиля, выражение для вертикальной компоненты напряженности гравитационного поля </a:t>
            </a:r>
            <a:r>
              <a:rPr lang="ru-RU" sz="1800" dirty="0" smtClean="0"/>
              <a:t>будет               </a:t>
            </a:r>
          </a:p>
          <a:p>
            <a:pPr algn="r">
              <a:buNone/>
            </a:pPr>
            <a:r>
              <a:rPr lang="ru-RU" sz="1800" dirty="0" smtClean="0"/>
              <a:t>                         (</a:t>
            </a:r>
            <a:r>
              <a:rPr lang="ru-RU" sz="1800" dirty="0" smtClean="0"/>
              <a:t>1</a:t>
            </a:r>
            <a:r>
              <a:rPr lang="ru-RU" sz="1800" dirty="0" smtClean="0"/>
              <a:t>)</a:t>
            </a:r>
          </a:p>
          <a:p>
            <a:pPr algn="r">
              <a:buNone/>
            </a:pPr>
            <a:endParaRPr lang="ru-RU" sz="1800" dirty="0" smtClean="0"/>
          </a:p>
          <a:p>
            <a:r>
              <a:rPr lang="ru-RU" sz="1800" dirty="0" smtClean="0"/>
              <a:t>Часть множителей этого выражения от переменной </a:t>
            </a:r>
            <a:r>
              <a:rPr lang="ru-RU" sz="1800" dirty="0" err="1" smtClean="0"/>
              <a:t>φ </a:t>
            </a:r>
            <a:r>
              <a:rPr lang="ru-RU" sz="1800" dirty="0" smtClean="0"/>
              <a:t>не зависит, поэтому такие множители можно вынести за знак однократного интеграла. Обозначим, кроме того</a:t>
            </a:r>
          </a:p>
          <a:p>
            <a:r>
              <a:rPr lang="ru-RU" sz="1800" dirty="0" smtClean="0"/>
              <a:t> </a:t>
            </a:r>
          </a:p>
          <a:p>
            <a:pPr algn="r">
              <a:buNone/>
            </a:pPr>
            <a:r>
              <a:rPr lang="ru-RU" sz="1800" i="1" dirty="0" smtClean="0"/>
              <a:t>        </a:t>
            </a:r>
            <a:r>
              <a:rPr lang="ru-RU" sz="1800" i="1" dirty="0" smtClean="0"/>
              <a:t>                                         </a:t>
            </a:r>
            <a:r>
              <a:rPr lang="ru-RU" sz="1800" i="1" dirty="0" smtClean="0"/>
              <a:t>(2)</a:t>
            </a:r>
            <a:endParaRPr lang="ru-RU" sz="1800" dirty="0" smtClean="0"/>
          </a:p>
          <a:p>
            <a:r>
              <a:rPr lang="ru-RU" sz="1800" dirty="0" smtClean="0"/>
              <a:t>В итоге можно </a:t>
            </a:r>
            <a:r>
              <a:rPr lang="ru-RU" sz="1800" dirty="0" smtClean="0"/>
              <a:t>записать</a:t>
            </a:r>
            <a:r>
              <a:rPr lang="ru-RU" sz="1800" i="1" dirty="0" smtClean="0"/>
              <a:t>   </a:t>
            </a:r>
          </a:p>
          <a:p>
            <a:pPr algn="r">
              <a:buNone/>
            </a:pPr>
            <a:r>
              <a:rPr lang="ru-RU" sz="1800" i="1" dirty="0" smtClean="0"/>
              <a:t>(</a:t>
            </a:r>
            <a:r>
              <a:rPr lang="ru-RU" sz="1800" i="1" dirty="0" smtClean="0"/>
              <a:t>3)</a:t>
            </a:r>
            <a:endParaRPr lang="ru-RU" sz="1800" dirty="0" smtClean="0"/>
          </a:p>
          <a:p>
            <a:r>
              <a:rPr lang="ru-RU" sz="1800" i="1" dirty="0" smtClean="0"/>
              <a:t> </a:t>
            </a:r>
            <a:endParaRPr lang="ru-RU" sz="1800" dirty="0" smtClean="0"/>
          </a:p>
          <a:p>
            <a:r>
              <a:rPr lang="ru-RU" sz="1800" dirty="0" smtClean="0"/>
              <a:t>Как видим, формально задача сведена к двумерной. Значение эквивалентной плотности решения для такого уравнения  будет в m-раз, больше, чем истинная. Коэффициент  Если весь объем трехмерного источника попадает в интервал углов интегрирования 0-профиль не является прямолинейным, то необходимо предварительно поле редуцировать на плоскость. Таким образом, трехмерная задача может быть сведена к серии </a:t>
            </a:r>
            <a:r>
              <a:rPr lang="ru-RU" sz="1800" dirty="0" err="1" smtClean="0"/>
              <a:t>квазидвумерных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988840"/>
            <a:ext cx="4714875" cy="52387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01008"/>
            <a:ext cx="2422055" cy="491108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293096"/>
            <a:ext cx="275272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2880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Математический формализм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Значение эквивалентной плотности решения для такого уравнения  будет в m-раз, больше, чем истинная. Коэффициент  Если весь объем трехмерного источника попадает в интервал углов интегрирования 0-профиль не является прямолинейным, то необходимо предварительно поле редуцировать на плоскость. Таким образом, трехмерная задача может быть сведена к серии </a:t>
            </a:r>
            <a:r>
              <a:rPr lang="ru-RU" sz="1800" dirty="0" err="1" smtClean="0"/>
              <a:t>квазидвумерных</a:t>
            </a:r>
            <a:r>
              <a:rPr lang="ru-RU" sz="1800" dirty="0" smtClean="0"/>
              <a:t>. Для разделения полей на поля отдельных источников используется  вспомогательная конструкция в виде эквивалентного простого слоя, который строится на контурах априорно охватывающих разделяемые источники. Задача аналогично методу сетки сводится к решению линейного интегрального рода.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Примеры истолкования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Пример 1 .   </a:t>
            </a:r>
            <a:r>
              <a:rPr lang="ru-RU" sz="1600" dirty="0" err="1" smtClean="0"/>
              <a:t>Манчажская</a:t>
            </a:r>
            <a:r>
              <a:rPr lang="ru-RU" sz="1600" dirty="0" smtClean="0"/>
              <a:t> магнитная и гравитационная аномалия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Рис. 1. </a:t>
            </a:r>
            <a:r>
              <a:rPr lang="ru-RU" sz="1600" dirty="0" err="1" smtClean="0"/>
              <a:t>Манчажская</a:t>
            </a:r>
            <a:r>
              <a:rPr lang="ru-RU" sz="1600" dirty="0" smtClean="0"/>
              <a:t> гравитационная аномалия и серии интерпретационных профилей, широтных и меридианных для создания объемной </a:t>
            </a:r>
            <a:r>
              <a:rPr lang="ru-RU" sz="1600" dirty="0" err="1" smtClean="0"/>
              <a:t>томографической</a:t>
            </a:r>
            <a:r>
              <a:rPr lang="ru-RU" sz="1600" dirty="0" smtClean="0"/>
              <a:t> модели.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7" name="Рисунок 6" descr="Gz_map_X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468052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766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примеры</a:t>
            </a:r>
            <a:endParaRPr lang="ru-RU" sz="2000" dirty="0"/>
          </a:p>
        </p:txBody>
      </p:sp>
      <p:pic>
        <p:nvPicPr>
          <p:cNvPr id="4" name="Содержимое 3" descr="GZ_Yblock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423265" cy="468052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5286401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Примеры широтных плотностных разрезов по результатам инверсии гравитационного поля (гравитационная томография).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Манчажская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гравитационная аномалия.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Пример 2. </a:t>
            </a:r>
            <a:r>
              <a:rPr lang="ru-RU" sz="2800" dirty="0" err="1" smtClean="0"/>
              <a:t>Верх-Исетская</a:t>
            </a:r>
            <a:r>
              <a:rPr lang="ru-RU" sz="2800" dirty="0" smtClean="0"/>
              <a:t> гранитоидная интрузия</a:t>
            </a:r>
            <a:endParaRPr lang="ru-RU" sz="2800" dirty="0"/>
          </a:p>
        </p:txBody>
      </p:sp>
      <p:pic>
        <p:nvPicPr>
          <p:cNvPr id="4" name="Содержимое 3" descr="y636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6848058" cy="4123626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157192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Рис.3.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Пример глубинного плотностного разреза по профилю 6361 северного фланга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Верх-Исетской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гранитоидной интрузии.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 3.</a:t>
            </a:r>
            <a:endParaRPr lang="ru-RU" sz="2400" dirty="0"/>
          </a:p>
        </p:txBody>
      </p:sp>
      <p:pic>
        <p:nvPicPr>
          <p:cNvPr id="4" name="Содержимое 3" descr="de_kam_t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2664229" cy="3649287"/>
          </a:xfrm>
          <a:prstGeom prst="rect">
            <a:avLst/>
          </a:prstGeom>
        </p:spPr>
      </p:pic>
      <p:pic>
        <p:nvPicPr>
          <p:cNvPr id="5" name="Рисунок 4" descr="RAZREZ_GOOD_DEZH_KA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1196752"/>
            <a:ext cx="3816424" cy="345638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4797152"/>
            <a:ext cx="3635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4. Аномальное магнитное поля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гипербазитовых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интрузий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«Денежкин Камень» и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Платиноносного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пояса Урала. Сводка наземных магнитных съемок (Ананьева Е.М., 1991). Компьютерная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дигитализация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Березина С.В., 2021.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5. Пример глубинного плотностного разреза массива "Денежкин камень» по гравитационному полю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1381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Семинар им. Д.Г. Успенского – Страхова В.Н. СПБ, ВСЕГЕИ, 2022 г.  </vt:lpstr>
      <vt:lpstr>Исходные данные</vt:lpstr>
      <vt:lpstr>Математический формализм</vt:lpstr>
      <vt:lpstr>Математический формализм</vt:lpstr>
      <vt:lpstr>Математический формализм</vt:lpstr>
      <vt:lpstr>Примеры истолкования</vt:lpstr>
      <vt:lpstr>примеры</vt:lpstr>
      <vt:lpstr>Пример 2. Верх-Исетская гранитоидная интрузия</vt:lpstr>
      <vt:lpstr>Пример 3.</vt:lpstr>
      <vt:lpstr>Пример 4. Кратер метеорита Стерлитамак</vt:lpstr>
      <vt:lpstr>Примеры</vt:lpstr>
      <vt:lpstr>Примеры</vt:lpstr>
      <vt:lpstr>Примеры</vt:lpstr>
      <vt:lpstr>Выводы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</dc:creator>
  <cp:lastModifiedBy>Аркадий</cp:lastModifiedBy>
  <cp:revision>13</cp:revision>
  <dcterms:created xsi:type="dcterms:W3CDTF">2019-06-07T09:35:45Z</dcterms:created>
  <dcterms:modified xsi:type="dcterms:W3CDTF">2022-01-22T08:41:03Z</dcterms:modified>
</cp:coreProperties>
</file>