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5"/>
  </p:sldMasterIdLst>
  <p:notesMasterIdLst>
    <p:notesMasterId r:id="rId23"/>
  </p:notesMasterIdLst>
  <p:handoutMasterIdLst>
    <p:handoutMasterId r:id="rId24"/>
  </p:handoutMasterIdLst>
  <p:sldIdLst>
    <p:sldId id="435" r:id="rId6"/>
    <p:sldId id="483" r:id="rId7"/>
    <p:sldId id="476" r:id="rId8"/>
    <p:sldId id="488" r:id="rId9"/>
    <p:sldId id="489" r:id="rId10"/>
    <p:sldId id="484" r:id="rId11"/>
    <p:sldId id="477" r:id="rId12"/>
    <p:sldId id="487" r:id="rId13"/>
    <p:sldId id="486" r:id="rId14"/>
    <p:sldId id="482" r:id="rId15"/>
    <p:sldId id="481" r:id="rId16"/>
    <p:sldId id="485" r:id="rId17"/>
    <p:sldId id="480" r:id="rId18"/>
    <p:sldId id="479" r:id="rId19"/>
    <p:sldId id="478" r:id="rId20"/>
    <p:sldId id="490" r:id="rId21"/>
    <p:sldId id="428" r:id="rId22"/>
  </p:sldIdLst>
  <p:sldSz cx="9144000" cy="5715000" type="screen16x10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AB"/>
    <a:srgbClr val="232C82"/>
    <a:srgbClr val="9900CC"/>
    <a:srgbClr val="D90FC1"/>
    <a:srgbClr val="3333FF"/>
    <a:srgbClr val="CC9B00"/>
    <a:srgbClr val="F5BC95"/>
    <a:srgbClr val="B0B1C6"/>
    <a:srgbClr val="9A9C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71" autoAdjust="0"/>
    <p:restoredTop sz="96395" autoAdjust="0"/>
  </p:normalViewPr>
  <p:slideViewPr>
    <p:cSldViewPr snapToGrid="0">
      <p:cViewPr varScale="1">
        <p:scale>
          <a:sx n="141" d="100"/>
          <a:sy n="141" d="100"/>
        </p:scale>
        <p:origin x="-882" y="-9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97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CF42EF-EF85-42B0-BD5A-5525AA3E9F42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023A-D07C-426F-886C-530179D741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3650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EE7FB7-887F-4B43-80D6-AF417E6CBE57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741363"/>
            <a:ext cx="592137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21C0F0-9133-404A-8161-A376B1E91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407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061E0-163C-4C91-8834-5823F368652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847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061E0-163C-4C91-8834-5823F368652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8479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061E0-163C-4C91-8834-5823F368652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8479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061E0-163C-4C91-8834-5823F368652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8479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061E0-163C-4C91-8834-5823F368652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8479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061E0-163C-4C91-8834-5823F368652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8479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061E0-163C-4C91-8834-5823F368652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847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061E0-163C-4C91-8834-5823F368652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847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061E0-163C-4C91-8834-5823F368652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847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061E0-163C-4C91-8834-5823F368652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847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061E0-163C-4C91-8834-5823F368652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847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061E0-163C-4C91-8834-5823F368652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847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061E0-163C-4C91-8834-5823F368652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847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061E0-163C-4C91-8834-5823F368652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847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061E0-163C-4C91-8834-5823F368652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847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 userDrawn="1"/>
        </p:nvGrpSpPr>
        <p:grpSpPr>
          <a:xfrm>
            <a:off x="336529" y="227990"/>
            <a:ext cx="4300689" cy="388785"/>
            <a:chOff x="336529" y="273588"/>
            <a:chExt cx="4300689" cy="466542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529" y="296068"/>
              <a:ext cx="1184130" cy="3240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20659" y="416965"/>
              <a:ext cx="311655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50" b="1" dirty="0">
                  <a:solidFill>
                    <a:srgbClr val="232C82"/>
                  </a:solidFill>
                </a:rPr>
                <a:t>геологический институт им. А.П. Карпинского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14527" y="273588"/>
              <a:ext cx="2920992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50" b="1" dirty="0">
                  <a:solidFill>
                    <a:srgbClr val="232C82"/>
                  </a:solidFill>
                </a:rPr>
                <a:t>Всероссийский научно-исследовательский</a:t>
              </a:r>
            </a:p>
          </p:txBody>
        </p:sp>
      </p:grp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771" y="5092258"/>
            <a:ext cx="541526" cy="45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822" y="5092258"/>
            <a:ext cx="538479" cy="450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44" y="5092259"/>
            <a:ext cx="540000" cy="45348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527" y="5092258"/>
            <a:ext cx="540000" cy="450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8" t="8892" r="8860" b="8062"/>
          <a:stretch/>
        </p:blipFill>
        <p:spPr>
          <a:xfrm>
            <a:off x="292847" y="5078295"/>
            <a:ext cx="570354" cy="48388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871" y="5090681"/>
            <a:ext cx="540000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36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 userDrawn="1"/>
        </p:nvGrpSpPr>
        <p:grpSpPr>
          <a:xfrm>
            <a:off x="414137" y="5311078"/>
            <a:ext cx="3389574" cy="327012"/>
            <a:chOff x="244014" y="6373288"/>
            <a:chExt cx="3389574" cy="392414"/>
          </a:xfrm>
        </p:grpSpPr>
        <p:sp>
          <p:nvSpPr>
            <p:cNvPr id="4" name="TextBox 3"/>
            <p:cNvSpPr txBox="1"/>
            <p:nvPr/>
          </p:nvSpPr>
          <p:spPr>
            <a:xfrm>
              <a:off x="1153422" y="6488704"/>
              <a:ext cx="2480166" cy="276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>
                  <a:solidFill>
                    <a:srgbClr val="B0B1C6"/>
                  </a:solidFill>
                </a:rPr>
                <a:t>геологический институт им. А.П. Карпинского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160327" y="6373288"/>
              <a:ext cx="2334293" cy="276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>
                  <a:solidFill>
                    <a:srgbClr val="9A9CBB"/>
                  </a:solidFill>
                </a:rPr>
                <a:t>Всероссийский научно-исследовательский</a:t>
              </a: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014" y="6395869"/>
              <a:ext cx="920990" cy="252000"/>
            </a:xfrm>
            <a:prstGeom prst="rect">
              <a:avLst/>
            </a:prstGeom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747" y="5272579"/>
            <a:ext cx="378000" cy="315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8" t="8892" r="8860" b="8062"/>
          <a:stretch/>
        </p:blipFill>
        <p:spPr>
          <a:xfrm>
            <a:off x="6111572" y="5254808"/>
            <a:ext cx="405966" cy="3444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267" y="5268482"/>
            <a:ext cx="378000" cy="315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33" y="5269808"/>
            <a:ext cx="375092" cy="315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349" y="5269809"/>
            <a:ext cx="373566" cy="31367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384" y="5269809"/>
            <a:ext cx="371464" cy="31367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478144" y="5269150"/>
            <a:ext cx="381208" cy="318000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7030860" y="5269809"/>
            <a:ext cx="372513" cy="313673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589695" y="5269808"/>
            <a:ext cx="381600" cy="318000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122689" y="5267288"/>
            <a:ext cx="388039" cy="313673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931163" y="5269809"/>
            <a:ext cx="376753" cy="313673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8386883" y="5272579"/>
            <a:ext cx="378000" cy="313673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406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0992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" t="5394" r="4085" b="7361"/>
          <a:stretch/>
        </p:blipFill>
        <p:spPr>
          <a:xfrm>
            <a:off x="336530" y="768154"/>
            <a:ext cx="8412055" cy="22747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65D4819-E557-4E86-9962-AF67EA912895}"/>
              </a:ext>
            </a:extLst>
          </p:cNvPr>
          <p:cNvSpPr txBox="1"/>
          <p:nvPr/>
        </p:nvSpPr>
        <p:spPr>
          <a:xfrm>
            <a:off x="365973" y="3347551"/>
            <a:ext cx="8412056" cy="2195679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/>
            <a:r>
              <a:rPr lang="ru-RU" sz="1700" b="1" cap="all" dirty="0">
                <a:solidFill>
                  <a:srgbClr val="232C82"/>
                </a:solidFill>
                <a:latin typeface="Times New Roman" pitchFamily="18" charset="0"/>
                <a:cs typeface="Times New Roman" pitchFamily="18" charset="0"/>
              </a:rPr>
              <a:t>Проблемы использования </a:t>
            </a:r>
            <a:r>
              <a:rPr lang="ru-RU" sz="1700" b="1" cap="all" dirty="0" err="1">
                <a:solidFill>
                  <a:srgbClr val="232C82"/>
                </a:solidFill>
                <a:latin typeface="Times New Roman" pitchFamily="18" charset="0"/>
                <a:cs typeface="Times New Roman" pitchFamily="18" charset="0"/>
              </a:rPr>
              <a:t>аэрогравиметрических</a:t>
            </a:r>
            <a:r>
              <a:rPr lang="ru-RU" sz="1700" b="1" cap="all" dirty="0">
                <a:solidFill>
                  <a:srgbClr val="232C82"/>
                </a:solidFill>
                <a:latin typeface="Times New Roman" pitchFamily="18" charset="0"/>
                <a:cs typeface="Times New Roman" pitchFamily="18" charset="0"/>
              </a:rPr>
              <a:t> съемок </a:t>
            </a:r>
            <a:endParaRPr lang="ru-RU" sz="1700" b="1" cap="all" dirty="0" smtClean="0">
              <a:solidFill>
                <a:srgbClr val="232C8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700" b="1" cap="all" dirty="0" smtClean="0">
                <a:solidFill>
                  <a:srgbClr val="232C82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700" b="1" cap="all" dirty="0">
                <a:solidFill>
                  <a:srgbClr val="232C82"/>
                </a:solidFill>
                <a:latin typeface="Times New Roman" pitchFamily="18" charset="0"/>
                <a:cs typeface="Times New Roman" pitchFamily="18" charset="0"/>
              </a:rPr>
              <a:t>региональных геолого-съемочных </a:t>
            </a:r>
            <a:r>
              <a:rPr lang="ru-RU" sz="1700" b="1" cap="all" dirty="0" smtClean="0">
                <a:solidFill>
                  <a:srgbClr val="232C82"/>
                </a:solidFill>
                <a:latin typeface="Times New Roman" pitchFamily="18" charset="0"/>
                <a:cs typeface="Times New Roman" pitchFamily="18" charset="0"/>
              </a:rPr>
              <a:t>исследованиях</a:t>
            </a:r>
          </a:p>
          <a:p>
            <a:pPr algn="ctr"/>
            <a:endParaRPr lang="ru-RU" sz="1700" b="1" cap="all" dirty="0">
              <a:solidFill>
                <a:srgbClr val="232C8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700" b="1" dirty="0" smtClean="0">
              <a:solidFill>
                <a:srgbClr val="232C8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700" b="1" dirty="0" smtClean="0">
              <a:solidFill>
                <a:srgbClr val="232C8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700" b="1" cap="all" dirty="0">
                <a:solidFill>
                  <a:srgbClr val="232C82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700" b="1" cap="all" dirty="0" smtClean="0">
                <a:solidFill>
                  <a:srgbClr val="232C82"/>
                </a:solidFill>
                <a:latin typeface="Times New Roman" pitchFamily="18" charset="0"/>
                <a:cs typeface="Times New Roman" pitchFamily="18" charset="0"/>
              </a:rPr>
              <a:t>				   </a:t>
            </a:r>
            <a:r>
              <a:rPr lang="ru-RU" sz="1200" b="1" cap="all" dirty="0" smtClean="0">
                <a:solidFill>
                  <a:srgbClr val="232C82"/>
                </a:solidFill>
                <a:latin typeface="Times New Roman" pitchFamily="18" charset="0"/>
                <a:cs typeface="Times New Roman" pitchFamily="18" charset="0"/>
              </a:rPr>
              <a:t>А.И. </a:t>
            </a:r>
            <a:r>
              <a:rPr lang="ru-RU" sz="1200" b="1" dirty="0" smtClean="0">
                <a:solidFill>
                  <a:srgbClr val="232C82"/>
                </a:solidFill>
                <a:latin typeface="Times New Roman" pitchFamily="18" charset="0"/>
                <a:cs typeface="Times New Roman" pitchFamily="18" charset="0"/>
              </a:rPr>
              <a:t>Атаков</a:t>
            </a:r>
            <a:r>
              <a:rPr lang="ru-RU" sz="1200" b="1" i="1" cap="all" dirty="0" smtClean="0">
                <a:solidFill>
                  <a:srgbClr val="232C8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i="1" dirty="0">
                <a:solidFill>
                  <a:srgbClr val="232C82"/>
                </a:solidFill>
                <a:latin typeface="Times New Roman" pitchFamily="18" charset="0"/>
                <a:cs typeface="Times New Roman" pitchFamily="18" charset="0"/>
              </a:rPr>
              <a:t>Центр </a:t>
            </a:r>
            <a:r>
              <a:rPr lang="ru-RU" sz="1200" i="1" dirty="0">
                <a:solidFill>
                  <a:srgbClr val="232C82"/>
                </a:solidFill>
                <a:latin typeface="Times New Roman" pitchFamily="18" charset="0"/>
                <a:cs typeface="Times New Roman" pitchFamily="18" charset="0"/>
              </a:rPr>
              <a:t>геофизического обеспечения </a:t>
            </a:r>
          </a:p>
          <a:p>
            <a:pPr algn="r"/>
            <a:r>
              <a:rPr lang="ru-RU" sz="1200" i="1" dirty="0">
                <a:solidFill>
                  <a:srgbClr val="232C82"/>
                </a:solidFill>
                <a:latin typeface="Times New Roman" pitchFamily="18" charset="0"/>
                <a:cs typeface="Times New Roman" pitchFamily="18" charset="0"/>
              </a:rPr>
              <a:t>региональных </a:t>
            </a:r>
            <a:r>
              <a:rPr lang="ru-RU" sz="1200" i="1" dirty="0">
                <a:solidFill>
                  <a:srgbClr val="232C82"/>
                </a:solidFill>
                <a:latin typeface="Times New Roman" pitchFamily="18" charset="0"/>
                <a:cs typeface="Times New Roman" pitchFamily="18" charset="0"/>
              </a:rPr>
              <a:t>геолого-съемочных работ, ВСЕГЕИ</a:t>
            </a:r>
            <a:endParaRPr lang="en-US" sz="1200" i="1" dirty="0" smtClean="0">
              <a:solidFill>
                <a:srgbClr val="232C8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solidFill>
                  <a:srgbClr val="232C82"/>
                </a:solidFill>
                <a:latin typeface="Times New Roman" pitchFamily="18" charset="0"/>
                <a:cs typeface="Times New Roman" pitchFamily="18" charset="0"/>
              </a:rPr>
              <a:t>					    </a:t>
            </a:r>
            <a:r>
              <a:rPr lang="ru-RU" sz="1200" b="1" dirty="0" err="1" smtClean="0">
                <a:solidFill>
                  <a:srgbClr val="232C82"/>
                </a:solidFill>
                <a:latin typeface="Times New Roman" pitchFamily="18" charset="0"/>
                <a:cs typeface="Times New Roman" pitchFamily="18" charset="0"/>
              </a:rPr>
              <a:t>Г.Ю.Триколиди</a:t>
            </a:r>
            <a:r>
              <a:rPr lang="en-US" sz="1200" b="1" dirty="0" smtClean="0">
                <a:solidFill>
                  <a:srgbClr val="232C8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i="1" dirty="0" smtClean="0">
                <a:solidFill>
                  <a:srgbClr val="232C82"/>
                </a:solidFill>
                <a:latin typeface="Times New Roman" pitchFamily="18" charset="0"/>
                <a:cs typeface="Times New Roman" pitchFamily="18" charset="0"/>
              </a:rPr>
              <a:t>Гравиметрическая партия, ВСЕГЕИ</a:t>
            </a:r>
          </a:p>
          <a:p>
            <a:r>
              <a:rPr lang="ru-RU" sz="1200" i="1" dirty="0" smtClean="0">
                <a:solidFill>
                  <a:srgbClr val="232C82"/>
                </a:solidFill>
                <a:latin typeface="Times New Roman" pitchFamily="18" charset="0"/>
                <a:cs typeface="Times New Roman" pitchFamily="18" charset="0"/>
              </a:rPr>
              <a:t>					    </a:t>
            </a:r>
            <a:r>
              <a:rPr lang="ru-RU" sz="1200" b="1" dirty="0" smtClean="0">
                <a:solidFill>
                  <a:srgbClr val="232C82"/>
                </a:solidFill>
                <a:latin typeface="Times New Roman" pitchFamily="18" charset="0"/>
                <a:cs typeface="Times New Roman" pitchFamily="18" charset="0"/>
              </a:rPr>
              <a:t>А.А. Черных,  </a:t>
            </a:r>
            <a:r>
              <a:rPr lang="ru-RU" sz="1200" i="1" dirty="0" err="1" smtClean="0">
                <a:solidFill>
                  <a:srgbClr val="232C82"/>
                </a:solidFill>
                <a:latin typeface="Times New Roman" pitchFamily="18" charset="0"/>
                <a:cs typeface="Times New Roman" pitchFamily="18" charset="0"/>
              </a:rPr>
              <a:t>ВНИИОкеангеология</a:t>
            </a:r>
            <a:endParaRPr lang="ru-RU" sz="1200" i="1" dirty="0">
              <a:solidFill>
                <a:srgbClr val="232C8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49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67" y="641997"/>
            <a:ext cx="7513320" cy="4524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Line 6">
            <a:extLst>
              <a:ext uri="{FF2B5EF4-FFF2-40B4-BE49-F238E27FC236}">
                <a16:creationId xmlns="" xmlns:a16="http://schemas.microsoft.com/office/drawing/2014/main" id="{B65A904E-DA71-4723-9427-B4CDB3AA2A30}"/>
              </a:ext>
            </a:extLst>
          </p:cNvPr>
          <p:cNvSpPr>
            <a:spLocks noChangeShapeType="1"/>
          </p:cNvSpPr>
          <p:nvPr/>
        </p:nvSpPr>
        <p:spPr bwMode="auto">
          <a:xfrm>
            <a:off x="49" y="486119"/>
            <a:ext cx="9145130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ru-RU"/>
          </a:p>
        </p:txBody>
      </p:sp>
      <p:sp>
        <p:nvSpPr>
          <p:cNvPr id="3" name="Rectangle 74">
            <a:extLst>
              <a:ext uri="{FF2B5EF4-FFF2-40B4-BE49-F238E27FC236}">
                <a16:creationId xmlns="" xmlns:a16="http://schemas.microsoft.com/office/drawing/2014/main" id="{37893C3B-BB1D-4AA3-8288-EEC0AE8B7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001"/>
            <a:ext cx="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ru-RU" altLang="ru-RU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6BB2F7C-58DB-4B70-9386-52D5CEAB7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5991"/>
            <a:ext cx="144104" cy="34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1323" tIns="35662" rIns="71323" bIns="35662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19">
            <a:extLst>
              <a:ext uri="{FF2B5EF4-FFF2-40B4-BE49-F238E27FC236}">
                <a16:creationId xmlns="" xmlns:a16="http://schemas.microsoft.com/office/drawing/2014/main" id="{27A00480-7A1C-458F-A7F2-4D97F3183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991"/>
            <a:ext cx="9144000" cy="47012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71323" tIns="35662" rIns="71323" bIns="35662"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defTabSz="53489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cap="all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 Light"/>
                <a:cs typeface="Times New Roman" pitchFamily="18" charset="0"/>
              </a:rPr>
              <a:t>Пространственная разрешающая способность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15990"/>
            <a:ext cx="144104" cy="34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1323" tIns="35662" rIns="71323" bIns="35662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238241"/>
            <a:ext cx="144104" cy="34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1323" tIns="35662" rIns="71323" bIns="35662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50413" y="4917690"/>
            <a:ext cx="1230789" cy="248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вал 4"/>
          <p:cNvSpPr/>
          <p:nvPr/>
        </p:nvSpPr>
        <p:spPr>
          <a:xfrm rot="20154261">
            <a:off x="6339771" y="2048560"/>
            <a:ext cx="1411580" cy="2698553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 rot="20154261">
            <a:off x="3866211" y="2048560"/>
            <a:ext cx="1411580" cy="2698553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 rot="20154261">
            <a:off x="1148010" y="2048560"/>
            <a:ext cx="1411580" cy="2698553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6465807" y="3210560"/>
            <a:ext cx="1201606" cy="514773"/>
          </a:xfrm>
          <a:prstGeom prst="straightConnector1">
            <a:avLst/>
          </a:prstGeom>
          <a:ln w="12700">
            <a:solidFill>
              <a:schemeClr val="bg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465807" y="3023360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15 км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88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6">
            <a:extLst>
              <a:ext uri="{FF2B5EF4-FFF2-40B4-BE49-F238E27FC236}">
                <a16:creationId xmlns="" xmlns:a16="http://schemas.microsoft.com/office/drawing/2014/main" id="{B65A904E-DA71-4723-9427-B4CDB3AA2A30}"/>
              </a:ext>
            </a:extLst>
          </p:cNvPr>
          <p:cNvSpPr>
            <a:spLocks noChangeShapeType="1"/>
          </p:cNvSpPr>
          <p:nvPr/>
        </p:nvSpPr>
        <p:spPr bwMode="auto">
          <a:xfrm>
            <a:off x="49" y="486119"/>
            <a:ext cx="9145130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ru-RU"/>
          </a:p>
        </p:txBody>
      </p:sp>
      <p:sp>
        <p:nvSpPr>
          <p:cNvPr id="3" name="Rectangle 74">
            <a:extLst>
              <a:ext uri="{FF2B5EF4-FFF2-40B4-BE49-F238E27FC236}">
                <a16:creationId xmlns="" xmlns:a16="http://schemas.microsoft.com/office/drawing/2014/main" id="{37893C3B-BB1D-4AA3-8288-EEC0AE8B7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001"/>
            <a:ext cx="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ru-RU" altLang="ru-RU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6BB2F7C-58DB-4B70-9386-52D5CEAB7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5991"/>
            <a:ext cx="144104" cy="34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1323" tIns="35662" rIns="71323" bIns="35662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19">
            <a:extLst>
              <a:ext uri="{FF2B5EF4-FFF2-40B4-BE49-F238E27FC236}">
                <a16:creationId xmlns="" xmlns:a16="http://schemas.microsoft.com/office/drawing/2014/main" id="{27A00480-7A1C-458F-A7F2-4D97F3183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991"/>
            <a:ext cx="9144000" cy="47012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71323" tIns="35662" rIns="71323" bIns="35662"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defTabSz="53489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cap="all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 Light"/>
                <a:cs typeface="Times New Roman" pitchFamily="18" charset="0"/>
              </a:rPr>
              <a:t>Сравнение </a:t>
            </a:r>
            <a:r>
              <a:rPr lang="ru-RU" sz="1600" b="1" cap="all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 Light"/>
                <a:cs typeface="Times New Roman" pitchFamily="18" charset="0"/>
              </a:rPr>
              <a:t>аэрогравиметрических</a:t>
            </a:r>
            <a:r>
              <a:rPr lang="ru-RU" sz="1600" b="1" cap="all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 Light"/>
                <a:cs typeface="Times New Roman" pitchFamily="18" charset="0"/>
              </a:rPr>
              <a:t> и наземных данных</a:t>
            </a:r>
            <a:endParaRPr lang="ru-RU" sz="1600" b="1" cap="all" dirty="0"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ea typeface="Calibri Light"/>
              <a:cs typeface="Times New Roman" pitchFamily="18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15990"/>
            <a:ext cx="144104" cy="34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1323" tIns="35662" rIns="71323" bIns="35662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238241"/>
            <a:ext cx="144104" cy="34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1323" tIns="35662" rIns="71323" bIns="35662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098" name="Picture 2" descr="P:\ПапкаОбмена\Атаков А.И\Sovm_nazem_aero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90" y="547832"/>
            <a:ext cx="3577133" cy="477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:\ПапкаОбмена\Атаков А.И\Sovm_nazem_aero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435" r="8231" b="62102"/>
          <a:stretch/>
        </p:blipFill>
        <p:spPr bwMode="auto">
          <a:xfrm>
            <a:off x="5147011" y="1036320"/>
            <a:ext cx="3339976" cy="367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 вправо 7"/>
          <p:cNvSpPr/>
          <p:nvPr/>
        </p:nvSpPr>
        <p:spPr>
          <a:xfrm>
            <a:off x="4097867" y="1476587"/>
            <a:ext cx="948266" cy="18288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2793290" y="641447"/>
            <a:ext cx="1246293" cy="144949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40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6">
            <a:extLst>
              <a:ext uri="{FF2B5EF4-FFF2-40B4-BE49-F238E27FC236}">
                <a16:creationId xmlns="" xmlns:a16="http://schemas.microsoft.com/office/drawing/2014/main" id="{B65A904E-DA71-4723-9427-B4CDB3AA2A30}"/>
              </a:ext>
            </a:extLst>
          </p:cNvPr>
          <p:cNvSpPr>
            <a:spLocks noChangeShapeType="1"/>
          </p:cNvSpPr>
          <p:nvPr/>
        </p:nvSpPr>
        <p:spPr bwMode="auto">
          <a:xfrm>
            <a:off x="49" y="486119"/>
            <a:ext cx="9145130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ru-RU"/>
          </a:p>
        </p:txBody>
      </p:sp>
      <p:sp>
        <p:nvSpPr>
          <p:cNvPr id="3" name="Rectangle 74">
            <a:extLst>
              <a:ext uri="{FF2B5EF4-FFF2-40B4-BE49-F238E27FC236}">
                <a16:creationId xmlns="" xmlns:a16="http://schemas.microsoft.com/office/drawing/2014/main" id="{37893C3B-BB1D-4AA3-8288-EEC0AE8B7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001"/>
            <a:ext cx="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ru-RU" altLang="ru-RU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6BB2F7C-58DB-4B70-9386-52D5CEAB7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5991"/>
            <a:ext cx="144104" cy="34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1323" tIns="35662" rIns="71323" bIns="35662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19">
            <a:extLst>
              <a:ext uri="{FF2B5EF4-FFF2-40B4-BE49-F238E27FC236}">
                <a16:creationId xmlns="" xmlns:a16="http://schemas.microsoft.com/office/drawing/2014/main" id="{27A00480-7A1C-458F-A7F2-4D97F3183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991"/>
            <a:ext cx="9144000" cy="47012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71323" tIns="35662" rIns="71323" bIns="35662"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defTabSz="53489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cap="all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 Light"/>
                <a:cs typeface="Times New Roman" pitchFamily="18" charset="0"/>
              </a:rPr>
              <a:t>Сравнение </a:t>
            </a:r>
            <a:r>
              <a:rPr lang="ru-RU" sz="1600" b="1" cap="all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 Light"/>
                <a:cs typeface="Times New Roman" pitchFamily="18" charset="0"/>
              </a:rPr>
              <a:t>аэрогравиметрических</a:t>
            </a:r>
            <a:r>
              <a:rPr lang="ru-RU" sz="1600" b="1" cap="all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 Light"/>
                <a:cs typeface="Times New Roman" pitchFamily="18" charset="0"/>
              </a:rPr>
              <a:t> и наземных данных</a:t>
            </a:r>
            <a:endParaRPr lang="ru-RU" sz="1600" b="1" cap="all" dirty="0"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ea typeface="Calibri Light"/>
              <a:cs typeface="Times New Roman" pitchFamily="18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15990"/>
            <a:ext cx="144104" cy="34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1323" tIns="35662" rIns="71323" bIns="35662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238241"/>
            <a:ext cx="144104" cy="34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1323" tIns="35662" rIns="71323" bIns="35662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147" name="Picture 3" descr="P:\ПапкаОбмена\Атаков А.И\ГТ\Гор_град_наземн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" t="6184" r="9709" b="11021"/>
          <a:stretch/>
        </p:blipFill>
        <p:spPr bwMode="auto">
          <a:xfrm>
            <a:off x="795908" y="587259"/>
            <a:ext cx="3674491" cy="474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:\ПапкаОбмена\Атаков А.И\ГТ\Гор_град_аэро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8" t="5358" r="8817" b="17865"/>
          <a:stretch/>
        </p:blipFill>
        <p:spPr bwMode="auto">
          <a:xfrm>
            <a:off x="4958081" y="555696"/>
            <a:ext cx="3635066" cy="478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46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6">
            <a:extLst>
              <a:ext uri="{FF2B5EF4-FFF2-40B4-BE49-F238E27FC236}">
                <a16:creationId xmlns="" xmlns:a16="http://schemas.microsoft.com/office/drawing/2014/main" id="{B65A904E-DA71-4723-9427-B4CDB3AA2A30}"/>
              </a:ext>
            </a:extLst>
          </p:cNvPr>
          <p:cNvSpPr>
            <a:spLocks noChangeShapeType="1"/>
          </p:cNvSpPr>
          <p:nvPr/>
        </p:nvSpPr>
        <p:spPr bwMode="auto">
          <a:xfrm>
            <a:off x="49" y="486119"/>
            <a:ext cx="9145130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ru-RU"/>
          </a:p>
        </p:txBody>
      </p:sp>
      <p:sp>
        <p:nvSpPr>
          <p:cNvPr id="3" name="Rectangle 74">
            <a:extLst>
              <a:ext uri="{FF2B5EF4-FFF2-40B4-BE49-F238E27FC236}">
                <a16:creationId xmlns="" xmlns:a16="http://schemas.microsoft.com/office/drawing/2014/main" id="{37893C3B-BB1D-4AA3-8288-EEC0AE8B7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001"/>
            <a:ext cx="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ru-RU" altLang="ru-RU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6BB2F7C-58DB-4B70-9386-52D5CEAB7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5991"/>
            <a:ext cx="144104" cy="34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1323" tIns="35662" rIns="71323" bIns="35662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19">
            <a:extLst>
              <a:ext uri="{FF2B5EF4-FFF2-40B4-BE49-F238E27FC236}">
                <a16:creationId xmlns="" xmlns:a16="http://schemas.microsoft.com/office/drawing/2014/main" id="{27A00480-7A1C-458F-A7F2-4D97F3183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991"/>
            <a:ext cx="9144000" cy="47012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71323" tIns="35662" rIns="71323" bIns="35662"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defTabSz="53489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cap="all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 Light"/>
                <a:cs typeface="Times New Roman" pitchFamily="18" charset="0"/>
              </a:rPr>
              <a:t>Сравнение </a:t>
            </a:r>
            <a:r>
              <a:rPr lang="ru-RU" sz="1600" b="1" cap="all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 Light"/>
                <a:cs typeface="Times New Roman" pitchFamily="18" charset="0"/>
              </a:rPr>
              <a:t>аэрогравиметрических</a:t>
            </a:r>
            <a:r>
              <a:rPr lang="ru-RU" sz="1600" b="1" cap="all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 Light"/>
                <a:cs typeface="Times New Roman" pitchFamily="18" charset="0"/>
              </a:rPr>
              <a:t> и наземных данных</a:t>
            </a:r>
            <a:endParaRPr lang="ru-RU" sz="1600" b="1" cap="all" dirty="0"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ea typeface="Calibri Light"/>
              <a:cs typeface="Times New Roman" pitchFamily="18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15990"/>
            <a:ext cx="144104" cy="34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1323" tIns="35662" rIns="71323" bIns="35662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238241"/>
            <a:ext cx="144104" cy="34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1323" tIns="35662" rIns="71323" bIns="35662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099" name="Picture 3" descr="P:\ПапкаОбмена\Атаков А.И\разн_на рельеф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26" y="707397"/>
            <a:ext cx="3001975" cy="436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P:\ПапкаОбмена\Атаков А.И\разн_на рельефе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4" t="7266" r="34321" b="39201"/>
          <a:stretch/>
        </p:blipFill>
        <p:spPr bwMode="auto">
          <a:xfrm>
            <a:off x="4915170" y="607750"/>
            <a:ext cx="3124776" cy="450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/>
          <p:cNvSpPr/>
          <p:nvPr/>
        </p:nvSpPr>
        <p:spPr>
          <a:xfrm>
            <a:off x="2736426" y="2352042"/>
            <a:ext cx="2113280" cy="237067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564640" y="1041402"/>
            <a:ext cx="1029547" cy="26212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08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6">
            <a:extLst>
              <a:ext uri="{FF2B5EF4-FFF2-40B4-BE49-F238E27FC236}">
                <a16:creationId xmlns="" xmlns:a16="http://schemas.microsoft.com/office/drawing/2014/main" id="{B65A904E-DA71-4723-9427-B4CDB3AA2A30}"/>
              </a:ext>
            </a:extLst>
          </p:cNvPr>
          <p:cNvSpPr>
            <a:spLocks noChangeShapeType="1"/>
          </p:cNvSpPr>
          <p:nvPr/>
        </p:nvSpPr>
        <p:spPr bwMode="auto">
          <a:xfrm>
            <a:off x="1179" y="476304"/>
            <a:ext cx="9145130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ru-RU"/>
          </a:p>
        </p:txBody>
      </p:sp>
      <p:sp>
        <p:nvSpPr>
          <p:cNvPr id="3" name="Rectangle 74">
            <a:extLst>
              <a:ext uri="{FF2B5EF4-FFF2-40B4-BE49-F238E27FC236}">
                <a16:creationId xmlns="" xmlns:a16="http://schemas.microsoft.com/office/drawing/2014/main" id="{37893C3B-BB1D-4AA3-8288-EEC0AE8B7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001"/>
            <a:ext cx="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ru-RU" altLang="ru-RU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6BB2F7C-58DB-4B70-9386-52D5CEAB7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5991"/>
            <a:ext cx="144104" cy="34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1323" tIns="35662" rIns="71323" bIns="35662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19">
            <a:extLst>
              <a:ext uri="{FF2B5EF4-FFF2-40B4-BE49-F238E27FC236}">
                <a16:creationId xmlns="" xmlns:a16="http://schemas.microsoft.com/office/drawing/2014/main" id="{27A00480-7A1C-458F-A7F2-4D97F3183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9" y="6176"/>
            <a:ext cx="9144000" cy="47012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71323" tIns="35662" rIns="71323" bIns="35662"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defTabSz="53489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cap="all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 Light"/>
                <a:cs typeface="Times New Roman" pitchFamily="18" charset="0"/>
              </a:rPr>
              <a:t>Оценка </a:t>
            </a:r>
            <a:r>
              <a:rPr lang="ru-RU" sz="1600" b="1" cap="all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 Light"/>
                <a:cs typeface="Times New Roman" pitchFamily="18" charset="0"/>
              </a:rPr>
              <a:t>глубинности</a:t>
            </a:r>
            <a:endParaRPr lang="ru-RU" sz="1600" b="1" cap="all" dirty="0"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ea typeface="Calibri Light"/>
              <a:cs typeface="Times New Roman" pitchFamily="18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15990"/>
            <a:ext cx="144104" cy="34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1323" tIns="35662" rIns="71323" bIns="35662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238241"/>
            <a:ext cx="144104" cy="34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1323" tIns="35662" rIns="71323" bIns="35662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711566"/>
              </p:ext>
            </p:extLst>
          </p:nvPr>
        </p:nvGraphicFramePr>
        <p:xfrm>
          <a:off x="341393" y="1062462"/>
          <a:ext cx="2580640" cy="2517402"/>
        </p:xfrm>
        <a:graphic>
          <a:graphicData uri="http://schemas.openxmlformats.org/drawingml/2006/table">
            <a:tbl>
              <a:tblPr/>
              <a:tblGrid>
                <a:gridCol w="1365487">
                  <a:extLst>
                    <a:ext uri="{9D8B030D-6E8A-4147-A177-3AD203B41FA5}">
                      <a16:colId xmlns:a16="http://schemas.microsoft.com/office/drawing/2014/main" xmlns="" val="2188725546"/>
                    </a:ext>
                  </a:extLst>
                </a:gridCol>
                <a:gridCol w="1215153">
                  <a:extLst>
                    <a:ext uri="{9D8B030D-6E8A-4147-A177-3AD203B41FA5}">
                      <a16:colId xmlns:a16="http://schemas.microsoft.com/office/drawing/2014/main" xmlns="" val="2521471388"/>
                    </a:ext>
                  </a:extLst>
                </a:gridCol>
              </a:tblGrid>
              <a:tr h="1403188"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Аэро</a:t>
                      </a:r>
                      <a:r>
                        <a:rPr lang="ru-RU" sz="11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-гравиметрические </a:t>
                      </a:r>
                    </a:p>
                    <a:p>
                      <a:pPr marL="28575" marR="2857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данные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Наземные гравиметрические данные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04070084"/>
                  </a:ext>
                </a:extLst>
              </a:tr>
              <a:tr h="312525"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2 300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1 000</a:t>
                      </a:r>
                    </a:p>
                    <a:p>
                      <a:pPr marL="28575" marR="28575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2 000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3018708"/>
                  </a:ext>
                </a:extLst>
              </a:tr>
              <a:tr h="319298"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8 500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3 000</a:t>
                      </a:r>
                    </a:p>
                    <a:p>
                      <a:pPr marL="28575" marR="28575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6 300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32952108"/>
                  </a:ext>
                </a:extLst>
              </a:tr>
              <a:tr h="230294"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12 000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12 000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02704937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039" y="900853"/>
            <a:ext cx="5531273" cy="3659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635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6">
            <a:extLst>
              <a:ext uri="{FF2B5EF4-FFF2-40B4-BE49-F238E27FC236}">
                <a16:creationId xmlns="" xmlns:a16="http://schemas.microsoft.com/office/drawing/2014/main" id="{B65A904E-DA71-4723-9427-B4CDB3AA2A30}"/>
              </a:ext>
            </a:extLst>
          </p:cNvPr>
          <p:cNvSpPr>
            <a:spLocks noChangeShapeType="1"/>
          </p:cNvSpPr>
          <p:nvPr/>
        </p:nvSpPr>
        <p:spPr bwMode="auto">
          <a:xfrm>
            <a:off x="1179" y="476304"/>
            <a:ext cx="9145130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ru-RU"/>
          </a:p>
        </p:txBody>
      </p:sp>
      <p:sp>
        <p:nvSpPr>
          <p:cNvPr id="3" name="Rectangle 74">
            <a:extLst>
              <a:ext uri="{FF2B5EF4-FFF2-40B4-BE49-F238E27FC236}">
                <a16:creationId xmlns="" xmlns:a16="http://schemas.microsoft.com/office/drawing/2014/main" id="{37893C3B-BB1D-4AA3-8288-EEC0AE8B7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001"/>
            <a:ext cx="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ru-RU" altLang="ru-RU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6BB2F7C-58DB-4B70-9386-52D5CEAB7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5991"/>
            <a:ext cx="144104" cy="34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1323" tIns="35662" rIns="71323" bIns="35662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19">
            <a:extLst>
              <a:ext uri="{FF2B5EF4-FFF2-40B4-BE49-F238E27FC236}">
                <a16:creationId xmlns="" xmlns:a16="http://schemas.microsoft.com/office/drawing/2014/main" id="{27A00480-7A1C-458F-A7F2-4D97F3183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9" y="6176"/>
            <a:ext cx="9144000" cy="47012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71323" tIns="35662" rIns="71323" bIns="35662"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defTabSz="53489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cap="all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 Light"/>
                <a:cs typeface="Times New Roman" pitchFamily="18" charset="0"/>
              </a:rPr>
              <a:t>Оценка Погрешности гравиметрических данных</a:t>
            </a:r>
            <a:endParaRPr lang="ru-RU" sz="1600" b="1" cap="all" dirty="0"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ea typeface="Calibri Light"/>
              <a:cs typeface="Times New Roman" pitchFamily="18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15990"/>
            <a:ext cx="144104" cy="34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1323" tIns="35662" rIns="71323" bIns="35662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238241"/>
            <a:ext cx="144104" cy="34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1323" tIns="35662" rIns="71323" bIns="35662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570100"/>
              </p:ext>
            </p:extLst>
          </p:nvPr>
        </p:nvGraphicFramePr>
        <p:xfrm>
          <a:off x="233020" y="649288"/>
          <a:ext cx="8681447" cy="4328160"/>
        </p:xfrm>
        <a:graphic>
          <a:graphicData uri="http://schemas.openxmlformats.org/drawingml/2006/table">
            <a:tbl>
              <a:tblPr/>
              <a:tblGrid>
                <a:gridCol w="1027710">
                  <a:extLst>
                    <a:ext uri="{9D8B030D-6E8A-4147-A177-3AD203B41FA5}">
                      <a16:colId xmlns:a16="http://schemas.microsoft.com/office/drawing/2014/main" xmlns="" val="2188725546"/>
                    </a:ext>
                  </a:extLst>
                </a:gridCol>
                <a:gridCol w="707978">
                  <a:extLst>
                    <a:ext uri="{9D8B030D-6E8A-4147-A177-3AD203B41FA5}">
                      <a16:colId xmlns:a16="http://schemas.microsoft.com/office/drawing/2014/main" xmlns="" val="2521471388"/>
                    </a:ext>
                  </a:extLst>
                </a:gridCol>
                <a:gridCol w="1306575">
                  <a:extLst>
                    <a:ext uri="{9D8B030D-6E8A-4147-A177-3AD203B41FA5}">
                      <a16:colId xmlns:a16="http://schemas.microsoft.com/office/drawing/2014/main" xmlns="" val="1026074696"/>
                    </a:ext>
                  </a:extLst>
                </a:gridCol>
                <a:gridCol w="1137093">
                  <a:extLst>
                    <a:ext uri="{9D8B030D-6E8A-4147-A177-3AD203B41FA5}">
                      <a16:colId xmlns:a16="http://schemas.microsoft.com/office/drawing/2014/main" xmlns="" val="180258005"/>
                    </a:ext>
                  </a:extLst>
                </a:gridCol>
                <a:gridCol w="658095">
                  <a:extLst>
                    <a:ext uri="{9D8B030D-6E8A-4147-A177-3AD203B41FA5}">
                      <a16:colId xmlns:a16="http://schemas.microsoft.com/office/drawing/2014/main" xmlns="" val="3029941442"/>
                    </a:ext>
                  </a:extLst>
                </a:gridCol>
                <a:gridCol w="1045740">
                  <a:extLst>
                    <a:ext uri="{9D8B030D-6E8A-4147-A177-3AD203B41FA5}">
                      <a16:colId xmlns:a16="http://schemas.microsoft.com/office/drawing/2014/main" xmlns="" val="1481169571"/>
                    </a:ext>
                  </a:extLst>
                </a:gridCol>
                <a:gridCol w="932150">
                  <a:extLst>
                    <a:ext uri="{9D8B030D-6E8A-4147-A177-3AD203B41FA5}">
                      <a16:colId xmlns:a16="http://schemas.microsoft.com/office/drawing/2014/main" xmlns="" val="1518511922"/>
                    </a:ext>
                  </a:extLst>
                </a:gridCol>
                <a:gridCol w="1027710">
                  <a:extLst>
                    <a:ext uri="{9D8B030D-6E8A-4147-A177-3AD203B41FA5}">
                      <a16:colId xmlns:a16="http://schemas.microsoft.com/office/drawing/2014/main" xmlns="" val="1977513602"/>
                    </a:ext>
                  </a:extLst>
                </a:gridCol>
                <a:gridCol w="838396">
                  <a:extLst>
                    <a:ext uri="{9D8B030D-6E8A-4147-A177-3AD203B41FA5}">
                      <a16:colId xmlns:a16="http://schemas.microsoft.com/office/drawing/2014/main" xmlns="" val="2374552717"/>
                    </a:ext>
                  </a:extLst>
                </a:gridCol>
              </a:tblGrid>
              <a:tr h="127563">
                <a:tc rowSpan="2"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Масштаб отчетных карт и графиков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Сечение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изоаномал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мГал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Среднеквадратическая погрешность определения аномалий сил тяжести в редукции Буге,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мГал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Среднеквадратическая погрешность определения наблюденных значений силы тяжести,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мГал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Полная погрешность интерполяции,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мГал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Среднеквадратическая погрешность определения высот, м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Среднеквадратическая погрешность определения координат пунктов относительно Государственной геодезической сети, м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Густота сети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04070084"/>
                  </a:ext>
                </a:extLst>
              </a:tr>
              <a:tr h="12756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пунктов на 1 кв. км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Расстояние между пунктами при наблюдениях по профилям, м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17900693"/>
                  </a:ext>
                </a:extLst>
              </a:tr>
              <a:tr h="127563">
                <a:tc gridSpan="9"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ДЛЯ 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РАВНИННЫХ РАЙОНОВ: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57773490"/>
                  </a:ext>
                </a:extLst>
              </a:tr>
              <a:tr h="312525"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1:200 000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+0,8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AB"/>
                    </a:solidFill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±0,4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±1,0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±2,5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±100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0,1-0,25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1000-2000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3018708"/>
                  </a:ext>
                </a:extLst>
              </a:tr>
              <a:tr h="319298"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1:50 000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±0,2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±0,15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±0,35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±0,7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±40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2-30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100-500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32952108"/>
                  </a:ext>
                </a:extLst>
              </a:tr>
              <a:tr h="230294"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±0,1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±0,07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±0,2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±0,35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±40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4-50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50-250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02704937"/>
                  </a:ext>
                </a:extLst>
              </a:tr>
              <a:tr h="152400">
                <a:tc gridSpan="9"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ДЛЯ 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ГОРНЫХ РАЙОНОВ: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25483140"/>
                  </a:ext>
                </a:extLst>
              </a:tr>
              <a:tr h="297075"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1:200 000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±1,0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AB"/>
                    </a:solidFill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±0,4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±1,5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±3,0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±100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0,1-0,25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1000-2000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19636034"/>
                  </a:ext>
                </a:extLst>
              </a:tr>
              <a:tr h="290302"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1:50 000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±0,5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±0,25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±0,7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±1,6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±50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1,0-10,0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100-500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1524885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±0,25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±0,12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±0,35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±0,9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±50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2-30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spcBef>
                          <a:spcPts val="225"/>
                        </a:spcBef>
                        <a:spcAft>
                          <a:spcPts val="225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50-250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58" marR="361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690423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150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6">
            <a:extLst>
              <a:ext uri="{FF2B5EF4-FFF2-40B4-BE49-F238E27FC236}">
                <a16:creationId xmlns="" xmlns:a16="http://schemas.microsoft.com/office/drawing/2014/main" id="{B65A904E-DA71-4723-9427-B4CDB3AA2A30}"/>
              </a:ext>
            </a:extLst>
          </p:cNvPr>
          <p:cNvSpPr>
            <a:spLocks noChangeShapeType="1"/>
          </p:cNvSpPr>
          <p:nvPr/>
        </p:nvSpPr>
        <p:spPr bwMode="auto">
          <a:xfrm>
            <a:off x="1179" y="476304"/>
            <a:ext cx="9145130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ru-RU"/>
          </a:p>
        </p:txBody>
      </p:sp>
      <p:sp>
        <p:nvSpPr>
          <p:cNvPr id="3" name="Rectangle 74">
            <a:extLst>
              <a:ext uri="{FF2B5EF4-FFF2-40B4-BE49-F238E27FC236}">
                <a16:creationId xmlns="" xmlns:a16="http://schemas.microsoft.com/office/drawing/2014/main" id="{37893C3B-BB1D-4AA3-8288-EEC0AE8B7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001"/>
            <a:ext cx="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ru-RU" altLang="ru-RU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6BB2F7C-58DB-4B70-9386-52D5CEAB7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5991"/>
            <a:ext cx="144104" cy="34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1323" tIns="35662" rIns="71323" bIns="35662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19">
            <a:extLst>
              <a:ext uri="{FF2B5EF4-FFF2-40B4-BE49-F238E27FC236}">
                <a16:creationId xmlns="" xmlns:a16="http://schemas.microsoft.com/office/drawing/2014/main" id="{27A00480-7A1C-458F-A7F2-4D97F3183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9" y="6176"/>
            <a:ext cx="9144000" cy="47012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71323" tIns="35662" rIns="71323" bIns="35662"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defTabSz="53489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cap="all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 Light"/>
                <a:cs typeface="Times New Roman" pitchFamily="18" charset="0"/>
              </a:rPr>
              <a:t>Актуальные вопросы круглого стола</a:t>
            </a:r>
            <a:endParaRPr lang="ru-RU" sz="1600" b="1" cap="all" dirty="0"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ea typeface="Calibri Light"/>
              <a:cs typeface="Times New Roman" pitchFamily="18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15990"/>
            <a:ext cx="144104" cy="34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1323" tIns="35662" rIns="71323" bIns="35662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238241"/>
            <a:ext cx="144104" cy="34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1323" tIns="35662" rIns="71323" bIns="35662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48827" y="1235865"/>
            <a:ext cx="8280400" cy="2616101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dirty="0" smtClean="0"/>
              <a:t>Критерии </a:t>
            </a:r>
            <a:r>
              <a:rPr lang="ru-RU" dirty="0"/>
              <a:t>оценок разрешающей способности и точности съемок 	</a:t>
            </a:r>
          </a:p>
          <a:p>
            <a:pPr marL="285750" indent="-285750" algn="just">
              <a:spcBef>
                <a:spcPts val="600"/>
              </a:spcBef>
              <a:buFont typeface="Wingdings" pitchFamily="2" charset="2"/>
              <a:buChar char="Ø"/>
            </a:pPr>
            <a:r>
              <a:rPr lang="ru-RU" dirty="0" smtClean="0"/>
              <a:t>Оценка </a:t>
            </a:r>
            <a:r>
              <a:rPr lang="ru-RU" dirty="0" err="1" smtClean="0"/>
              <a:t>глубинности</a:t>
            </a:r>
            <a:r>
              <a:rPr lang="ru-RU" dirty="0" smtClean="0"/>
              <a:t> исследований</a:t>
            </a:r>
          </a:p>
          <a:p>
            <a:pPr marL="285750" indent="-285750" algn="just">
              <a:spcBef>
                <a:spcPts val="600"/>
              </a:spcBef>
              <a:buFont typeface="Wingdings" pitchFamily="2" charset="2"/>
              <a:buChar char="Ø"/>
            </a:pPr>
            <a:endParaRPr lang="ru-RU" dirty="0"/>
          </a:p>
          <a:p>
            <a:pPr marL="285750" indent="-285750" algn="just">
              <a:spcBef>
                <a:spcPts val="600"/>
              </a:spcBef>
              <a:buFont typeface="Wingdings" pitchFamily="2" charset="2"/>
              <a:buChar char="Ø"/>
            </a:pPr>
            <a:r>
              <a:rPr lang="ru-RU" dirty="0" smtClean="0"/>
              <a:t>Возможности гравиметрического </a:t>
            </a:r>
            <a:r>
              <a:rPr lang="ru-RU" dirty="0"/>
              <a:t>оборудования, построенного на акселерометрах в сочетании с комплексированием инерциальных и спутниковых навигационных </a:t>
            </a:r>
            <a:r>
              <a:rPr lang="ru-RU" dirty="0" smtClean="0"/>
              <a:t>систем</a:t>
            </a:r>
          </a:p>
          <a:p>
            <a:pPr marL="285750" indent="-285750" algn="just">
              <a:spcBef>
                <a:spcPts val="600"/>
              </a:spcBef>
              <a:buFont typeface="Wingdings" pitchFamily="2" charset="2"/>
              <a:buChar char="Ø"/>
            </a:pPr>
            <a:r>
              <a:rPr lang="ru-RU" dirty="0" smtClean="0"/>
              <a:t>Перспективы развития </a:t>
            </a:r>
            <a:r>
              <a:rPr lang="ru-RU" dirty="0"/>
              <a:t>технологии инерциальной и спутниковой навигации в </a:t>
            </a:r>
            <a:r>
              <a:rPr lang="ru-RU" dirty="0" err="1"/>
              <a:t>бескарданной</a:t>
            </a:r>
            <a:r>
              <a:rPr lang="ru-RU" dirty="0"/>
              <a:t> </a:t>
            </a:r>
            <a:r>
              <a:rPr lang="ru-RU" dirty="0" err="1" smtClean="0"/>
              <a:t>аэрогравиметрии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652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" t="5394" r="4085" b="7361"/>
          <a:stretch/>
        </p:blipFill>
        <p:spPr>
          <a:xfrm>
            <a:off x="336530" y="768154"/>
            <a:ext cx="8412055" cy="22747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84215" y="3642803"/>
            <a:ext cx="41833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232C82"/>
                </a:solidFill>
                <a:latin typeface="Times New Roman" pitchFamily="18" charset="0"/>
                <a:cs typeface="Times New Roman" pitchFamily="18" charset="0"/>
              </a:rPr>
              <a:t>Благодарю </a:t>
            </a:r>
            <a:r>
              <a:rPr lang="ru-RU" sz="2800" b="1" dirty="0">
                <a:solidFill>
                  <a:srgbClr val="232C82"/>
                </a:solidFill>
                <a:latin typeface="Times New Roman" pitchFamily="18" charset="0"/>
                <a:cs typeface="Times New Roman" pitchFamily="18" charset="0"/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5492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6">
            <a:extLst>
              <a:ext uri="{FF2B5EF4-FFF2-40B4-BE49-F238E27FC236}">
                <a16:creationId xmlns="" xmlns:a16="http://schemas.microsoft.com/office/drawing/2014/main" id="{B65A904E-DA71-4723-9427-B4CDB3AA2A30}"/>
              </a:ext>
            </a:extLst>
          </p:cNvPr>
          <p:cNvSpPr>
            <a:spLocks noChangeShapeType="1"/>
          </p:cNvSpPr>
          <p:nvPr/>
        </p:nvSpPr>
        <p:spPr bwMode="auto">
          <a:xfrm>
            <a:off x="1179" y="476304"/>
            <a:ext cx="9145130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ru-RU"/>
          </a:p>
        </p:txBody>
      </p:sp>
      <p:sp>
        <p:nvSpPr>
          <p:cNvPr id="3" name="Rectangle 74">
            <a:extLst>
              <a:ext uri="{FF2B5EF4-FFF2-40B4-BE49-F238E27FC236}">
                <a16:creationId xmlns="" xmlns:a16="http://schemas.microsoft.com/office/drawing/2014/main" id="{37893C3B-BB1D-4AA3-8288-EEC0AE8B7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001"/>
            <a:ext cx="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ru-RU" altLang="ru-RU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6BB2F7C-58DB-4B70-9386-52D5CEAB7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5991"/>
            <a:ext cx="144104" cy="34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1323" tIns="35662" rIns="71323" bIns="35662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19">
            <a:extLst>
              <a:ext uri="{FF2B5EF4-FFF2-40B4-BE49-F238E27FC236}">
                <a16:creationId xmlns="" xmlns:a16="http://schemas.microsoft.com/office/drawing/2014/main" id="{27A00480-7A1C-458F-A7F2-4D97F3183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9" y="6176"/>
            <a:ext cx="9144000" cy="47012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71323" tIns="35662" rIns="71323" bIns="35662"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defTabSz="53489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cap="all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 Light"/>
                <a:cs typeface="Times New Roman" pitchFamily="18" charset="0"/>
              </a:rPr>
              <a:t>Актуальные вопросы</a:t>
            </a:r>
            <a:endParaRPr lang="ru-RU" sz="1600" b="1" cap="all" dirty="0"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ea typeface="Calibri Light"/>
              <a:cs typeface="Times New Roman" pitchFamily="18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15990"/>
            <a:ext cx="144104" cy="34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1323" tIns="35662" rIns="71323" bIns="35662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238241"/>
            <a:ext cx="144104" cy="34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1323" tIns="35662" rIns="71323" bIns="35662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97771"/>
            <a:ext cx="9144000" cy="460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 err="1"/>
              <a:t>Аэрогравиметрические</a:t>
            </a:r>
            <a:r>
              <a:rPr lang="ru-RU" sz="1600" dirty="0"/>
              <a:t> исследования, традиционно, со времени зарождения метода в середине прошлого века хорошо решают задачи выделения крупных протяженных структур, преимущественно, на акваториях и территориях с ровным рельефом</a:t>
            </a:r>
            <a:r>
              <a:rPr lang="ru-RU" sz="1600" dirty="0" smtClean="0"/>
              <a:t>.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 smtClean="0"/>
              <a:t>Современные </a:t>
            </a:r>
            <a:r>
              <a:rPr lang="ru-RU" sz="1600" dirty="0" err="1"/>
              <a:t>аэрогравиметрические</a:t>
            </a:r>
            <a:r>
              <a:rPr lang="ru-RU" sz="1600" dirty="0"/>
              <a:t> материалы отличаются достаточной разрешающей способностью и высокой достоверностью, практически не уступающей результатам морских набортных измерений. К числу несомненных достоинств авиационных съемок относятся высокая производительность и, соответственно, широкий охват территории, а также высокая плотность и равномерность сети полевых наблюдений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/>
              <a:t>Площадные АГС масштаба 1:500 000 и крупнее на акватории являются наиболее надежным источником информации для создания ЦМ АГП, они превосходят по детальности площадные морские съемки масштаба 1:1 00 000, которыми охвачен весь Арктический </a:t>
            </a:r>
            <a:r>
              <a:rPr lang="ru-RU" sz="1600" dirty="0" smtClean="0"/>
              <a:t>шельф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/>
              <a:t>Расчлененный рельеф создает трудности при проведении измерений и последующей обработки. Необходимость даже генерального </a:t>
            </a:r>
            <a:r>
              <a:rPr lang="ru-RU" sz="1600" dirty="0" err="1"/>
              <a:t>огибания</a:t>
            </a:r>
            <a:r>
              <a:rPr lang="ru-RU" sz="1600" dirty="0"/>
              <a:t> рельефа приводит к появлению дополнительных возмущающих ускорений, снижающих пространственную разрешающую способность и погрешность измерений</a:t>
            </a:r>
            <a:r>
              <a:rPr lang="ru-RU" sz="1600" dirty="0" smtClean="0"/>
              <a:t>. </a:t>
            </a:r>
            <a:r>
              <a:rPr lang="ru-RU" sz="1600" dirty="0"/>
              <a:t>В частности, и по этой причине, при создании листов геологических карт используются сводные гравиметрические модели, состоящие из </a:t>
            </a:r>
            <a:r>
              <a:rPr lang="ru-RU" sz="1600" dirty="0" err="1"/>
              <a:t>аэрогравиметрических</a:t>
            </a:r>
            <a:r>
              <a:rPr lang="ru-RU" sz="1600" dirty="0"/>
              <a:t> данных по акватории и данных наземных съемок по суше.</a:t>
            </a:r>
          </a:p>
        </p:txBody>
      </p:sp>
    </p:spTree>
    <p:extLst>
      <p:ext uri="{BB962C8B-B14F-4D97-AF65-F5344CB8AC3E}">
        <p14:creationId xmlns:p14="http://schemas.microsoft.com/office/powerpoint/2010/main" val="393362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6">
            <a:extLst>
              <a:ext uri="{FF2B5EF4-FFF2-40B4-BE49-F238E27FC236}">
                <a16:creationId xmlns="" xmlns:a16="http://schemas.microsoft.com/office/drawing/2014/main" id="{B65A904E-DA71-4723-9427-B4CDB3AA2A30}"/>
              </a:ext>
            </a:extLst>
          </p:cNvPr>
          <p:cNvSpPr>
            <a:spLocks noChangeShapeType="1"/>
          </p:cNvSpPr>
          <p:nvPr/>
        </p:nvSpPr>
        <p:spPr bwMode="auto">
          <a:xfrm>
            <a:off x="1179" y="476304"/>
            <a:ext cx="9145130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ru-RU"/>
          </a:p>
        </p:txBody>
      </p:sp>
      <p:sp>
        <p:nvSpPr>
          <p:cNvPr id="3" name="Rectangle 74">
            <a:extLst>
              <a:ext uri="{FF2B5EF4-FFF2-40B4-BE49-F238E27FC236}">
                <a16:creationId xmlns="" xmlns:a16="http://schemas.microsoft.com/office/drawing/2014/main" id="{37893C3B-BB1D-4AA3-8288-EEC0AE8B7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001"/>
            <a:ext cx="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ru-RU" altLang="ru-RU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6BB2F7C-58DB-4B70-9386-52D5CEAB7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5991"/>
            <a:ext cx="144104" cy="34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1323" tIns="35662" rIns="71323" bIns="35662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19">
            <a:extLst>
              <a:ext uri="{FF2B5EF4-FFF2-40B4-BE49-F238E27FC236}">
                <a16:creationId xmlns="" xmlns:a16="http://schemas.microsoft.com/office/drawing/2014/main" id="{27A00480-7A1C-458F-A7F2-4D97F3183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9" y="6176"/>
            <a:ext cx="9144000" cy="47012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71323" tIns="35662" rIns="71323" bIns="35662"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defTabSz="53489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cap="all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 Light"/>
                <a:cs typeface="Times New Roman" pitchFamily="18" charset="0"/>
              </a:rPr>
              <a:t>Актуальные вопросы</a:t>
            </a:r>
            <a:endParaRPr lang="ru-RU" sz="1600" b="1" cap="all" dirty="0"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ea typeface="Calibri Light"/>
              <a:cs typeface="Times New Roman" pitchFamily="18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15990"/>
            <a:ext cx="144104" cy="34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1323" tIns="35662" rIns="71323" bIns="35662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238241"/>
            <a:ext cx="144104" cy="34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1323" tIns="35662" rIns="71323" bIns="35662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48827" y="3149600"/>
            <a:ext cx="4659591" cy="107721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ru-RU" dirty="0" smtClean="0"/>
              <a:t>Метрология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ru-RU" dirty="0" smtClean="0"/>
              <a:t>Терминология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ru-RU" dirty="0" smtClean="0"/>
              <a:t>Критерии </a:t>
            </a:r>
            <a:r>
              <a:rPr lang="ru-RU" dirty="0" err="1" smtClean="0"/>
              <a:t>кондиционности</a:t>
            </a:r>
            <a:r>
              <a:rPr lang="ru-RU" dirty="0" smtClean="0"/>
              <a:t> исследований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48827" y="971705"/>
            <a:ext cx="5144346" cy="1354217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ru-RU" dirty="0"/>
              <a:t>Пространственная разрешающая способность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ru-RU" dirty="0"/>
              <a:t>Погрешность определения формы и амплитуды аномалий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ru-RU" dirty="0" err="1"/>
              <a:t>Глубинность</a:t>
            </a:r>
            <a:r>
              <a:rPr lang="ru-RU" dirty="0"/>
              <a:t> исследований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59913" y="1325647"/>
            <a:ext cx="1660968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Геологические </a:t>
            </a:r>
          </a:p>
          <a:p>
            <a:pPr algn="ctr"/>
            <a:r>
              <a:rPr lang="ru-RU" dirty="0" smtClean="0"/>
              <a:t>задачи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6109058" y="3266476"/>
            <a:ext cx="2762679" cy="92333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Нормативные документы,</a:t>
            </a:r>
          </a:p>
          <a:p>
            <a:pPr algn="ctr"/>
            <a:r>
              <a:rPr lang="ru-RU" dirty="0" smtClean="0"/>
              <a:t>регламентирующие проведение работ </a:t>
            </a:r>
            <a:endParaRPr lang="ru-RU" dirty="0"/>
          </a:p>
        </p:txBody>
      </p:sp>
      <p:sp>
        <p:nvSpPr>
          <p:cNvPr id="18" name="Стрелка вправо 17"/>
          <p:cNvSpPr/>
          <p:nvPr/>
        </p:nvSpPr>
        <p:spPr>
          <a:xfrm>
            <a:off x="5597236" y="1527586"/>
            <a:ext cx="900546" cy="24245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>
            <a:off x="5091545" y="3566982"/>
            <a:ext cx="900546" cy="24245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24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6">
            <a:extLst>
              <a:ext uri="{FF2B5EF4-FFF2-40B4-BE49-F238E27FC236}">
                <a16:creationId xmlns="" xmlns:a16="http://schemas.microsoft.com/office/drawing/2014/main" id="{B65A904E-DA71-4723-9427-B4CDB3AA2A30}"/>
              </a:ext>
            </a:extLst>
          </p:cNvPr>
          <p:cNvSpPr>
            <a:spLocks noChangeShapeType="1"/>
          </p:cNvSpPr>
          <p:nvPr/>
        </p:nvSpPr>
        <p:spPr bwMode="auto">
          <a:xfrm>
            <a:off x="1179" y="476304"/>
            <a:ext cx="9145130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ru-RU"/>
          </a:p>
        </p:txBody>
      </p:sp>
      <p:sp>
        <p:nvSpPr>
          <p:cNvPr id="3" name="Rectangle 74">
            <a:extLst>
              <a:ext uri="{FF2B5EF4-FFF2-40B4-BE49-F238E27FC236}">
                <a16:creationId xmlns="" xmlns:a16="http://schemas.microsoft.com/office/drawing/2014/main" id="{37893C3B-BB1D-4AA3-8288-EEC0AE8B7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001"/>
            <a:ext cx="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ru-RU" altLang="ru-RU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6BB2F7C-58DB-4B70-9386-52D5CEAB7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5991"/>
            <a:ext cx="144104" cy="34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1323" tIns="35662" rIns="71323" bIns="35662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19">
            <a:extLst>
              <a:ext uri="{FF2B5EF4-FFF2-40B4-BE49-F238E27FC236}">
                <a16:creationId xmlns="" xmlns:a16="http://schemas.microsoft.com/office/drawing/2014/main" id="{27A00480-7A1C-458F-A7F2-4D97F3183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9" y="6176"/>
            <a:ext cx="9144000" cy="47012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71323" tIns="35662" rIns="71323" bIns="35662"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defTabSz="53489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cap="all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 Light"/>
                <a:cs typeface="Times New Roman" pitchFamily="18" charset="0"/>
              </a:rPr>
              <a:t>Сопоставление </a:t>
            </a:r>
            <a:r>
              <a:rPr lang="ru-RU" sz="1600" b="1" cap="all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 Light"/>
                <a:cs typeface="Times New Roman" pitchFamily="18" charset="0"/>
              </a:rPr>
              <a:t>аэрогравиметрических</a:t>
            </a:r>
            <a:r>
              <a:rPr lang="ru-RU" sz="1600" b="1" cap="all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 Light"/>
                <a:cs typeface="Times New Roman" pitchFamily="18" charset="0"/>
              </a:rPr>
              <a:t> и набортных измерений</a:t>
            </a:r>
            <a:endParaRPr lang="ru-RU" sz="1600" b="1" cap="all" dirty="0"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ea typeface="Calibri Light"/>
              <a:cs typeface="Times New Roman" pitchFamily="18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15990"/>
            <a:ext cx="144104" cy="34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1323" tIns="35662" rIns="71323" bIns="35662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238241"/>
            <a:ext cx="144104" cy="34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1323" tIns="35662" rIns="71323" bIns="35662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A773B6D8-DF91-4A7C-8989-40A65C19F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51" y="941851"/>
            <a:ext cx="6008667" cy="3933661"/>
          </a:xfrm>
          <a:prstGeom prst="rect">
            <a:avLst/>
          </a:prstGeom>
        </p:spPr>
      </p:pic>
      <p:pic>
        <p:nvPicPr>
          <p:cNvPr id="20" name="Picture 228" descr="D:\2011\ВЫСТАВКИ И КОНФЕРЕНЦИИ\RAO 2011\Logotip_VNIIOkeangeologiq cop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52" y="587260"/>
            <a:ext cx="709186" cy="70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8AE50A07-0447-42E9-8FDA-8519B2D67362}"/>
              </a:ext>
            </a:extLst>
          </p:cNvPr>
          <p:cNvSpPr/>
          <p:nvPr/>
        </p:nvSpPr>
        <p:spPr>
          <a:xfrm>
            <a:off x="6150187" y="1111874"/>
            <a:ext cx="2910216" cy="369331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Symbol" pitchFamily="18" charset="2"/>
              <a:buChar char=""/>
            </a:pPr>
            <a:r>
              <a:rPr lang="ru-RU" altLang="ru-RU" sz="1200" dirty="0" smtClean="0">
                <a:latin typeface="+mn-lt"/>
                <a:cs typeface="Times New Roman" pitchFamily="18" charset="0"/>
              </a:rPr>
              <a:t> </a:t>
            </a:r>
            <a:r>
              <a:rPr lang="ru-RU" altLang="ru-RU" sz="1200" i="1" dirty="0" smtClean="0">
                <a:latin typeface="+mn-lt"/>
                <a:cs typeface="Times New Roman" pitchFamily="18" charset="0"/>
              </a:rPr>
              <a:t>~90 % от всех значений разности варьируют в пределах -2.5 до 2.5 </a:t>
            </a:r>
            <a:r>
              <a:rPr lang="ru-RU" altLang="ru-RU" sz="1200" i="1" dirty="0" err="1" smtClean="0">
                <a:latin typeface="+mn-lt"/>
                <a:cs typeface="Times New Roman" pitchFamily="18" charset="0"/>
              </a:rPr>
              <a:t>мГал</a:t>
            </a:r>
            <a:r>
              <a:rPr lang="ru-RU" altLang="ru-RU" sz="1200" i="1" dirty="0" smtClean="0">
                <a:latin typeface="+mn-lt"/>
                <a:cs typeface="Times New Roman" pitchFamily="18" charset="0"/>
              </a:rPr>
              <a:t>; </a:t>
            </a:r>
          </a:p>
          <a:p>
            <a:pPr eaLnBrk="1" hangingPunct="1">
              <a:lnSpc>
                <a:spcPct val="150000"/>
              </a:lnSpc>
              <a:buFont typeface="Symbol" pitchFamily="18" charset="2"/>
              <a:buChar char=""/>
            </a:pPr>
            <a:r>
              <a:rPr lang="ru-RU" altLang="ru-RU" sz="1200" i="1" dirty="0" smtClean="0">
                <a:latin typeface="+mn-lt"/>
                <a:cs typeface="Times New Roman" pitchFamily="18" charset="0"/>
              </a:rPr>
              <a:t> </a:t>
            </a:r>
            <a:r>
              <a:rPr lang="ru-RU" altLang="ru-RU" sz="1200" i="1" dirty="0">
                <a:latin typeface="+mn-lt"/>
                <a:cs typeface="Times New Roman" pitchFamily="18" charset="0"/>
              </a:rPr>
              <a:t>среднее значение разности около 0.49 мГал</a:t>
            </a:r>
          </a:p>
          <a:p>
            <a:pPr eaLnBrk="1" hangingPunct="1">
              <a:lnSpc>
                <a:spcPct val="150000"/>
              </a:lnSpc>
              <a:buFont typeface="Symbol" pitchFamily="18" charset="2"/>
              <a:buChar char=""/>
            </a:pPr>
            <a:r>
              <a:rPr lang="ru-RU" altLang="ru-RU" sz="1200" i="1" dirty="0">
                <a:latin typeface="+mn-lt"/>
                <a:cs typeface="Times New Roman" pitchFamily="18" charset="0"/>
              </a:rPr>
              <a:t> наибольшие расхождения наблюдаются в СВ (-4.1 - 7 мГал) и ЮЗ площади (-6 - 10 мГал);</a:t>
            </a:r>
          </a:p>
          <a:p>
            <a:pPr eaLnBrk="1" hangingPunct="1">
              <a:lnSpc>
                <a:spcPct val="150000"/>
              </a:lnSpc>
              <a:buFont typeface="Symbol" pitchFamily="18" charset="2"/>
              <a:buChar char=""/>
            </a:pPr>
            <a:r>
              <a:rPr lang="ru-RU" altLang="ru-RU" sz="1200" i="1" dirty="0">
                <a:latin typeface="+mn-lt"/>
                <a:cs typeface="Times New Roman" pitchFamily="18" charset="0"/>
              </a:rPr>
              <a:t> </a:t>
            </a:r>
            <a:r>
              <a:rPr lang="ru-RU" altLang="ru-RU" sz="1200" i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расхождения коррелируют с областями высокоамплитудных аномалий</a:t>
            </a:r>
            <a:r>
              <a:rPr lang="ru-RU" altLang="ru-RU" sz="1200" i="1" dirty="0">
                <a:latin typeface="+mn-lt"/>
                <a:cs typeface="Times New Roman" pitchFamily="18" charset="0"/>
              </a:rPr>
              <a:t>;</a:t>
            </a:r>
          </a:p>
          <a:p>
            <a:pPr eaLnBrk="1" hangingPunct="1">
              <a:lnSpc>
                <a:spcPct val="150000"/>
              </a:lnSpc>
              <a:buFont typeface="Symbol" pitchFamily="18" charset="2"/>
              <a:buChar char=""/>
            </a:pPr>
            <a:r>
              <a:rPr lang="ru-RU" altLang="ru-RU" sz="1200" i="1" dirty="0">
                <a:latin typeface="+mn-lt"/>
                <a:cs typeface="Times New Roman" pitchFamily="18" charset="0"/>
              </a:rPr>
              <a:t> среднеквадратичная ошибка (СКО) разностной ЦМ по 369 595 точкам составила ±1.76 мГал</a:t>
            </a:r>
          </a:p>
        </p:txBody>
      </p:sp>
    </p:spTree>
    <p:extLst>
      <p:ext uri="{BB962C8B-B14F-4D97-AF65-F5344CB8AC3E}">
        <p14:creationId xmlns:p14="http://schemas.microsoft.com/office/powerpoint/2010/main" val="52186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B5ADC64-8EB0-4DDC-AC4A-39B2653FC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14" y="772410"/>
            <a:ext cx="5972415" cy="1985064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01295C62-9F95-4881-863E-F02ACC246E0A}"/>
              </a:ext>
            </a:extLst>
          </p:cNvPr>
          <p:cNvSpPr/>
          <p:nvPr/>
        </p:nvSpPr>
        <p:spPr>
          <a:xfrm>
            <a:off x="276580" y="2678029"/>
            <a:ext cx="60335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+mn-lt"/>
              </a:rPr>
              <a:t>Графики АГП вдоль профиля </a:t>
            </a:r>
            <a:r>
              <a:rPr lang="en-US" sz="1400" dirty="0">
                <a:latin typeface="+mn-lt"/>
              </a:rPr>
              <a:t>LS0920</a:t>
            </a:r>
            <a:r>
              <a:rPr lang="ru-RU" sz="1400" dirty="0">
                <a:latin typeface="+mn-lt"/>
              </a:rPr>
              <a:t>. СКО равно 0.</a:t>
            </a:r>
            <a:r>
              <a:rPr lang="en-US" sz="1400" dirty="0">
                <a:latin typeface="+mn-lt"/>
              </a:rPr>
              <a:t>64</a:t>
            </a:r>
            <a:r>
              <a:rPr lang="ru-RU" sz="1400" dirty="0">
                <a:latin typeface="+mn-lt"/>
              </a:rPr>
              <a:t> мГал.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1E750232-C2DB-4A09-9BC5-6D2E013530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12" y="2985806"/>
            <a:ext cx="5965252" cy="2021247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A7B82328-42CF-46BE-B802-B64881518282}"/>
              </a:ext>
            </a:extLst>
          </p:cNvPr>
          <p:cNvSpPr/>
          <p:nvPr/>
        </p:nvSpPr>
        <p:spPr>
          <a:xfrm>
            <a:off x="314311" y="5007053"/>
            <a:ext cx="60335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+mn-lt"/>
              </a:rPr>
              <a:t>Графики АГП вдоль профиля </a:t>
            </a:r>
            <a:r>
              <a:rPr lang="en-US" sz="1400" dirty="0">
                <a:latin typeface="+mn-lt"/>
              </a:rPr>
              <a:t>LS0903</a:t>
            </a:r>
            <a:r>
              <a:rPr lang="ru-RU" sz="1400" dirty="0">
                <a:latin typeface="+mn-lt"/>
              </a:rPr>
              <a:t>. СКО равно 1.</a:t>
            </a:r>
            <a:r>
              <a:rPr lang="en-US" sz="1400" dirty="0">
                <a:latin typeface="+mn-lt"/>
              </a:rPr>
              <a:t>4</a:t>
            </a:r>
            <a:r>
              <a:rPr lang="ru-RU" sz="1400" dirty="0">
                <a:latin typeface="+mn-lt"/>
              </a:rPr>
              <a:t> мГал.</a:t>
            </a:r>
          </a:p>
        </p:txBody>
      </p:sp>
      <p:sp>
        <p:nvSpPr>
          <p:cNvPr id="2" name="Line 6">
            <a:extLst>
              <a:ext uri="{FF2B5EF4-FFF2-40B4-BE49-F238E27FC236}">
                <a16:creationId xmlns="" xmlns:a16="http://schemas.microsoft.com/office/drawing/2014/main" id="{B65A904E-DA71-4723-9427-B4CDB3AA2A30}"/>
              </a:ext>
            </a:extLst>
          </p:cNvPr>
          <p:cNvSpPr>
            <a:spLocks noChangeShapeType="1"/>
          </p:cNvSpPr>
          <p:nvPr/>
        </p:nvSpPr>
        <p:spPr bwMode="auto">
          <a:xfrm>
            <a:off x="1179" y="476304"/>
            <a:ext cx="9145130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ru-RU"/>
          </a:p>
        </p:txBody>
      </p:sp>
      <p:sp>
        <p:nvSpPr>
          <p:cNvPr id="3" name="Rectangle 74">
            <a:extLst>
              <a:ext uri="{FF2B5EF4-FFF2-40B4-BE49-F238E27FC236}">
                <a16:creationId xmlns="" xmlns:a16="http://schemas.microsoft.com/office/drawing/2014/main" id="{37893C3B-BB1D-4AA3-8288-EEC0AE8B7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001"/>
            <a:ext cx="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ru-RU" altLang="ru-RU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6BB2F7C-58DB-4B70-9386-52D5CEAB7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5991"/>
            <a:ext cx="144104" cy="34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1323" tIns="35662" rIns="71323" bIns="35662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19">
            <a:extLst>
              <a:ext uri="{FF2B5EF4-FFF2-40B4-BE49-F238E27FC236}">
                <a16:creationId xmlns="" xmlns:a16="http://schemas.microsoft.com/office/drawing/2014/main" id="{27A00480-7A1C-458F-A7F2-4D97F3183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9" y="6176"/>
            <a:ext cx="9144000" cy="47012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71323" tIns="35662" rIns="71323" bIns="35662"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defTabSz="53489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cap="all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 Light"/>
                <a:cs typeface="Times New Roman" pitchFamily="18" charset="0"/>
              </a:rPr>
              <a:t>Сопоставление </a:t>
            </a:r>
            <a:r>
              <a:rPr lang="ru-RU" sz="1600" b="1" cap="all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 Light"/>
                <a:cs typeface="Times New Roman" pitchFamily="18" charset="0"/>
              </a:rPr>
              <a:t>аэрогравиметрических</a:t>
            </a:r>
            <a:r>
              <a:rPr lang="ru-RU" sz="1600" b="1" cap="all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 Light"/>
                <a:cs typeface="Times New Roman" pitchFamily="18" charset="0"/>
              </a:rPr>
              <a:t> и набортных измерений</a:t>
            </a:r>
            <a:endParaRPr lang="ru-RU" sz="1600" b="1" cap="all" dirty="0"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ea typeface="Calibri Light"/>
              <a:cs typeface="Times New Roman" pitchFamily="18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15990"/>
            <a:ext cx="144104" cy="34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1323" tIns="35662" rIns="71323" bIns="35662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238241"/>
            <a:ext cx="144104" cy="34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1323" tIns="35662" rIns="71323" bIns="35662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" name="Picture 228" descr="D:\2011\ВЫСТАВКИ И КОНФЕРЕНЦИИ\RAO 2011\Logotip_VNIIOkeangeologiq copy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52" y="587260"/>
            <a:ext cx="709186" cy="70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AEDBC20D-0C79-4428-87D7-43D482763630}"/>
              </a:ext>
            </a:extLst>
          </p:cNvPr>
          <p:cNvSpPr/>
          <p:nvPr/>
        </p:nvSpPr>
        <p:spPr>
          <a:xfrm>
            <a:off x="6310129" y="874381"/>
            <a:ext cx="2726367" cy="39703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Symbol" pitchFamily="18" charset="2"/>
              <a:buChar char=""/>
            </a:pPr>
            <a:r>
              <a:rPr lang="ru-RU" altLang="ru-RU" sz="1200" dirty="0" smtClean="0">
                <a:latin typeface="+mn-lt"/>
                <a:cs typeface="Times New Roman" pitchFamily="18" charset="0"/>
              </a:rPr>
              <a:t> амплитуды аномалий шириной более </a:t>
            </a:r>
            <a:r>
              <a:rPr lang="en-US" altLang="ru-RU" sz="1200" dirty="0" smtClean="0">
                <a:latin typeface="+mn-lt"/>
                <a:cs typeface="Times New Roman" pitchFamily="18" charset="0"/>
              </a:rPr>
              <a:t>~</a:t>
            </a:r>
            <a:r>
              <a:rPr lang="ru-RU" altLang="ru-RU" sz="1200" dirty="0" smtClean="0">
                <a:latin typeface="+mn-lt"/>
                <a:cs typeface="Times New Roman" pitchFamily="18" charset="0"/>
              </a:rPr>
              <a:t>7 км по данным </a:t>
            </a:r>
            <a:r>
              <a:rPr lang="ru-RU" altLang="ru-RU" sz="1200" dirty="0" err="1" smtClean="0">
                <a:latin typeface="+mn-lt"/>
                <a:cs typeface="Times New Roman" pitchFamily="18" charset="0"/>
              </a:rPr>
              <a:t>аэрогравиметрических</a:t>
            </a:r>
            <a:r>
              <a:rPr lang="ru-RU" altLang="ru-RU" sz="1200" dirty="0" smtClean="0">
                <a:latin typeface="+mn-lt"/>
                <a:cs typeface="Times New Roman" pitchFamily="18" charset="0"/>
              </a:rPr>
              <a:t> съёмок в большинстве случаев превышают амплитуды аномалий на графиках набортных съемок;</a:t>
            </a:r>
          </a:p>
          <a:p>
            <a:pPr eaLnBrk="1" hangingPunct="1">
              <a:lnSpc>
                <a:spcPct val="150000"/>
              </a:lnSpc>
              <a:buFont typeface="Symbol" pitchFamily="18" charset="2"/>
              <a:buChar char=""/>
            </a:pPr>
            <a:r>
              <a:rPr lang="ru-RU" altLang="ru-RU" sz="1200" dirty="0" smtClean="0">
                <a:latin typeface="+mn-lt"/>
                <a:cs typeface="Times New Roman" pitchFamily="18" charset="0"/>
              </a:rPr>
              <a:t> </a:t>
            </a:r>
            <a:r>
              <a:rPr lang="ru-RU" altLang="ru-RU" sz="1200" dirty="0">
                <a:latin typeface="+mn-lt"/>
                <a:cs typeface="Times New Roman" pitchFamily="18" charset="0"/>
              </a:rPr>
              <a:t>аномалии</a:t>
            </a:r>
            <a:r>
              <a:rPr lang="en-US" altLang="ru-RU" sz="1200" dirty="0">
                <a:latin typeface="+mn-lt"/>
                <a:cs typeface="Times New Roman" pitchFamily="18" charset="0"/>
              </a:rPr>
              <a:t> </a:t>
            </a:r>
            <a:r>
              <a:rPr lang="ru-RU" altLang="ru-RU" sz="1200" dirty="0" smtClean="0">
                <a:latin typeface="+mn-lt"/>
                <a:cs typeface="Times New Roman" pitchFamily="18" charset="0"/>
              </a:rPr>
              <a:t>шириной менее </a:t>
            </a:r>
            <a:r>
              <a:rPr lang="en-US" altLang="ru-RU" sz="1200" dirty="0" smtClean="0">
                <a:latin typeface="+mn-lt"/>
                <a:cs typeface="Times New Roman" pitchFamily="18" charset="0"/>
              </a:rPr>
              <a:t>~</a:t>
            </a:r>
            <a:r>
              <a:rPr lang="ru-RU" altLang="ru-RU" sz="1200" dirty="0" smtClean="0">
                <a:latin typeface="+mn-lt"/>
                <a:cs typeface="Times New Roman" pitchFamily="18" charset="0"/>
              </a:rPr>
              <a:t>7 км, установленные морской съемкой, в </a:t>
            </a:r>
            <a:r>
              <a:rPr lang="ru-RU" altLang="ru-RU" sz="1200" dirty="0" err="1">
                <a:latin typeface="+mn-lt"/>
                <a:cs typeface="Times New Roman" pitchFamily="18" charset="0"/>
              </a:rPr>
              <a:t>аэроданных</a:t>
            </a:r>
            <a:r>
              <a:rPr lang="ru-RU" altLang="ru-RU" sz="1200" dirty="0">
                <a:latin typeface="+mn-lt"/>
                <a:cs typeface="Times New Roman" pitchFamily="18" charset="0"/>
              </a:rPr>
              <a:t> не фиксируются;</a:t>
            </a:r>
          </a:p>
          <a:p>
            <a:pPr eaLnBrk="1" hangingPunct="1">
              <a:lnSpc>
                <a:spcPct val="150000"/>
              </a:lnSpc>
              <a:buFont typeface="Symbol" pitchFamily="18" charset="2"/>
              <a:buChar char=""/>
            </a:pPr>
            <a:r>
              <a:rPr lang="ru-RU" altLang="ru-RU" sz="1200" dirty="0">
                <a:latin typeface="+mn-lt"/>
                <a:cs typeface="Times New Roman" pitchFamily="18" charset="0"/>
              </a:rPr>
              <a:t> аномалии шириной менее </a:t>
            </a:r>
            <a:r>
              <a:rPr lang="en-US" altLang="ru-RU" sz="1200" dirty="0">
                <a:latin typeface="+mn-lt"/>
                <a:cs typeface="Times New Roman" pitchFamily="18" charset="0"/>
              </a:rPr>
              <a:t>~7 </a:t>
            </a:r>
            <a:r>
              <a:rPr lang="ru-RU" altLang="ru-RU" sz="1200" dirty="0" smtClean="0">
                <a:latin typeface="+mn-lt"/>
                <a:cs typeface="Times New Roman" pitchFamily="18" charset="0"/>
              </a:rPr>
              <a:t>км, установленные в </a:t>
            </a:r>
            <a:r>
              <a:rPr lang="ru-RU" altLang="ru-RU" sz="1200" dirty="0" err="1" smtClean="0">
                <a:latin typeface="+mn-lt"/>
                <a:cs typeface="Times New Roman" pitchFamily="18" charset="0"/>
              </a:rPr>
              <a:t>аэроданных</a:t>
            </a:r>
            <a:r>
              <a:rPr lang="ru-RU" altLang="ru-RU" sz="1200" dirty="0" smtClean="0">
                <a:latin typeface="+mn-lt"/>
                <a:cs typeface="Times New Roman" pitchFamily="18" charset="0"/>
              </a:rPr>
              <a:t>, не </a:t>
            </a:r>
            <a:r>
              <a:rPr lang="ru-RU" altLang="ru-RU" sz="1200" dirty="0">
                <a:latin typeface="+mn-lt"/>
                <a:cs typeface="Times New Roman" pitchFamily="18" charset="0"/>
              </a:rPr>
              <a:t>подтверждаются </a:t>
            </a:r>
            <a:r>
              <a:rPr lang="ru-RU" altLang="ru-RU" sz="1200" dirty="0" smtClean="0">
                <a:latin typeface="+mn-lt"/>
                <a:cs typeface="Times New Roman" pitchFamily="18" charset="0"/>
              </a:rPr>
              <a:t>данными морской набортной съемки</a:t>
            </a:r>
          </a:p>
          <a:p>
            <a:pPr eaLnBrk="1" hangingPunct="1">
              <a:lnSpc>
                <a:spcPct val="150000"/>
              </a:lnSpc>
              <a:buFont typeface="Symbol" pitchFamily="18" charset="2"/>
              <a:buChar char=""/>
            </a:pPr>
            <a:endParaRPr lang="ru-RU" altLang="ru-RU" sz="1200" dirty="0"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40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6">
            <a:extLst>
              <a:ext uri="{FF2B5EF4-FFF2-40B4-BE49-F238E27FC236}">
                <a16:creationId xmlns="" xmlns:a16="http://schemas.microsoft.com/office/drawing/2014/main" id="{B65A904E-DA71-4723-9427-B4CDB3AA2A30}"/>
              </a:ext>
            </a:extLst>
          </p:cNvPr>
          <p:cNvSpPr>
            <a:spLocks noChangeShapeType="1"/>
          </p:cNvSpPr>
          <p:nvPr/>
        </p:nvSpPr>
        <p:spPr bwMode="auto">
          <a:xfrm>
            <a:off x="1179" y="476304"/>
            <a:ext cx="9145130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ru-RU"/>
          </a:p>
        </p:txBody>
      </p:sp>
      <p:sp>
        <p:nvSpPr>
          <p:cNvPr id="3" name="Rectangle 74">
            <a:extLst>
              <a:ext uri="{FF2B5EF4-FFF2-40B4-BE49-F238E27FC236}">
                <a16:creationId xmlns="" xmlns:a16="http://schemas.microsoft.com/office/drawing/2014/main" id="{37893C3B-BB1D-4AA3-8288-EEC0AE8B7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001"/>
            <a:ext cx="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ru-RU" altLang="ru-RU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6BB2F7C-58DB-4B70-9386-52D5CEAB7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5991"/>
            <a:ext cx="144104" cy="34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1323" tIns="35662" rIns="71323" bIns="35662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19">
            <a:extLst>
              <a:ext uri="{FF2B5EF4-FFF2-40B4-BE49-F238E27FC236}">
                <a16:creationId xmlns="" xmlns:a16="http://schemas.microsoft.com/office/drawing/2014/main" id="{27A00480-7A1C-458F-A7F2-4D97F3183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9" y="6176"/>
            <a:ext cx="9144000" cy="47012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71323" tIns="35662" rIns="71323" bIns="35662"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defTabSz="53489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cap="all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 Light"/>
                <a:cs typeface="Times New Roman" pitchFamily="18" charset="0"/>
              </a:rPr>
              <a:t>геологические объекты 1</a:t>
            </a:r>
            <a:r>
              <a:rPr lang="en-US" sz="1600" b="1" cap="all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 Light"/>
                <a:cs typeface="Times New Roman" pitchFamily="18" charset="0"/>
              </a:rPr>
              <a:t>:200 000</a:t>
            </a:r>
            <a:r>
              <a:rPr lang="ru-RU" sz="1600" b="1" cap="all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 Light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 Light"/>
                <a:cs typeface="Times New Roman" pitchFamily="18" charset="0"/>
              </a:rPr>
              <a:t>масштаба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ea typeface="Calibri Light"/>
              <a:cs typeface="Times New Roman" pitchFamily="18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15990"/>
            <a:ext cx="144104" cy="34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1323" tIns="35662" rIns="71323" bIns="35662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238241"/>
            <a:ext cx="144104" cy="34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1323" tIns="35662" rIns="71323" bIns="35662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9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7" t="20362" r="14194" b="24468"/>
          <a:stretch/>
        </p:blipFill>
        <p:spPr bwMode="auto">
          <a:xfrm>
            <a:off x="72052" y="652411"/>
            <a:ext cx="5222240" cy="3646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3"/>
          <a:stretch/>
        </p:blipFill>
        <p:spPr bwMode="auto">
          <a:xfrm>
            <a:off x="2941372" y="1494884"/>
            <a:ext cx="3914987" cy="4018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" b="24852"/>
          <a:stretch/>
        </p:blipFill>
        <p:spPr bwMode="auto">
          <a:xfrm>
            <a:off x="5392753" y="717132"/>
            <a:ext cx="3663194" cy="2131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42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6">
            <a:extLst>
              <a:ext uri="{FF2B5EF4-FFF2-40B4-BE49-F238E27FC236}">
                <a16:creationId xmlns="" xmlns:a16="http://schemas.microsoft.com/office/drawing/2014/main" id="{B65A904E-DA71-4723-9427-B4CDB3AA2A30}"/>
              </a:ext>
            </a:extLst>
          </p:cNvPr>
          <p:cNvSpPr>
            <a:spLocks noChangeShapeType="1"/>
          </p:cNvSpPr>
          <p:nvPr/>
        </p:nvSpPr>
        <p:spPr bwMode="auto">
          <a:xfrm>
            <a:off x="49" y="486119"/>
            <a:ext cx="9145130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ru-RU"/>
          </a:p>
        </p:txBody>
      </p:sp>
      <p:sp>
        <p:nvSpPr>
          <p:cNvPr id="3" name="Rectangle 74">
            <a:extLst>
              <a:ext uri="{FF2B5EF4-FFF2-40B4-BE49-F238E27FC236}">
                <a16:creationId xmlns="" xmlns:a16="http://schemas.microsoft.com/office/drawing/2014/main" id="{37893C3B-BB1D-4AA3-8288-EEC0AE8B7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001"/>
            <a:ext cx="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ru-RU" altLang="ru-RU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6BB2F7C-58DB-4B70-9386-52D5CEAB7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5991"/>
            <a:ext cx="144104" cy="34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1323" tIns="35662" rIns="71323" bIns="35662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19">
            <a:extLst>
              <a:ext uri="{FF2B5EF4-FFF2-40B4-BE49-F238E27FC236}">
                <a16:creationId xmlns="" xmlns:a16="http://schemas.microsoft.com/office/drawing/2014/main" id="{27A00480-7A1C-458F-A7F2-4D97F3183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991"/>
            <a:ext cx="9144000" cy="47012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71323" tIns="35662" rIns="71323" bIns="35662"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defTabSz="53489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cap="all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 Light"/>
                <a:cs typeface="Times New Roman" pitchFamily="18" charset="0"/>
              </a:rPr>
              <a:t>Пространственная разрешающая </a:t>
            </a:r>
            <a:r>
              <a:rPr lang="ru-RU" sz="1600" b="1" cap="all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 Light"/>
                <a:cs typeface="Times New Roman" pitchFamily="18" charset="0"/>
              </a:rPr>
              <a:t>способность</a:t>
            </a:r>
            <a:r>
              <a:rPr lang="en-US" sz="1600" b="1" cap="all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 Light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 Light"/>
                <a:cs typeface="Times New Roman" pitchFamily="18" charset="0"/>
              </a:rPr>
              <a:t>данных</a:t>
            </a:r>
            <a:r>
              <a:rPr lang="ru-RU" sz="1600" b="1" cap="all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 Light"/>
                <a:cs typeface="Times New Roman" pitchFamily="18" charset="0"/>
              </a:rPr>
              <a:t> </a:t>
            </a:r>
            <a:r>
              <a:rPr lang="en-US" sz="1600" b="1" cap="all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 Light"/>
                <a:cs typeface="Times New Roman" pitchFamily="18" charset="0"/>
              </a:rPr>
              <a:t>1:200 000</a:t>
            </a:r>
            <a:r>
              <a:rPr lang="ru-RU" sz="1600" b="1" cap="all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 Light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 Light"/>
                <a:cs typeface="Times New Roman" pitchFamily="18" charset="0"/>
              </a:rPr>
              <a:t>масштаба</a:t>
            </a:r>
            <a:endParaRPr lang="ru-RU" sz="1600" b="1" cap="all" dirty="0"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ea typeface="Calibri Light"/>
              <a:cs typeface="Times New Roman" pitchFamily="18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15990"/>
            <a:ext cx="144104" cy="34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1323" tIns="35662" rIns="71323" bIns="35662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238241"/>
            <a:ext cx="144104" cy="34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1323" tIns="35662" rIns="71323" bIns="35662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25" y="1060932"/>
            <a:ext cx="8811578" cy="3970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вал 7"/>
          <p:cNvSpPr/>
          <p:nvPr/>
        </p:nvSpPr>
        <p:spPr>
          <a:xfrm>
            <a:off x="1063413" y="2540000"/>
            <a:ext cx="582507" cy="69088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3989493" y="2455333"/>
            <a:ext cx="582507" cy="69088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6973147" y="2355538"/>
            <a:ext cx="582507" cy="69088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6">
            <a:extLst>
              <a:ext uri="{FF2B5EF4-FFF2-40B4-BE49-F238E27FC236}">
                <a16:creationId xmlns="" xmlns:a16="http://schemas.microsoft.com/office/drawing/2014/main" id="{B65A904E-DA71-4723-9427-B4CDB3AA2A30}"/>
              </a:ext>
            </a:extLst>
          </p:cNvPr>
          <p:cNvSpPr>
            <a:spLocks noChangeShapeType="1"/>
          </p:cNvSpPr>
          <p:nvPr/>
        </p:nvSpPr>
        <p:spPr bwMode="auto">
          <a:xfrm>
            <a:off x="49" y="486119"/>
            <a:ext cx="9145130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ru-RU"/>
          </a:p>
        </p:txBody>
      </p:sp>
      <p:sp>
        <p:nvSpPr>
          <p:cNvPr id="3" name="Rectangle 74">
            <a:extLst>
              <a:ext uri="{FF2B5EF4-FFF2-40B4-BE49-F238E27FC236}">
                <a16:creationId xmlns="" xmlns:a16="http://schemas.microsoft.com/office/drawing/2014/main" id="{37893C3B-BB1D-4AA3-8288-EEC0AE8B7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001"/>
            <a:ext cx="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ru-RU" altLang="ru-RU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6BB2F7C-58DB-4B70-9386-52D5CEAB7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5991"/>
            <a:ext cx="144104" cy="34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1323" tIns="35662" rIns="71323" bIns="35662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19">
            <a:extLst>
              <a:ext uri="{FF2B5EF4-FFF2-40B4-BE49-F238E27FC236}">
                <a16:creationId xmlns="" xmlns:a16="http://schemas.microsoft.com/office/drawing/2014/main" id="{27A00480-7A1C-458F-A7F2-4D97F3183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991"/>
            <a:ext cx="9144000" cy="47012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71323" tIns="35662" rIns="71323" bIns="35662"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defTabSz="53489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cap="all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 Light"/>
                <a:cs typeface="Times New Roman" pitchFamily="18" charset="0"/>
              </a:rPr>
              <a:t>Пространственная разрешающая способность</a:t>
            </a:r>
            <a:r>
              <a:rPr lang="en-US" sz="1600" b="1" cap="all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 Light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 Light"/>
                <a:cs typeface="Times New Roman" pitchFamily="18" charset="0"/>
              </a:rPr>
              <a:t>данных</a:t>
            </a:r>
            <a:r>
              <a:rPr lang="ru-RU" sz="1600" b="1" cap="all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 Light"/>
                <a:cs typeface="Times New Roman" pitchFamily="18" charset="0"/>
              </a:rPr>
              <a:t> </a:t>
            </a:r>
            <a:r>
              <a:rPr lang="en-US" sz="1600" b="1" cap="all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 Light"/>
                <a:cs typeface="Times New Roman" pitchFamily="18" charset="0"/>
              </a:rPr>
              <a:t>1:200 000</a:t>
            </a:r>
            <a:r>
              <a:rPr lang="ru-RU" sz="1600" b="1" cap="all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 Light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 Light"/>
                <a:cs typeface="Times New Roman" pitchFamily="18" charset="0"/>
              </a:rPr>
              <a:t>масштаба</a:t>
            </a:r>
            <a:endParaRPr lang="ru-RU" sz="1600" b="1" cap="all" dirty="0"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ea typeface="Calibri Light"/>
              <a:cs typeface="Times New Roman" pitchFamily="18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15990"/>
            <a:ext cx="144104" cy="34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1323" tIns="35662" rIns="71323" bIns="35662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238241"/>
            <a:ext cx="144104" cy="34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1323" tIns="35662" rIns="71323" bIns="35662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"/>
          <a:stretch/>
        </p:blipFill>
        <p:spPr bwMode="auto">
          <a:xfrm>
            <a:off x="1033864" y="575841"/>
            <a:ext cx="6120000" cy="2568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"/>
          <a:stretch/>
        </p:blipFill>
        <p:spPr bwMode="auto">
          <a:xfrm>
            <a:off x="1033864" y="3144458"/>
            <a:ext cx="6120000" cy="2053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3467947" y="1219200"/>
            <a:ext cx="894080" cy="6773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3776134" y="3667760"/>
            <a:ext cx="971973" cy="6774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01653" y="2451947"/>
            <a:ext cx="744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рельеф</a:t>
            </a:r>
            <a:endParaRPr lang="ru-RU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7210213" y="1744134"/>
            <a:ext cx="1212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линия полета</a:t>
            </a:r>
            <a:endParaRPr lang="ru-RU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7210213" y="4785360"/>
            <a:ext cx="744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рельеф</a:t>
            </a:r>
            <a:endParaRPr lang="ru-RU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7223411" y="4171449"/>
            <a:ext cx="1212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линия полета</a:t>
            </a:r>
            <a:endParaRPr lang="ru-RU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7277598" y="911423"/>
            <a:ext cx="1645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гравиметрические </a:t>
            </a:r>
          </a:p>
          <a:p>
            <a:r>
              <a:rPr lang="ru-RU" sz="1400" dirty="0" smtClean="0"/>
              <a:t>данные</a:t>
            </a:r>
            <a:endParaRPr lang="ru-RU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7271091" y="3406150"/>
            <a:ext cx="1645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гравиметрические </a:t>
            </a:r>
          </a:p>
          <a:p>
            <a:r>
              <a:rPr lang="ru-RU" sz="1400" dirty="0" smtClean="0"/>
              <a:t>данные</a:t>
            </a:r>
            <a:endParaRPr lang="ru-RU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3521732" y="834479"/>
            <a:ext cx="8402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8-12 км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81528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6">
            <a:extLst>
              <a:ext uri="{FF2B5EF4-FFF2-40B4-BE49-F238E27FC236}">
                <a16:creationId xmlns="" xmlns:a16="http://schemas.microsoft.com/office/drawing/2014/main" id="{B65A904E-DA71-4723-9427-B4CDB3AA2A30}"/>
              </a:ext>
            </a:extLst>
          </p:cNvPr>
          <p:cNvSpPr>
            <a:spLocks noChangeShapeType="1"/>
          </p:cNvSpPr>
          <p:nvPr/>
        </p:nvSpPr>
        <p:spPr bwMode="auto">
          <a:xfrm>
            <a:off x="49" y="486119"/>
            <a:ext cx="9145130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ru-RU"/>
          </a:p>
        </p:txBody>
      </p:sp>
      <p:sp>
        <p:nvSpPr>
          <p:cNvPr id="3" name="Rectangle 74">
            <a:extLst>
              <a:ext uri="{FF2B5EF4-FFF2-40B4-BE49-F238E27FC236}">
                <a16:creationId xmlns="" xmlns:a16="http://schemas.microsoft.com/office/drawing/2014/main" id="{37893C3B-BB1D-4AA3-8288-EEC0AE8B7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001"/>
            <a:ext cx="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ru-RU" altLang="ru-RU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6BB2F7C-58DB-4B70-9386-52D5CEAB7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5991"/>
            <a:ext cx="144104" cy="34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1323" tIns="35662" rIns="71323" bIns="35662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19">
            <a:extLst>
              <a:ext uri="{FF2B5EF4-FFF2-40B4-BE49-F238E27FC236}">
                <a16:creationId xmlns="" xmlns:a16="http://schemas.microsoft.com/office/drawing/2014/main" id="{27A00480-7A1C-458F-A7F2-4D97F3183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991"/>
            <a:ext cx="9144000" cy="47012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71323" tIns="35662" rIns="71323" bIns="35662"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defTabSz="53489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cap="all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 Light"/>
                <a:cs typeface="Times New Roman" pitchFamily="18" charset="0"/>
              </a:rPr>
              <a:t>Пространственная разрешающая </a:t>
            </a:r>
            <a:r>
              <a:rPr lang="ru-RU" sz="1600" b="1" cap="all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 Light"/>
                <a:cs typeface="Times New Roman" pitchFamily="18" charset="0"/>
              </a:rPr>
              <a:t>способность</a:t>
            </a:r>
            <a:r>
              <a:rPr lang="en-US" sz="1600" b="1" cap="all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 Light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 Light"/>
                <a:cs typeface="Times New Roman" pitchFamily="18" charset="0"/>
              </a:rPr>
              <a:t>данных</a:t>
            </a:r>
            <a:r>
              <a:rPr lang="ru-RU" sz="1600" b="1" cap="all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 Light"/>
                <a:cs typeface="Times New Roman" pitchFamily="18" charset="0"/>
              </a:rPr>
              <a:t> </a:t>
            </a:r>
            <a:r>
              <a:rPr lang="en-US" sz="1600" b="1" cap="all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 Light"/>
                <a:cs typeface="Times New Roman" pitchFamily="18" charset="0"/>
              </a:rPr>
              <a:t>1:50 000</a:t>
            </a:r>
            <a:r>
              <a:rPr lang="ru-RU" sz="1600" b="1" cap="all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 Light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 Light"/>
                <a:cs typeface="Times New Roman" pitchFamily="18" charset="0"/>
              </a:rPr>
              <a:t>масштаба</a:t>
            </a:r>
            <a:endParaRPr lang="ru-RU" sz="1600" b="1" cap="all" dirty="0"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ea typeface="Calibri Light"/>
              <a:cs typeface="Times New Roman" pitchFamily="18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15990"/>
            <a:ext cx="144104" cy="34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1323" tIns="35662" rIns="71323" bIns="35662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238241"/>
            <a:ext cx="144104" cy="34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1323" tIns="35662" rIns="71323" bIns="35662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92" y="587260"/>
            <a:ext cx="7510057" cy="457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50413" y="4917690"/>
            <a:ext cx="1230789" cy="248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вал 5"/>
          <p:cNvSpPr/>
          <p:nvPr/>
        </p:nvSpPr>
        <p:spPr>
          <a:xfrm rot="20411167">
            <a:off x="3346027" y="3014134"/>
            <a:ext cx="582506" cy="140885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 rot="20411167">
            <a:off x="5896187" y="3014135"/>
            <a:ext cx="582506" cy="140885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 rot="19499614">
            <a:off x="4900868" y="2854960"/>
            <a:ext cx="582506" cy="140885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 rot="19499614">
            <a:off x="7518760" y="2916554"/>
            <a:ext cx="582506" cy="140885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6068907" y="3559386"/>
            <a:ext cx="304800" cy="159174"/>
          </a:xfrm>
          <a:prstGeom prst="straightConnector1">
            <a:avLst/>
          </a:prstGeom>
          <a:ln w="12700">
            <a:solidFill>
              <a:schemeClr val="bg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7511987" y="3479799"/>
            <a:ext cx="304800" cy="159174"/>
          </a:xfrm>
          <a:prstGeom prst="straightConnector1">
            <a:avLst/>
          </a:prstGeom>
          <a:ln w="12700">
            <a:solidFill>
              <a:schemeClr val="bg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465806" y="3171549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3-5 км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54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B0BEE0E39A853E4BA642C3B5416E94CC" ma:contentTypeVersion="1" ma:contentTypeDescription="Создание документа." ma:contentTypeScope="" ma:versionID="70e44cb0f70efbf996be193e08643b8b">
  <xsd:schema xmlns:xsd="http://www.w3.org/2001/XMLSchema" xmlns:xs="http://www.w3.org/2001/XMLSchema" xmlns:p="http://schemas.microsoft.com/office/2006/metadata/properties" xmlns:ns2="ead7e9e8-aee4-4293-900d-1b39f43043aa" targetNamespace="http://schemas.microsoft.com/office/2006/metadata/properties" ma:root="true" ma:fieldsID="f6022bbc62be2c33669f3a80dc673e04" ns2:_="">
    <xsd:import namespace="ead7e9e8-aee4-4293-900d-1b39f43043a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d7e9e8-aee4-4293-900d-1b39f43043a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ead7e9e8-aee4-4293-900d-1b39f43043aa">3JWRRTHZRK3P-168445580-391</_dlc_DocId>
    <_dlc_DocIdUrl xmlns="ead7e9e8-aee4-4293-900d-1b39f43043aa">
      <Url>https://portal.vsegei.ru/CorporateDocuments/_layouts/15/DocIdRedir.aspx?ID=3JWRRTHZRK3P-168445580-391</Url>
      <Description>3JWRRTHZRK3P-168445580-391</Description>
    </_dlc_DocIdUrl>
  </documentManagement>
</p:properties>
</file>

<file path=customXml/itemProps1.xml><?xml version="1.0" encoding="utf-8"?>
<ds:datastoreItem xmlns:ds="http://schemas.openxmlformats.org/officeDocument/2006/customXml" ds:itemID="{EB85CCDB-33B0-48ED-BE3B-2F91991D381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EC0A9E1-5816-4226-88D4-61FA797D71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d7e9e8-aee4-4293-900d-1b39f43043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DF23026-B935-45AD-970B-F23ECB40AA72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1EBEA943-5128-42CB-9A83-522E14AD08F1}">
  <ds:schemaRefs>
    <ds:schemaRef ds:uri="ead7e9e8-aee4-4293-900d-1b39f43043aa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39078</TotalTime>
  <Words>652</Words>
  <Application>Microsoft Office PowerPoint</Application>
  <PresentationFormat>Экран (16:10)</PresentationFormat>
  <Paragraphs>157</Paragraphs>
  <Slides>17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 на русском</dc:title>
  <dc:creator>Остроумова Ирина Алексеевна;galina_pylaeva@vsegei.ru</dc:creator>
  <cp:lastModifiedBy>Атаков Алексей Игоревич</cp:lastModifiedBy>
  <cp:revision>674</cp:revision>
  <cp:lastPrinted>2018-02-01T08:07:10Z</cp:lastPrinted>
  <dcterms:created xsi:type="dcterms:W3CDTF">2018-01-22T07:17:49Z</dcterms:created>
  <dcterms:modified xsi:type="dcterms:W3CDTF">2022-01-26T12:30:18Z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0x010100B0BEE0E39A853E4BA642C3B5416E94CC</vt:lpwstr>
  </property>
  <property fmtid="{D5CDD505-2E9C-101B-9397-08002B2CF9AE}" pid="3" name="_dlc_DocIdItemGuid">
    <vt:lpwstr>71532b1c-270f-45a5-937e-4d6364bae161</vt:lpwstr>
  </property>
</Properties>
</file>