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274" r:id="rId3"/>
    <p:sldId id="275" r:id="rId4"/>
    <p:sldId id="257" r:id="rId5"/>
    <p:sldId id="258" r:id="rId6"/>
    <p:sldId id="278" r:id="rId7"/>
    <p:sldId id="279" r:id="rId8"/>
    <p:sldId id="280" r:id="rId9"/>
    <p:sldId id="260" r:id="rId10"/>
    <p:sldId id="261" r:id="rId11"/>
    <p:sldId id="262" r:id="rId12"/>
    <p:sldId id="292" r:id="rId13"/>
    <p:sldId id="281" r:id="rId14"/>
    <p:sldId id="283" r:id="rId15"/>
    <p:sldId id="284" r:id="rId16"/>
    <p:sldId id="285" r:id="rId17"/>
    <p:sldId id="286" r:id="rId18"/>
    <p:sldId id="287" r:id="rId19"/>
    <p:sldId id="288" r:id="rId20"/>
    <p:sldId id="291" r:id="rId21"/>
    <p:sldId id="290" r:id="rId22"/>
    <p:sldId id="289" r:id="rId23"/>
    <p:sldId id="270" r:id="rId24"/>
    <p:sldId id="271" r:id="rId25"/>
    <p:sldId id="277" r:id="rId26"/>
    <p:sldId id="272" r:id="rId27"/>
    <p:sldId id="27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8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29" autoAdjust="0"/>
    <p:restoredTop sz="94660"/>
  </p:normalViewPr>
  <p:slideViewPr>
    <p:cSldViewPr>
      <p:cViewPr>
        <p:scale>
          <a:sx n="69" d="100"/>
          <a:sy n="69" d="100"/>
        </p:scale>
        <p:origin x="-108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EBCC2-1AC0-48C8-9325-B1C2443742CF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37FEB-890D-4C53-8AD7-FA72C4507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175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37FEB-890D-4C53-8AD7-FA72C450772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892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37FEB-890D-4C53-8AD7-FA72C450772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31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37FEB-890D-4C53-8AD7-FA72C450772F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912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37FEB-890D-4C53-8AD7-FA72C450772F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912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37FEB-890D-4C53-8AD7-FA72C450772F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912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37FEB-890D-4C53-8AD7-FA72C450772F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892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01D6-6DE9-484B-AF22-7C09C3332CB8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70000-03EC-4820-A8AE-056087DD3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752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01D6-6DE9-484B-AF22-7C09C3332CB8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70000-03EC-4820-A8AE-056087DD3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481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01D6-6DE9-484B-AF22-7C09C3332CB8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70000-03EC-4820-A8AE-056087DD3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841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01D6-6DE9-484B-AF22-7C09C3332CB8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70000-03EC-4820-A8AE-056087DD3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963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01D6-6DE9-484B-AF22-7C09C3332CB8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70000-03EC-4820-A8AE-056087DD3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218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01D6-6DE9-484B-AF22-7C09C3332CB8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70000-03EC-4820-A8AE-056087DD3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616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01D6-6DE9-484B-AF22-7C09C3332CB8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70000-03EC-4820-A8AE-056087DD3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877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01D6-6DE9-484B-AF22-7C09C3332CB8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70000-03EC-4820-A8AE-056087DD3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75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01D6-6DE9-484B-AF22-7C09C3332CB8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70000-03EC-4820-A8AE-056087DD3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179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01D6-6DE9-484B-AF22-7C09C3332CB8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70000-03EC-4820-A8AE-056087DD3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786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01D6-6DE9-484B-AF22-7C09C3332CB8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70000-03EC-4820-A8AE-056087DD3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357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65212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41277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901D6-6DE9-484B-AF22-7C09C3332CB8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70000-03EC-4820-A8AE-056087DD3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902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package" Target="../embeddings/_________Microsoft_Word2.docx"/><Relationship Id="rId5" Type="http://schemas.openxmlformats.org/officeDocument/2006/relationships/oleObject" Target="../embeddings/oleObject9.bin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5.emf"/><Relationship Id="rId4" Type="http://schemas.openxmlformats.org/officeDocument/2006/relationships/package" Target="../embeddings/_________Microsoft_Word3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6.emf"/><Relationship Id="rId4" Type="http://schemas.openxmlformats.org/officeDocument/2006/relationships/package" Target="../embeddings/_________Microsoft_Word4.docx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package" Target="../embeddings/_________Microsoft_Word1.docx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780928"/>
            <a:ext cx="7772400" cy="1470025"/>
          </a:xfrm>
        </p:spPr>
        <p:txBody>
          <a:bodyPr>
            <a:norm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Комбинированный подход при построении аналитического продолжения физических полей Земли</a:t>
            </a:r>
            <a:endParaRPr lang="ru-RU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5625" y="4653136"/>
            <a:ext cx="6668743" cy="982960"/>
          </a:xfrm>
        </p:spPr>
        <p:txBody>
          <a:bodyPr>
            <a:normAutofit/>
          </a:bodyPr>
          <a:lstStyle/>
          <a:p>
            <a:r>
              <a:rPr lang="ru-RU" sz="1900" dirty="0">
                <a:effectLst/>
              </a:rPr>
              <a:t>И.Э. Степанова, П.С. Михайлов, </a:t>
            </a:r>
            <a:r>
              <a:rPr lang="ru-RU" sz="1900" dirty="0" err="1" smtClean="0">
                <a:effectLst/>
              </a:rPr>
              <a:t>А.В.Щепетилов</a:t>
            </a:r>
            <a:r>
              <a:rPr lang="ru-RU" sz="1900" dirty="0" smtClean="0">
                <a:effectLst/>
              </a:rPr>
              <a:t>, </a:t>
            </a:r>
            <a:r>
              <a:rPr lang="ru-RU" sz="1900" dirty="0" err="1" smtClean="0">
                <a:effectLst/>
              </a:rPr>
              <a:t>А.М.Сальников</a:t>
            </a:r>
            <a:endParaRPr lang="ru-RU" sz="1900" dirty="0">
              <a:effectLst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263834" y="5525078"/>
            <a:ext cx="6400800" cy="737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900" dirty="0">
                <a:solidFill>
                  <a:schemeClr val="accent2">
                    <a:lumMod val="75000"/>
                  </a:schemeClr>
                </a:solidFill>
                <a:effectLst/>
              </a:rPr>
              <a:t>ИФЗ РАН (Москва)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201993" y="6321896"/>
            <a:ext cx="2160240" cy="49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chemeClr val="bg1"/>
                </a:solidFill>
                <a:effectLst/>
              </a:rPr>
              <a:t>2022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899592" y="1221904"/>
            <a:ext cx="6765042" cy="982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solidFill>
                  <a:schemeClr val="tx1"/>
                </a:solidFill>
                <a:effectLst/>
              </a:rPr>
              <a:t>«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48-Е ЗАСЕДАНИЕ МЕЖДУНАРОДНОГО НАУЧНОГО СЕМИНАРА </a:t>
            </a:r>
          </a:p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им. Д.Г.УСПЕНСКОГО – В.Н.СТРАХОВА</a:t>
            </a:r>
          </a:p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«ВОПРОСЫ ТЕОРИИ И ПРАКТИКИ ГЕОЛОГИЧЕСКОЙ ИНТЕРПРЕТАЦИИ ГЕОФИЗИЧЕСКИХ ПОЛЕЙ»</a:t>
            </a:r>
            <a:endParaRPr lang="ru-RU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ru-RU" sz="2400" dirty="0">
                <a:solidFill>
                  <a:schemeClr val="tx1"/>
                </a:solidFill>
                <a:effectLst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02950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928" y="691362"/>
            <a:ext cx="8964488" cy="100944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accent2">
                    <a:lumMod val="50000"/>
                  </a:schemeClr>
                </a:solidFill>
                <a:effectLst/>
              </a:rPr>
              <a:t>S-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effectLst/>
              </a:rPr>
              <a:t>аппроксимации с учетом эллиптичности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867314"/>
              </p:ext>
            </p:extLst>
          </p:nvPr>
        </p:nvGraphicFramePr>
        <p:xfrm>
          <a:off x="368052" y="2407439"/>
          <a:ext cx="8380412" cy="375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5" name="Equation" r:id="rId3" imgW="4902120" imgH="2209680" progId="Equation.DSMT4">
                  <p:embed/>
                </p:oleObj>
              </mc:Choice>
              <mc:Fallback>
                <p:oleObj name="Equation" r:id="rId3" imgW="4902120" imgH="22096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052" y="2407439"/>
                        <a:ext cx="8380412" cy="3759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67544" y="6269250"/>
            <a:ext cx="79275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02848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76470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solidFill>
                  <a:schemeClr val="accent2">
                    <a:lumMod val="50000"/>
                  </a:schemeClr>
                </a:solidFill>
                <a:effectLst/>
              </a:rPr>
              <a:t>Аналитические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effectLst/>
              </a:rPr>
              <a:t>аппроксимации и векторные поля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21129" y="1196752"/>
            <a:ext cx="720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Построение аналитических аппроксимаций гравитационного или магнитного полей Земли дополняется продолжением полей вдоль их интегральных кривых. Кривые строятся по решению вариационной задачи путем умножения матрицы с приведенными ниже элементами на вектор </a:t>
            </a:r>
            <a:r>
              <a:rPr lang="ru-RU" sz="2000"/>
              <a:t>множителей Лагранжа.</a:t>
            </a:r>
            <a:endParaRPr lang="ru-RU" sz="2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063218"/>
              </p:ext>
            </p:extLst>
          </p:nvPr>
        </p:nvGraphicFramePr>
        <p:xfrm>
          <a:off x="3260781" y="4499359"/>
          <a:ext cx="288032" cy="455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8" name="Формула" r:id="rId3" imgW="152334" imgH="228501" progId="Equation.3">
                  <p:embed/>
                </p:oleObj>
              </mc:Choice>
              <mc:Fallback>
                <p:oleObj name="Формула" r:id="rId3" imgW="152334" imgH="228501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0781" y="4499359"/>
                        <a:ext cx="288032" cy="4557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FCB44294-E464-4955-8B46-16ED1A5BC0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540331"/>
              </p:ext>
            </p:extLst>
          </p:nvPr>
        </p:nvGraphicFramePr>
        <p:xfrm>
          <a:off x="1762125" y="3098800"/>
          <a:ext cx="6699250" cy="367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9" name="Document" r:id="rId6" imgW="6699481" imgH="3671184" progId="Word.Document.12">
                  <p:embed/>
                </p:oleObj>
              </mc:Choice>
              <mc:Fallback>
                <p:oleObj name="Document" r:id="rId6" imgW="6699481" imgH="367118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62125" y="3098800"/>
                        <a:ext cx="6699250" cy="3671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374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xmlns="" id="{5C91F9F2-3A3A-47BD-A4FF-FE0CF93CA5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135840"/>
              </p:ext>
            </p:extLst>
          </p:nvPr>
        </p:nvGraphicFramePr>
        <p:xfrm>
          <a:off x="539553" y="1196752"/>
          <a:ext cx="8064896" cy="5074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Document" r:id="rId4" imgW="8296498" imgH="5435498" progId="Word.Document.12">
                  <p:embed/>
                </p:oleObj>
              </mc:Choice>
              <mc:Fallback>
                <p:oleObj name="Document" r:id="rId4" imgW="8296498" imgH="54354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3" y="1196752"/>
                        <a:ext cx="8064896" cy="50740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6062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xmlns="" id="{CDFAC102-41FA-4622-9B3D-910F003133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6410859"/>
              </p:ext>
            </p:extLst>
          </p:nvPr>
        </p:nvGraphicFramePr>
        <p:xfrm>
          <a:off x="1524000" y="1397000"/>
          <a:ext cx="6007100" cy="400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Document" r:id="rId4" imgW="6093455" imgH="4064186" progId="Word.Document.12">
                  <p:embed/>
                </p:oleObj>
              </mc:Choice>
              <mc:Fallback>
                <p:oleObj name="Document" r:id="rId4" imgW="6093455" imgH="40641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0" y="1397000"/>
                        <a:ext cx="6007100" cy="400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5990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90E635D-6159-4B58-B162-097C6D26E4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079773"/>
            <a:ext cx="3251059" cy="529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74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24EC825-FF5B-45E9-BCFF-EEE2EB85CE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306278"/>
            <a:ext cx="3362210" cy="521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109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C880301-F6F3-4AB3-9B39-CDDCAF597E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838" y="1589532"/>
            <a:ext cx="4116324" cy="367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26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9E25CC0-CD52-497F-96F5-DEBF45962B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260" y="1609344"/>
            <a:ext cx="4221480" cy="363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136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046A83E-6825-4D07-84DB-D96EB26A17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516" y="1347216"/>
            <a:ext cx="4696968" cy="416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53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6BF941C-BD8B-4F36-A74B-AD28103BD7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910" y="1380744"/>
            <a:ext cx="4488180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88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xmlns="" id="{1D5E08CB-F9E8-4918-960A-A6FBB9A093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7111522"/>
              </p:ext>
            </p:extLst>
          </p:nvPr>
        </p:nvGraphicFramePr>
        <p:xfrm>
          <a:off x="1524000" y="1270000"/>
          <a:ext cx="6565900" cy="422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Document" r:id="rId3" imgW="9466495" imgH="6119401" progId="Word.Document.8">
                  <p:embed/>
                </p:oleObj>
              </mc:Choice>
              <mc:Fallback>
                <p:oleObj name="Document" r:id="rId3" imgW="9466495" imgH="6119401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0" y="1270000"/>
                        <a:ext cx="6565900" cy="422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5990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BF9FFB7-5BA1-4582-B8A2-7A6C547083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2086"/>
            <a:ext cx="9144000" cy="287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887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7A5AF47-4C16-4C7A-94CC-34FA6440B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635"/>
            <a:ext cx="9144000" cy="445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0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624C244-790D-424D-B108-6FFB20A710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60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76470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solidFill>
                  <a:schemeClr val="accent2">
                    <a:lumMod val="50000"/>
                  </a:schemeClr>
                </a:solidFill>
                <a:effectLst/>
              </a:rPr>
              <a:t>Оценка аппроксимаций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effectLst/>
              </a:rPr>
            </a:br>
            <a:endParaRPr lang="ru-RU" dirty="0">
              <a:solidFill>
                <a:srgbClr val="B88C00"/>
              </a:solidFill>
              <a:effectLst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144016" y="604498"/>
                <a:ext cx="8892480" cy="2176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/>
                  <a:t>Для оценки точности выполненной аппроксимации вычислены эвклидовы нормы разниц между аппроксимированными матрицами </a:t>
                </a:r>
                <a:r>
                  <a:rPr lang="en-US" i="1" dirty="0"/>
                  <a:t>A</a:t>
                </a:r>
                <a:r>
                  <a:rPr lang="en-US" dirty="0"/>
                  <a:t> </a:t>
                </a:r>
                <a:r>
                  <a:rPr lang="ru-RU" dirty="0"/>
                  <a:t>и исходными </a:t>
                </a:r>
                <a:r>
                  <a:rPr lang="en-US" i="1" dirty="0"/>
                  <a:t>B</a:t>
                </a:r>
                <a:r>
                  <a:rPr lang="ru-RU" dirty="0"/>
                  <a:t> (</a:t>
                </a:r>
                <a:r>
                  <a:rPr lang="en-US" i="1" dirty="0"/>
                  <a:t>x</a:t>
                </a:r>
                <a:r>
                  <a:rPr lang="en-US" dirty="0"/>
                  <a:t> </a:t>
                </a:r>
                <a:r>
                  <a:rPr lang="ru-RU" dirty="0"/>
                  <a:t>– вектор </a:t>
                </a:r>
                <a:r>
                  <a:rPr lang="ru-RU" dirty="0" smtClean="0"/>
                  <a:t>решения), профильные данные для гравитационного поля :</a:t>
                </a:r>
                <a:endParaRPr lang="ru-RU" dirty="0"/>
              </a:p>
              <a:p>
                <a:pPr algn="ctr">
                  <a:spcAft>
                    <a:spcPts val="1200"/>
                  </a:spcAft>
                </a:pPr>
                <a:r>
                  <a:rPr lang="ru-RU" sz="1600" dirty="0"/>
                  <a:t>                      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𝐴𝑥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𝐵</m:t>
                                </m:r>
                              </m:e>
                            </m:d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𝐵</m:t>
                                </m:r>
                              </m:e>
                            </m:d>
                          </m:e>
                        </m:d>
                      </m:den>
                    </m:f>
                  </m:oMath>
                </a14:m>
                <a:r>
                  <a:rPr lang="ru-RU" sz="2400" dirty="0"/>
                  <a:t>                 </a:t>
                </a:r>
                <a:r>
                  <a:rPr lang="ru-RU" dirty="0"/>
                  <a:t>		 	</a:t>
                </a:r>
              </a:p>
              <a:p>
                <a:pPr algn="ctr"/>
                <a:r>
                  <a:rPr lang="ru-RU" dirty="0"/>
                  <a:t>Где</a:t>
                </a:r>
                <a:r>
                  <a:rPr lang="ru-RU" i="1" dirty="0"/>
                  <a:t>,	 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140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1400" i="1">
                                <a:latin typeface="Cambria Math"/>
                              </a:rPr>
                              <m:t>𝐴𝑥</m:t>
                            </m:r>
                          </m:e>
                        </m:d>
                      </m:e>
                    </m:d>
                    <m:r>
                      <a:rPr lang="ru-RU" sz="14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1400" i="1">
                            <a:latin typeface="Cambria Math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ru-RU" sz="1400" i="1">
                                <a:latin typeface="Cambria Math"/>
                              </a:rPr>
                              <m:t>𝑖</m:t>
                            </m:r>
                            <m:r>
                              <a:rPr lang="ru-RU" sz="1400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ru-RU" sz="1400" i="1">
                                <a:latin typeface="Cambria Math"/>
                              </a:rPr>
                              <m:t>𝑁</m:t>
                            </m:r>
                          </m:sup>
                          <m:e>
                            <m:sSup>
                              <m:sSupPr>
                                <m:ctrlPr>
                                  <a:rPr lang="ru-RU" sz="1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ru-RU" sz="1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1400" i="1">
                                        <a:latin typeface="Cambria Math"/>
                                      </a:rPr>
                                      <m:t>𝐴</m:t>
                                    </m:r>
                                    <m:sSub>
                                      <m:sSubPr>
                                        <m:ctrlPr>
                                          <a:rPr lang="ru-RU" sz="1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ru-RU" sz="1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</m:oMath>
                </a14:m>
                <a:r>
                  <a:rPr lang="ru-RU" sz="1400" dirty="0"/>
                  <a:t>,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140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1400" i="1">
                                <a:latin typeface="Cambria Math"/>
                              </a:rPr>
                              <m:t>𝐵</m:t>
                            </m:r>
                          </m:e>
                        </m:d>
                      </m:e>
                    </m:d>
                    <m:r>
                      <a:rPr lang="ru-RU" sz="14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1400" i="1">
                            <a:latin typeface="Cambria Math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ru-RU" sz="1400" i="1">
                                <a:latin typeface="Cambria Math"/>
                              </a:rPr>
                              <m:t>𝑖</m:t>
                            </m:r>
                            <m:r>
                              <a:rPr lang="ru-RU" sz="1400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ru-RU" sz="1400" i="1">
                                <a:latin typeface="Cambria Math"/>
                              </a:rPr>
                              <m:t>𝑁</m:t>
                            </m:r>
                          </m:sup>
                          <m:e>
                            <m:sSup>
                              <m:sSupPr>
                                <m:ctrlPr>
                                  <a:rPr lang="ru-RU" sz="1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ru-RU" sz="1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1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400" i="1"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ru-RU" sz="1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</m:oMath>
                </a14:m>
                <a:r>
                  <a:rPr lang="ru-RU" sz="1400" dirty="0"/>
                  <a:t>,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140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1400" i="1">
                                <a:latin typeface="Cambria Math"/>
                              </a:rPr>
                              <m:t>𝐴𝑥</m:t>
                            </m:r>
                            <m:r>
                              <a:rPr lang="ru-RU" sz="1400" i="1">
                                <a:latin typeface="Cambria Math"/>
                              </a:rPr>
                              <m:t>−</m:t>
                            </m:r>
                            <m:r>
                              <a:rPr lang="ru-RU" sz="1400" i="1">
                                <a:latin typeface="Cambria Math"/>
                              </a:rPr>
                              <m:t>𝐵</m:t>
                            </m:r>
                          </m:e>
                        </m:d>
                      </m:e>
                    </m:d>
                    <m:r>
                      <a:rPr lang="ru-RU" sz="14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1400" i="1">
                            <a:latin typeface="Cambria Math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ru-RU" sz="1400" i="1">
                                <a:latin typeface="Cambria Math"/>
                              </a:rPr>
                              <m:t>𝑖</m:t>
                            </m:r>
                            <m:r>
                              <a:rPr lang="ru-RU" sz="1400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ru-RU" sz="1400" i="1">
                                <a:latin typeface="Cambria Math"/>
                              </a:rPr>
                              <m:t>𝑁</m:t>
                            </m:r>
                          </m:sup>
                          <m:e>
                            <m:sSup>
                              <m:sSupPr>
                                <m:ctrlPr>
                                  <a:rPr lang="ru-RU" sz="1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ru-RU" sz="1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1400" i="1">
                                        <a:latin typeface="Cambria Math"/>
                                      </a:rPr>
                                      <m:t>𝐴</m:t>
                                    </m:r>
                                    <m:sSub>
                                      <m:sSubPr>
                                        <m:ctrlPr>
                                          <a:rPr lang="ru-RU" sz="1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ru-RU" sz="1400" i="1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ru-RU" sz="1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400" i="1"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ru-RU" sz="14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ru-RU" sz="1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</m:oMath>
                </a14:m>
                <a:r>
                  <a:rPr lang="ru-RU" dirty="0"/>
                  <a:t>		</a:t>
                </a: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16" y="604498"/>
                <a:ext cx="8892480" cy="2176430"/>
              </a:xfrm>
              <a:prstGeom prst="rect">
                <a:avLst/>
              </a:prstGeom>
              <a:blipFill rotWithShape="1">
                <a:blip r:embed="rId3"/>
                <a:stretch>
                  <a:fillRect l="-617" t="-1401" b="-176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9332642"/>
                  </p:ext>
                </p:extLst>
              </p:nvPr>
            </p:nvGraphicFramePr>
            <p:xfrm>
              <a:off x="611560" y="2852935"/>
              <a:ext cx="8064897" cy="3844781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859089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2134161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961578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961578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068588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  <a:gridCol w="1068588">
                      <a:extLst>
                        <a:ext uri="{9D8B030D-6E8A-4147-A177-3AD203B41FA5}">
                          <a16:colId xmlns:a16="http://schemas.microsoft.com/office/drawing/2014/main" xmlns="" val="20005"/>
                        </a:ext>
                      </a:extLst>
                    </a:gridCol>
                    <a:gridCol w="1011315">
                      <a:extLst>
                        <a:ext uri="{9D8B030D-6E8A-4147-A177-3AD203B41FA5}">
                          <a16:colId xmlns:a16="http://schemas.microsoft.com/office/drawing/2014/main" xmlns="" val="20006"/>
                        </a:ext>
                      </a:extLst>
                    </a:gridCol>
                  </a:tblGrid>
                  <a:tr h="792089">
                    <a:tc>
                      <a:txBody>
                        <a:bodyPr/>
                        <a:lstStyle/>
                        <a:p>
                          <a:pPr indent="42926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этап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Размер, строки | Длина, км | Объем, Гб | Время </a:t>
                          </a:r>
                          <a:r>
                            <a:rPr lang="ru-RU" sz="1100" dirty="0" err="1">
                              <a:effectLst/>
                            </a:rPr>
                            <a:t>вычис-ления</a:t>
                          </a:r>
                          <a:r>
                            <a:rPr lang="ru-RU" sz="1100" dirty="0">
                              <a:effectLst/>
                            </a:rPr>
                            <a:t>, сек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Данные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ru-RU" sz="110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ru-RU" sz="11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sz="1100">
                                            <a:effectLst/>
                                            <a:latin typeface="Cambria Math"/>
                                          </a:rPr>
                                          <m:t>𝐴𝑥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ru-RU" sz="110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ru-RU" sz="11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sz="11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ru-RU" sz="110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ru-RU" sz="11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sz="1100">
                                            <a:effectLst/>
                                            <a:latin typeface="Cambria Math"/>
                                          </a:rPr>
                                          <m:t>𝐴𝑥</m:t>
                                        </m:r>
                                        <m:r>
                                          <a:rPr lang="ru-RU" sz="1100">
                                            <a:effectLst/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ru-RU" sz="11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1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ru-RU" sz="11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ru-RU" sz="1100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100">
                                                <a:effectLst/>
                                                <a:latin typeface="Cambria Math"/>
                                              </a:rPr>
                                              <m:t>𝐴𝑥</m:t>
                                            </m:r>
                                            <m:r>
                                              <a:rPr lang="en-US" sz="1100">
                                                <a:effectLst/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sz="1100">
                                                <a:effectLst/>
                                                <a:latin typeface="Cambria Math"/>
                                              </a:rPr>
                                              <m:t>𝐵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num>
                                  <m:den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ru-RU" sz="11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ru-RU" sz="1100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100">
                                                <a:effectLst/>
                                                <a:latin typeface="Cambria Math"/>
                                              </a:rPr>
                                              <m:t>𝐵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54006"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I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37 120 | 2 022 км |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10 Гб | 118 сек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SPP</a:t>
                          </a:r>
                          <a:endParaRPr lang="ru-RU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4772.66</a:t>
                          </a:r>
                          <a:endParaRPr lang="ru-RU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4772.66</a:t>
                          </a:r>
                          <a:endParaRPr lang="ru-RU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1.5999e-08</a:t>
                          </a:r>
                          <a:endParaRPr lang="ru-RU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 dirty="0">
                              <a:effectLst/>
                            </a:rPr>
                            <a:t>3.3522e-12</a:t>
                          </a:r>
                          <a:endParaRPr lang="ru-RU" sz="14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254006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PPP</a:t>
                          </a:r>
                          <a:endParaRPr lang="ru-RU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5032.20</a:t>
                          </a:r>
                          <a:endParaRPr lang="ru-RU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5032.20</a:t>
                          </a:r>
                          <a:endParaRPr lang="ru-RU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3.0740e-08</a:t>
                          </a:r>
                          <a:endParaRPr lang="ru-RU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 dirty="0">
                              <a:effectLst/>
                            </a:rPr>
                            <a:t>6.1088e-12</a:t>
                          </a:r>
                          <a:endParaRPr lang="ru-RU" sz="14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254006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EGM</a:t>
                          </a:r>
                          <a:endParaRPr lang="ru-RU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3185.08</a:t>
                          </a:r>
                          <a:endParaRPr lang="ru-RU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3185.08</a:t>
                          </a:r>
                          <a:endParaRPr lang="ru-RU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7.7602e-07</a:t>
                          </a:r>
                          <a:endParaRPr lang="ru-RU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 dirty="0">
                              <a:effectLst/>
                            </a:rPr>
                            <a:t>2.4364e-10</a:t>
                          </a:r>
                          <a:endParaRPr lang="ru-RU" sz="14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254006"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II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50 000 | 1 251 км |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20 Гб | 288 сек</a:t>
                          </a: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SPP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2234.12</a:t>
                          </a:r>
                          <a:endParaRPr lang="ru-RU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2234.11</a:t>
                          </a:r>
                          <a:endParaRPr lang="ru-RU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1.4049e-07</a:t>
                          </a:r>
                          <a:endParaRPr lang="ru-RU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 dirty="0">
                              <a:effectLst/>
                            </a:rPr>
                            <a:t>6.2886e-11</a:t>
                          </a:r>
                          <a:endParaRPr lang="ru-RU" sz="14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254006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PPP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2599.33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2599.32</a:t>
                          </a:r>
                          <a:endParaRPr lang="ru-RU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8.0411e-06</a:t>
                          </a:r>
                          <a:endParaRPr lang="ru-RU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 dirty="0">
                              <a:effectLst/>
                            </a:rPr>
                            <a:t>3.0935e-09</a:t>
                          </a:r>
                          <a:endParaRPr lang="ru-RU" sz="14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254006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EGM</a:t>
                          </a:r>
                          <a:endParaRPr lang="ru-RU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3950.91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3950.93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3.0316e-05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 dirty="0">
                              <a:effectLst/>
                            </a:rPr>
                            <a:t>7.6732e-09</a:t>
                          </a:r>
                          <a:endParaRPr lang="ru-RU" sz="14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6"/>
                      </a:ext>
                    </a:extLst>
                  </a:tr>
                  <a:tr h="254006"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III</a:t>
                          </a:r>
                          <a:endParaRPr lang="ru-RU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111 970 | 4 763 км |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96 Гб | 3 075 сек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SPP</a:t>
                          </a:r>
                          <a:endParaRPr lang="ru-RU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12764.81</a:t>
                          </a:r>
                          <a:endParaRPr lang="ru-RU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12764.81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8.4858e-09</a:t>
                          </a:r>
                          <a:endParaRPr lang="ru-RU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 dirty="0">
                              <a:effectLst/>
                            </a:rPr>
                            <a:t>6.6478e-13</a:t>
                          </a:r>
                          <a:endParaRPr lang="ru-RU" sz="14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0007"/>
                      </a:ext>
                    </a:extLst>
                  </a:tr>
                  <a:tr h="254006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PPP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12732.00</a:t>
                          </a:r>
                          <a:endParaRPr lang="ru-RU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12732.00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1.5328e-08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 dirty="0">
                              <a:effectLst/>
                            </a:rPr>
                            <a:t>1.2039e-12</a:t>
                          </a:r>
                          <a:endParaRPr lang="ru-RU" sz="14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0008"/>
                      </a:ext>
                    </a:extLst>
                  </a:tr>
                  <a:tr h="254006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EGM</a:t>
                          </a:r>
                          <a:endParaRPr lang="ru-RU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6490.51</a:t>
                          </a:r>
                          <a:endParaRPr lang="ru-RU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6490.51</a:t>
                          </a:r>
                          <a:endParaRPr lang="ru-RU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6.2567e-07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 dirty="0">
                              <a:effectLst/>
                            </a:rPr>
                            <a:t>9.6397e-11</a:t>
                          </a:r>
                          <a:endParaRPr lang="ru-RU" sz="14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0009"/>
                      </a:ext>
                    </a:extLst>
                  </a:tr>
                  <a:tr h="254006"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IV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128 000 | 4 610 км |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125 Гб | 4 582 сек</a:t>
                          </a: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SPP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9374.74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9374.74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1.0934e-08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 dirty="0">
                              <a:effectLst/>
                            </a:rPr>
                            <a:t>1.1664e-12</a:t>
                          </a:r>
                          <a:endParaRPr lang="ru-RU" sz="14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10"/>
                      </a:ext>
                    </a:extLst>
                  </a:tr>
                  <a:tr h="254006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PPP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9588.71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9588.71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6.3189e-08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 dirty="0">
                              <a:effectLst/>
                            </a:rPr>
                            <a:t>6.5899e-12</a:t>
                          </a:r>
                          <a:endParaRPr lang="ru-RU" sz="14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11"/>
                      </a:ext>
                    </a:extLst>
                  </a:tr>
                  <a:tr h="258626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EGM</a:t>
                          </a:r>
                          <a:endParaRPr lang="ru-RU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5151.33</a:t>
                          </a:r>
                          <a:endParaRPr lang="ru-RU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5151.33</a:t>
                          </a:r>
                          <a:endParaRPr lang="ru-RU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5.9529e-07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 dirty="0">
                              <a:effectLst/>
                            </a:rPr>
                            <a:t>1.1556e-10</a:t>
                          </a:r>
                          <a:endParaRPr lang="ru-RU" sz="14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9332642"/>
                  </p:ext>
                </p:extLst>
              </p:nvPr>
            </p:nvGraphicFramePr>
            <p:xfrm>
              <a:off x="611560" y="2852935"/>
              <a:ext cx="8064897" cy="3844781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859089"/>
                    <a:gridCol w="2134161"/>
                    <a:gridCol w="961578"/>
                    <a:gridCol w="961578"/>
                    <a:gridCol w="1068588"/>
                    <a:gridCol w="1068588"/>
                    <a:gridCol w="1011315"/>
                  </a:tblGrid>
                  <a:tr h="792089">
                    <a:tc>
                      <a:txBody>
                        <a:bodyPr/>
                        <a:lstStyle/>
                        <a:p>
                          <a:pPr indent="42926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 smtClean="0">
                              <a:effectLst/>
                            </a:rPr>
                            <a:t>этап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 smtClean="0">
                              <a:effectLst/>
                            </a:rPr>
                            <a:t>Размер, строки | Длина, км | Объем, Гб | Время </a:t>
                          </a:r>
                          <a:r>
                            <a:rPr lang="ru-RU" sz="1100" dirty="0" err="1" smtClean="0">
                              <a:effectLst/>
                            </a:rPr>
                            <a:t>вычис-ления</a:t>
                          </a:r>
                          <a:r>
                            <a:rPr lang="ru-RU" sz="1100" dirty="0" smtClean="0">
                              <a:effectLst/>
                            </a:rPr>
                            <a:t>, сек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 dirty="0" smtClean="0">
                              <a:effectLst/>
                            </a:rPr>
                            <a:t>Данные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l="-410759" r="-327215" b="-39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l="-461143" r="-195429" b="-39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l="-561143" r="-95429" b="-39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l="-696988" r="-602" b="-396154"/>
                          </a:stretch>
                        </a:blipFill>
                      </a:tcPr>
                    </a:tc>
                  </a:tr>
                  <a:tr h="254006"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I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 smtClean="0">
                              <a:effectLst/>
                            </a:rPr>
                            <a:t>37 120 | 2 022 км |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 smtClean="0">
                              <a:effectLst/>
                            </a:rPr>
                            <a:t>10 Гб | 118 сек</a:t>
                          </a:r>
                          <a:endParaRPr lang="ru-RU" sz="1400" dirty="0">
                            <a:effectLst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SPP</a:t>
                          </a:r>
                          <a:endParaRPr lang="ru-RU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4772.66</a:t>
                          </a:r>
                          <a:endParaRPr lang="ru-RU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4772.66</a:t>
                          </a:r>
                          <a:endParaRPr lang="ru-RU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1.5999e-08</a:t>
                          </a:r>
                          <a:endParaRPr lang="ru-RU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 dirty="0">
                              <a:effectLst/>
                            </a:rPr>
                            <a:t>3.3522e-12</a:t>
                          </a:r>
                          <a:endParaRPr lang="ru-RU" sz="14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54006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PPP</a:t>
                          </a:r>
                          <a:endParaRPr lang="ru-RU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5032.20</a:t>
                          </a:r>
                          <a:endParaRPr lang="ru-RU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5032.20</a:t>
                          </a:r>
                          <a:endParaRPr lang="ru-RU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3.0740e-08</a:t>
                          </a:r>
                          <a:endParaRPr lang="ru-RU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 dirty="0">
                              <a:effectLst/>
                            </a:rPr>
                            <a:t>6.1088e-12</a:t>
                          </a:r>
                          <a:endParaRPr lang="ru-RU" sz="14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54006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EGM</a:t>
                          </a:r>
                          <a:endParaRPr lang="ru-RU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3185.08</a:t>
                          </a:r>
                          <a:endParaRPr lang="ru-RU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3185.08</a:t>
                          </a:r>
                          <a:endParaRPr lang="ru-RU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7.7602e-07</a:t>
                          </a:r>
                          <a:endParaRPr lang="ru-RU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 dirty="0">
                              <a:effectLst/>
                            </a:rPr>
                            <a:t>2.4364e-10</a:t>
                          </a:r>
                          <a:endParaRPr lang="ru-RU" sz="14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54006"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II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 smtClean="0">
                              <a:effectLst/>
                            </a:rPr>
                            <a:t>50 000 | 1 251 км |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 smtClean="0">
                              <a:effectLst/>
                            </a:rPr>
                            <a:t>20 Гб | 288 сек</a:t>
                          </a:r>
                          <a:endParaRPr lang="ru-RU" sz="1400" dirty="0">
                            <a:effectLst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SPP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2234.12</a:t>
                          </a:r>
                          <a:endParaRPr lang="ru-RU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2234.11</a:t>
                          </a:r>
                          <a:endParaRPr lang="ru-RU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1.4049e-07</a:t>
                          </a:r>
                          <a:endParaRPr lang="ru-RU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 dirty="0">
                              <a:effectLst/>
                            </a:rPr>
                            <a:t>6.2886e-11</a:t>
                          </a:r>
                          <a:endParaRPr lang="ru-RU" sz="14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54006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PPP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2599.33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2599.32</a:t>
                          </a:r>
                          <a:endParaRPr lang="ru-RU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8.0411e-06</a:t>
                          </a:r>
                          <a:endParaRPr lang="ru-RU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 dirty="0">
                              <a:effectLst/>
                            </a:rPr>
                            <a:t>3.0935e-09</a:t>
                          </a:r>
                          <a:endParaRPr lang="ru-RU" sz="14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54006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EGM</a:t>
                          </a:r>
                          <a:endParaRPr lang="ru-RU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3950.91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3950.93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3.0316e-05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 dirty="0">
                              <a:effectLst/>
                            </a:rPr>
                            <a:t>7.6732e-09</a:t>
                          </a:r>
                          <a:endParaRPr lang="ru-RU" sz="14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54006"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III</a:t>
                          </a:r>
                          <a:endParaRPr lang="ru-RU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 smtClean="0">
                              <a:effectLst/>
                            </a:rPr>
                            <a:t>111 970 | 4 763 км |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 smtClean="0">
                              <a:effectLst/>
                            </a:rPr>
                            <a:t>96 Гб | 3 075 сек</a:t>
                          </a:r>
                          <a:endParaRPr lang="ru-RU" sz="1400" dirty="0">
                            <a:effectLst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SPP</a:t>
                          </a:r>
                          <a:endParaRPr lang="ru-RU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12764.81</a:t>
                          </a:r>
                          <a:endParaRPr lang="ru-RU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12764.81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8.4858e-09</a:t>
                          </a:r>
                          <a:endParaRPr lang="ru-RU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 dirty="0">
                              <a:effectLst/>
                            </a:rPr>
                            <a:t>6.6478e-13</a:t>
                          </a:r>
                          <a:endParaRPr lang="ru-RU" sz="14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54006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PPP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12732.00</a:t>
                          </a:r>
                          <a:endParaRPr lang="ru-RU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12732.00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1.5328e-08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 dirty="0">
                              <a:effectLst/>
                            </a:rPr>
                            <a:t>1.2039e-12</a:t>
                          </a:r>
                          <a:endParaRPr lang="ru-RU" sz="14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54006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EGM</a:t>
                          </a:r>
                          <a:endParaRPr lang="ru-RU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6490.51</a:t>
                          </a:r>
                          <a:endParaRPr lang="ru-RU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6490.51</a:t>
                          </a:r>
                          <a:endParaRPr lang="ru-RU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6.2567e-07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 dirty="0">
                              <a:effectLst/>
                            </a:rPr>
                            <a:t>9.6397e-11</a:t>
                          </a:r>
                          <a:endParaRPr lang="ru-RU" sz="14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54006"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IV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 smtClean="0">
                              <a:effectLst/>
                            </a:rPr>
                            <a:t>128 000 | 4 610 км |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 smtClean="0">
                              <a:effectLst/>
                            </a:rPr>
                            <a:t>125 Гб | 4 582 сек</a:t>
                          </a:r>
                          <a:endParaRPr lang="ru-RU" sz="1400" dirty="0">
                            <a:effectLst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SPP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9374.74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9374.74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1.0934e-08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 dirty="0">
                              <a:effectLst/>
                            </a:rPr>
                            <a:t>1.1664e-12</a:t>
                          </a:r>
                          <a:endParaRPr lang="ru-RU" sz="14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54006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PPP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9588.71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9588.71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6.3189e-08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 dirty="0">
                              <a:effectLst/>
                            </a:rPr>
                            <a:t>6.5899e-12</a:t>
                          </a:r>
                          <a:endParaRPr lang="ru-RU" sz="14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58626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EGM</a:t>
                          </a:r>
                          <a:endParaRPr lang="ru-RU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5151.33</a:t>
                          </a:r>
                          <a:endParaRPr lang="ru-RU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5151.33</a:t>
                          </a:r>
                          <a:endParaRPr lang="ru-RU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5.9529e-07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1" dirty="0">
                              <a:effectLst/>
                            </a:rPr>
                            <a:t>1.1556e-10</a:t>
                          </a:r>
                          <a:endParaRPr lang="ru-RU" sz="14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931909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D:\Science\Статьи в работе\Якутск\Core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64" y="3753376"/>
            <a:ext cx="2911476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Science\Статьи в работе\Якутск\Core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533" y="3748776"/>
            <a:ext cx="2634619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Science\Статьи в работе\Якутск\Core_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040" y="3761508"/>
            <a:ext cx="2660756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76470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solidFill>
                  <a:schemeClr val="accent2">
                    <a:lumMod val="50000"/>
                  </a:schemeClr>
                </a:solidFill>
                <a:effectLst/>
              </a:rPr>
              <a:t>Оценка ресурсов для вычислений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effectLst/>
              </a:rPr>
            </a:br>
            <a:endParaRPr lang="ru-RU" dirty="0">
              <a:solidFill>
                <a:srgbClr val="B88C00"/>
              </a:solidFill>
              <a:effectLst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34876" y="620688"/>
            <a:ext cx="8729612" cy="1908215"/>
          </a:xfrm>
          <a:prstGeom prst="rect">
            <a:avLst/>
          </a:prstGeom>
          <a:solidFill>
            <a:schemeClr val="bg2">
              <a:alpha val="3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Расчеты запускались на </a:t>
            </a:r>
            <a:r>
              <a:rPr lang="ru-RU" b="1" u="sng" dirty="0">
                <a:solidFill>
                  <a:schemeClr val="accent4">
                    <a:lumMod val="75000"/>
                  </a:schemeClr>
                </a:solidFill>
              </a:rPr>
              <a:t>суперкомпьютере ИПУ РАН</a:t>
            </a:r>
            <a:r>
              <a:rPr lang="ru-RU" dirty="0"/>
              <a:t> с характеристиками:</a:t>
            </a:r>
          </a:p>
          <a:p>
            <a:r>
              <a:rPr lang="ru-RU" i="1" dirty="0"/>
              <a:t>256 Гб оперативной памяти</a:t>
            </a:r>
          </a:p>
          <a:p>
            <a:pPr>
              <a:spcAft>
                <a:spcPts val="600"/>
              </a:spcAft>
            </a:pPr>
            <a:r>
              <a:rPr lang="ru-RU" i="1" dirty="0"/>
              <a:t>два 8-ядерных процессора </a:t>
            </a:r>
            <a:r>
              <a:rPr lang="ru-RU" i="1" dirty="0" err="1"/>
              <a:t>Intel</a:t>
            </a:r>
            <a:r>
              <a:rPr lang="ru-RU" i="1" dirty="0"/>
              <a:t>® </a:t>
            </a:r>
            <a:r>
              <a:rPr lang="ru-RU" i="1" dirty="0" err="1"/>
              <a:t>Xeon</a:t>
            </a:r>
            <a:r>
              <a:rPr lang="ru-RU" i="1" dirty="0"/>
              <a:t>® с технологией </a:t>
            </a:r>
            <a:r>
              <a:rPr lang="ru-RU" i="1" dirty="0" err="1"/>
              <a:t>Hyper-Threading</a:t>
            </a:r>
            <a:endParaRPr lang="ru-RU" i="1" dirty="0"/>
          </a:p>
          <a:p>
            <a:pPr>
              <a:spcAft>
                <a:spcPts val="600"/>
              </a:spcAft>
            </a:pPr>
            <a:r>
              <a:rPr lang="ru-RU" i="1" dirty="0"/>
              <a:t>(32 виртуальных ядра)</a:t>
            </a:r>
          </a:p>
          <a:p>
            <a:r>
              <a:rPr lang="ru-RU" dirty="0"/>
              <a:t>Для расчета СЛАУ </a:t>
            </a:r>
            <a:r>
              <a:rPr lang="ru-RU" dirty="0" err="1"/>
              <a:t>Ax</a:t>
            </a:r>
            <a:r>
              <a:rPr lang="ru-RU" dirty="0"/>
              <a:t>=B использовалась библиотека </a:t>
            </a:r>
            <a:r>
              <a:rPr lang="ru-RU" dirty="0" err="1"/>
              <a:t>Intel</a:t>
            </a:r>
            <a:r>
              <a:rPr lang="ru-RU" dirty="0"/>
              <a:t>® MKL и технология </a:t>
            </a:r>
            <a:r>
              <a:rPr lang="ru-RU" dirty="0" err="1"/>
              <a:t>multithreading</a:t>
            </a:r>
            <a:r>
              <a:rPr lang="ru-RU" dirty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7796" y="2492896"/>
            <a:ext cx="856895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Анализ и оценка изменений в скорости</a:t>
            </a:r>
            <a:r>
              <a:rPr lang="ru-RU" dirty="0"/>
              <a:t> параллельных вычислений с использованием б</a:t>
            </a:r>
            <a:r>
              <a:rPr lang="ru-RU" i="1" dirty="0"/>
              <a:t>о</a:t>
            </a:r>
            <a:r>
              <a:rPr lang="ru-RU" dirty="0"/>
              <a:t>льшего количества ядер подтверждают целесообразность использование параллельных вычислений при решении подобной задачи. </a:t>
            </a:r>
          </a:p>
          <a:p>
            <a:pPr>
              <a:spcAft>
                <a:spcPts val="600"/>
              </a:spcAft>
            </a:pPr>
            <a:r>
              <a:rPr lang="ru-RU" dirty="0"/>
              <a:t>Также наиболее оптимальное количество используемых для этого ядер –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16</a:t>
            </a:r>
            <a:r>
              <a:rPr lang="ru-RU" dirty="0"/>
              <a:t>.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1868450" y="4036237"/>
            <a:ext cx="0" cy="2448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4754543" y="4200307"/>
            <a:ext cx="0" cy="2304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7630971" y="4200307"/>
            <a:ext cx="0" cy="2304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7635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AAC9BCB-7C44-444F-9A9B-A1E28ECCC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847" y="1412776"/>
            <a:ext cx="4804930" cy="417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1231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76470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solidFill>
                  <a:schemeClr val="accent2">
                    <a:lumMod val="50000"/>
                  </a:schemeClr>
                </a:solidFill>
                <a:effectLst/>
              </a:rPr>
              <a:t>Выводы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effectLst/>
              </a:rPr>
            </a:br>
            <a:endParaRPr lang="ru-RU" dirty="0">
              <a:solidFill>
                <a:srgbClr val="B88C00"/>
              </a:solidFill>
              <a:effectLst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95536" y="1052736"/>
            <a:ext cx="842493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1) Полученные в результате аппроксимаций значения</a:t>
            </a:r>
            <a:r>
              <a:rPr lang="ru-RU" sz="2000" dirty="0"/>
              <a:t> </a:t>
            </a:r>
            <a:r>
              <a:rPr lang="ru-RU" sz="2000" dirty="0" smtClean="0"/>
              <a:t> </a:t>
            </a:r>
            <a:r>
              <a:rPr lang="ru-RU" sz="2000" dirty="0"/>
              <a:t>с </a:t>
            </a:r>
            <a:r>
              <a:rPr lang="ru-RU" sz="2000" dirty="0" smtClean="0"/>
              <a:t>большой степенью точности совпадают с инструментальными </a:t>
            </a:r>
            <a:r>
              <a:rPr lang="ru-RU" sz="2000" dirty="0"/>
              <a:t>измерениями, как для высотных отметок в различных режимах работы приборов, так и для элементов аномальных полей (в данном случае - гравитационного).</a:t>
            </a:r>
          </a:p>
          <a:p>
            <a:pPr marL="457200" indent="-457200">
              <a:buAutoNum type="arabicParenR"/>
            </a:pPr>
            <a:endParaRPr lang="ru-RU" sz="2000" dirty="0"/>
          </a:p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2) Построенные аппроксимации профильных данных</a:t>
            </a:r>
            <a:r>
              <a:rPr lang="ru-RU" sz="2000" dirty="0"/>
              <a:t> готовы к дальнейшему использованию (спектральный анализ, трансформаций аномалий и т.д.).</a:t>
            </a:r>
          </a:p>
          <a:p>
            <a:endParaRPr lang="ru-RU" sz="2000" dirty="0"/>
          </a:p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3) Результаты демонстрируют эффективность использования</a:t>
            </a:r>
            <a:r>
              <a:rPr lang="ru-RU" sz="2000" dirty="0"/>
              <a:t> модифицированного метода </a:t>
            </a:r>
            <a:r>
              <a:rPr lang="en-US" sz="2000" dirty="0" smtClean="0"/>
              <a:t>S</a:t>
            </a:r>
            <a:r>
              <a:rPr lang="ru-RU" sz="2000" dirty="0" smtClean="0"/>
              <a:t>-аппроксимаций </a:t>
            </a:r>
            <a:r>
              <a:rPr lang="ru-RU" sz="2000" dirty="0"/>
              <a:t>применительно к большим объемам данных, полученных на сверхдлинных съемочных профилях. </a:t>
            </a:r>
          </a:p>
          <a:p>
            <a:endParaRPr lang="ru-RU" sz="2000" dirty="0"/>
          </a:p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4) Предложенные алгоритмы аппроксимаций</a:t>
            </a:r>
            <a:r>
              <a:rPr lang="ru-RU" sz="2000" dirty="0"/>
              <a:t> могут быть достаточно быстро реализованы на специально подготовленной вычислительной станции.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0256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780928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dirty="0">
                <a:effectLst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023729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A4B86E22-C4A1-496D-AF26-178CFE9DA8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49068"/>
              </p:ext>
            </p:extLst>
          </p:nvPr>
        </p:nvGraphicFramePr>
        <p:xfrm>
          <a:off x="1524000" y="1397000"/>
          <a:ext cx="6413500" cy="427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Document" r:id="rId5" imgW="6093455" imgH="4064186" progId="Word.Document.12">
                  <p:embed/>
                </p:oleObj>
              </mc:Choice>
              <mc:Fallback>
                <p:oleObj name="Document" r:id="rId5" imgW="6093455" imgH="40641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4000" y="1397000"/>
                        <a:ext cx="6413500" cy="427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2702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516216" cy="76470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effectLst/>
              </a:rPr>
              <a:t>Актуальность исследования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980728"/>
            <a:ext cx="889248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 условиях совершенствования глобальных геодезических и геофизических модельных данных все большее значение приобретают профильные измерения, выполняемые с подвижных носителей. Такие измерения используются для оценки достоверности глобальных и региональных моделей</a:t>
            </a:r>
            <a:r>
              <a:rPr lang="en-US" sz="2000" dirty="0"/>
              <a:t>.</a:t>
            </a:r>
            <a:endParaRPr lang="ru-RU" sz="2000" dirty="0"/>
          </a:p>
          <a:p>
            <a:endParaRPr lang="en-US" sz="2000" dirty="0"/>
          </a:p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Особенности современных профильных съемок:</a:t>
            </a:r>
          </a:p>
          <a:p>
            <a:endParaRPr lang="ru-RU" sz="2000" dirty="0"/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dirty="0"/>
              <a:t>Выполняются измерительной аппаратурой с высокой частотой регистрации.</a:t>
            </a:r>
          </a:p>
          <a:p>
            <a:endParaRPr lang="ru-RU" sz="2000" dirty="0"/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dirty="0"/>
              <a:t>Выполняются с бортов летательных аппаратов и океанических судов.</a:t>
            </a:r>
          </a:p>
          <a:p>
            <a:endParaRPr lang="ru-RU" sz="2000" dirty="0"/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dirty="0"/>
              <a:t>Содержат большие массивы информации, требующей анализа и трансформаций (например редукция съемочных данных на уровень модели).</a:t>
            </a:r>
          </a:p>
          <a:p>
            <a:endParaRPr lang="ru-RU" sz="2000" dirty="0"/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dirty="0"/>
              <a:t>Актуальным является разработка математического аппарата для оперативной математической обработки больших массивов данных.</a:t>
            </a:r>
          </a:p>
        </p:txBody>
      </p:sp>
    </p:spTree>
    <p:extLst>
      <p:ext uri="{BB962C8B-B14F-4D97-AF65-F5344CB8AC3E}">
        <p14:creationId xmlns:p14="http://schemas.microsoft.com/office/powerpoint/2010/main" val="3015909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76470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solidFill>
                  <a:schemeClr val="accent2">
                    <a:lumMod val="50000"/>
                  </a:schemeClr>
                </a:solidFill>
                <a:effectLst/>
              </a:rPr>
              <a:t>Задачи математической обработки геофизических данных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1340768"/>
            <a:ext cx="889248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Задачи математической обработки и вычисления данных о потенциальных полях и рельефе включают следующие операции:</a:t>
            </a:r>
          </a:p>
          <a:p>
            <a:endParaRPr lang="ru-RU" sz="2000" dirty="0"/>
          </a:p>
          <a:p>
            <a:r>
              <a:rPr lang="ru-RU" sz="2000" dirty="0"/>
              <a:t>	Достоверная трансформация данных о потенциальных полях на 	различные уровненные поверхности.</a:t>
            </a:r>
          </a:p>
          <a:p>
            <a:endParaRPr lang="ru-RU" sz="2000" dirty="0"/>
          </a:p>
          <a:p>
            <a:r>
              <a:rPr lang="ru-RU" sz="2000" dirty="0"/>
              <a:t>	Вычисление пространственного спектра мощности измеряемого 	сигнала и вычисление спектральной когерентности с априорной 	модельной информацией.</a:t>
            </a:r>
          </a:p>
          <a:p>
            <a:endParaRPr lang="ru-RU" sz="2000" dirty="0"/>
          </a:p>
          <a:p>
            <a:r>
              <a:rPr lang="ru-RU" sz="2000" dirty="0"/>
              <a:t>	Нахождения аналитических продолжений потенциального поля по</a:t>
            </a:r>
          </a:p>
          <a:p>
            <a:r>
              <a:rPr lang="ru-RU" sz="2000" dirty="0"/>
              <a:t>	данным профильных (маршрутных) геофизических измерений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Все перечисленные задачи требуют построениях аналитических аппроксимаций. Модифицированный метод </a:t>
            </a:r>
            <a:r>
              <a:rPr lang="en-US" sz="2000" dirty="0"/>
              <a:t>S- </a:t>
            </a:r>
            <a:r>
              <a:rPr lang="ru-RU" sz="2000" dirty="0" smtClean="0"/>
              <a:t>аппроксимаций</a:t>
            </a:r>
            <a:r>
              <a:rPr lang="ru-RU" sz="2000" dirty="0"/>
              <a:t>, представленный в докладе, может эффективно использоваться для разнородных и </a:t>
            </a:r>
            <a:r>
              <a:rPr lang="ru-RU" sz="2000" dirty="0" err="1"/>
              <a:t>разноточных</a:t>
            </a:r>
            <a:r>
              <a:rPr lang="ru-RU" sz="2000" dirty="0"/>
              <a:t> входящих данных больших объемов.</a:t>
            </a:r>
          </a:p>
        </p:txBody>
      </p:sp>
      <p:pic>
        <p:nvPicPr>
          <p:cNvPr id="1026" name="Picture 2" descr="C:\Users\Pavel Mikhailov\Downloads\isobars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avel Mikhailov\Downloads\resize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avel Mikhailov\Downloads\audio-waves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21" y="2261865"/>
            <a:ext cx="735087" cy="73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517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xmlns="" id="{89F3906A-5FC9-4958-A98C-6A1AD8126E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228377"/>
              </p:ext>
            </p:extLst>
          </p:nvPr>
        </p:nvGraphicFramePr>
        <p:xfrm>
          <a:off x="1520825" y="1385888"/>
          <a:ext cx="7131050" cy="449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Document" r:id="rId3" imgW="7131136" imgH="4492682" progId="Word.Document.8">
                  <p:embed/>
                </p:oleObj>
              </mc:Choice>
              <mc:Fallback>
                <p:oleObj name="Document" r:id="rId3" imgW="7131136" imgH="4492682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0825" y="1385888"/>
                        <a:ext cx="7131050" cy="4492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0129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xmlns="" id="{F44683D8-182C-4065-90EB-D9F6D105D1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5391596"/>
              </p:ext>
            </p:extLst>
          </p:nvPr>
        </p:nvGraphicFramePr>
        <p:xfrm>
          <a:off x="609600" y="1473200"/>
          <a:ext cx="8255000" cy="481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Document" r:id="rId3" imgW="8372821" imgH="4889392" progId="Word.Document.8">
                  <p:embed/>
                </p:oleObj>
              </mc:Choice>
              <mc:Fallback>
                <p:oleObj name="Document" r:id="rId3" imgW="8372821" imgH="4889392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1473200"/>
                        <a:ext cx="8255000" cy="481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5514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xmlns="" id="{C3A45D16-2299-4031-854E-FFC2C9D517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806560"/>
              </p:ext>
            </p:extLst>
          </p:nvPr>
        </p:nvGraphicFramePr>
        <p:xfrm>
          <a:off x="825500" y="1052736"/>
          <a:ext cx="7850956" cy="586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Document" r:id="rId3" imgW="9379776" imgH="6328500" progId="Word.Document.8">
                  <p:embed/>
                </p:oleObj>
              </mc:Choice>
              <mc:Fallback>
                <p:oleObj name="Document" r:id="rId3" imgW="9379776" imgH="632850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5500" y="1052736"/>
                        <a:ext cx="7850956" cy="5868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7467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76470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solidFill>
                  <a:schemeClr val="accent2">
                    <a:lumMod val="50000"/>
                  </a:schemeClr>
                </a:solidFill>
                <a:effectLst/>
              </a:rPr>
              <a:t>Модифицированные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effectLst/>
              </a:rPr>
              <a:t>S-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effectLst/>
              </a:rPr>
              <a:t>аппроксимации в региональном варианте, Земля – шар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268760"/>
            <a:ext cx="8424936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/>
              <a:t>Введем интегральное представление функции</a:t>
            </a:r>
            <a:r>
              <a:rPr lang="en-US" sz="2000" dirty="0"/>
              <a:t>	G(x)  </a:t>
            </a:r>
            <a:r>
              <a:rPr lang="ru-RU" sz="2000" dirty="0"/>
              <a:t>, производной потенциала аномального гравитационного поля </a:t>
            </a:r>
            <a:r>
              <a:rPr lang="ru-RU" sz="2000" dirty="0" err="1"/>
              <a:t>V</a:t>
            </a:r>
            <a:r>
              <a:rPr lang="ru-RU" sz="1400" dirty="0" err="1"/>
              <a:t>a</a:t>
            </a:r>
            <a:r>
              <a:rPr lang="ru-RU" sz="2000" dirty="0"/>
              <a:t> (x):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120149"/>
              </p:ext>
            </p:extLst>
          </p:nvPr>
        </p:nvGraphicFramePr>
        <p:xfrm>
          <a:off x="452438" y="2332038"/>
          <a:ext cx="8170862" cy="284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" name="Equation" r:id="rId3" imgW="4902120" imgH="1701720" progId="Equation.DSMT4">
                  <p:embed/>
                </p:oleObj>
              </mc:Choice>
              <mc:Fallback>
                <p:oleObj name="Equation" r:id="rId3" imgW="4902120" imgH="17017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8" y="2332038"/>
                        <a:ext cx="8170862" cy="2841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226052"/>
      </p:ext>
    </p:extLst>
  </p:cSld>
  <p:clrMapOvr>
    <a:masterClrMapping/>
  </p:clrMapOvr>
</p:sld>
</file>

<file path=ppt/theme/theme1.xml><?xml version="1.0" encoding="utf-8"?>
<a:theme xmlns:a="http://schemas.openxmlformats.org/drawingml/2006/main" name="Polygonal-fon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Polygonal-fon</Template>
  <TotalTime>1746</TotalTime>
  <Words>589</Words>
  <Application>Microsoft Office PowerPoint</Application>
  <PresentationFormat>Экран (4:3)</PresentationFormat>
  <Paragraphs>142</Paragraphs>
  <Slides>27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Polygonal-fon</vt:lpstr>
      <vt:lpstr>Document</vt:lpstr>
      <vt:lpstr>Equation</vt:lpstr>
      <vt:lpstr>Формула</vt:lpstr>
      <vt:lpstr>Комбинированный подход при построении аналитического продолжения физических полей Земли</vt:lpstr>
      <vt:lpstr>Презентация PowerPoint</vt:lpstr>
      <vt:lpstr>Презентация PowerPoint</vt:lpstr>
      <vt:lpstr>Актуальность исследования</vt:lpstr>
      <vt:lpstr>Задачи математической обработки геофизических данных</vt:lpstr>
      <vt:lpstr>Презентация PowerPoint</vt:lpstr>
      <vt:lpstr>Презентация PowerPoint</vt:lpstr>
      <vt:lpstr>Презентация PowerPoint</vt:lpstr>
      <vt:lpstr>Модифицированные S- аппроксимации в региональном варианте, Земля – шар </vt:lpstr>
      <vt:lpstr>S-аппроксимации с учетом эллиптичности</vt:lpstr>
      <vt:lpstr>Аналитические аппроксимации и векторные поля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Оценка аппроксимаций </vt:lpstr>
      <vt:lpstr>Оценка ресурсов для вычислений </vt:lpstr>
      <vt:lpstr>Презентация PowerPoint</vt:lpstr>
      <vt:lpstr>Выводы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Pavel Mikhailov</dc:creator>
  <cp:lastModifiedBy>DNRaevskiy</cp:lastModifiedBy>
  <cp:revision>48</cp:revision>
  <dcterms:created xsi:type="dcterms:W3CDTF">2021-07-18T10:11:58Z</dcterms:created>
  <dcterms:modified xsi:type="dcterms:W3CDTF">2022-01-17T11:51:17Z</dcterms:modified>
</cp:coreProperties>
</file>