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7" r:id="rId4"/>
    <p:sldId id="264" r:id="rId5"/>
    <p:sldId id="263" r:id="rId6"/>
    <p:sldId id="265" r:id="rId7"/>
    <p:sldId id="266" r:id="rId8"/>
    <p:sldId id="268" r:id="rId9"/>
    <p:sldId id="269" r:id="rId10"/>
    <p:sldId id="262" r:id="rId11"/>
    <p:sldId id="259" r:id="rId12"/>
    <p:sldId id="260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 snapToGrid="0" snapToObjects="1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ronezh State Universit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12" y="27710"/>
            <a:ext cx="3530600" cy="10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085612" y="293150"/>
            <a:ext cx="3612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Times New Roman" charset="0"/>
                <a:ea typeface="Times New Roman" charset="0"/>
                <a:cs typeface="Times New Roman" charset="0"/>
              </a:rPr>
              <a:t>FACULTY OF GEOLOGY</a:t>
            </a:r>
          </a:p>
          <a:p>
            <a:pPr algn="ctr"/>
            <a:r>
              <a:rPr lang="fr-FR" sz="1400" b="1" dirty="0" smtClean="0">
                <a:latin typeface="Times New Roman" charset="0"/>
                <a:ea typeface="Times New Roman" charset="0"/>
                <a:cs typeface="Times New Roman" charset="0"/>
              </a:rPr>
              <a:t>DEPARTMENT OF GEOPHYSICS</a:t>
            </a:r>
            <a:endParaRPr lang="fr-FR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27134" y="1244705"/>
            <a:ext cx="1028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’’</a:t>
            </a: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ВОПРОСЫ ТЕОРИИ И ПРАКТИКИ ГЕОЛОГИЧЕСКОЙ ИНТЕРПРЕТАЦИИ ГЕОФИЗИЧЕСКИХ ПОЛЕЙ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’’</a:t>
            </a: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имени Д.Г.УСПЕНСКОГО </a:t>
            </a:r>
            <a:r>
              <a:rPr lang="mr-IN" sz="2000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В.Н.СТРАХОВА</a:t>
            </a:r>
            <a:endParaRPr lang="fr-FR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67369" y="2315608"/>
            <a:ext cx="10283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charset="0"/>
                <a:ea typeface="Times New Roman" charset="0"/>
                <a:cs typeface="Times New Roman" charset="0"/>
              </a:rPr>
              <a:t>ПЛОТНОСТНАЯ МОДЕЛЬ ЗЕМНОЙ КОРЫ ТЕРРИТОРИИ РЕСПУБЛИКИ НИГЕР</a:t>
            </a:r>
            <a:endParaRPr lang="fr-FR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fr-FR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084618" y="4486503"/>
            <a:ext cx="6226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Аспирант </a:t>
            </a:r>
            <a:r>
              <a:rPr lang="ru-RU" sz="2800" u="sng" dirty="0" smtClean="0">
                <a:latin typeface="Times New Roman" charset="0"/>
                <a:ea typeface="Times New Roman" charset="0"/>
                <a:cs typeface="Times New Roman" charset="0"/>
              </a:rPr>
              <a:t>ИБРАГИМ АБДУ </a:t>
            </a:r>
            <a:r>
              <a:rPr lang="ru-RU" sz="2800" u="sng" dirty="0" err="1" smtClean="0">
                <a:latin typeface="Times New Roman" charset="0"/>
                <a:ea typeface="Times New Roman" charset="0"/>
                <a:cs typeface="Times New Roman" charset="0"/>
              </a:rPr>
              <a:t>Якуба</a:t>
            </a:r>
            <a:r>
              <a:rPr lang="fr-FR" sz="2800" u="sng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2800" u="sng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д.ф.-м.н. В.Н. Глазнев В.Н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ru-RU" sz="28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73041" y="5799551"/>
            <a:ext cx="202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20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fr-FR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0000" y="288000"/>
            <a:ext cx="1115022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Изоповерхность для плотности равной 3000 кг/м</a:t>
            </a:r>
            <a:r>
              <a:rPr lang="ru-RU" sz="2800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ru-RU" sz="28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Показано</a:t>
            </a:r>
            <a:r>
              <a:rPr lang="ru-RU" sz="28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just"/>
            <a:r>
              <a:rPr lang="ru-RU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положение </a:t>
            </a:r>
            <a:r>
              <a:rPr lang="ru-RU" sz="28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основных разломов </a:t>
            </a:r>
            <a:r>
              <a:rPr lang="ru-RU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ЗАРС </a:t>
            </a:r>
            <a:r>
              <a:rPr lang="ru-RU" sz="28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на уровне дневной поверхности</a:t>
            </a:r>
            <a:r>
              <a:rPr lang="ru-RU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algn="just"/>
            <a:r>
              <a:rPr lang="ru-RU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стрелки </a:t>
            </a:r>
            <a:r>
              <a:rPr lang="ru-RU" sz="28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– направление деформаций растяжения и сдвига.</a:t>
            </a:r>
            <a:endParaRPr lang="en-US" sz="2800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40000" y="1747110"/>
            <a:ext cx="4594860" cy="4930775"/>
            <a:chOff x="7043208" y="1747110"/>
            <a:chExt cx="4594860" cy="4930775"/>
          </a:xfrm>
        </p:grpSpPr>
        <p:pic>
          <p:nvPicPr>
            <p:cNvPr id="4" name="Image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208" y="1747110"/>
              <a:ext cx="4594860" cy="4930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ZoneTexte 5"/>
            <p:cNvSpPr txBox="1"/>
            <p:nvPr/>
          </p:nvSpPr>
          <p:spPr>
            <a:xfrm>
              <a:off x="9311024" y="2137200"/>
              <a:ext cx="1377863" cy="3034665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68" y="2248045"/>
            <a:ext cx="6131052" cy="35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0000" y="288000"/>
            <a:ext cx="1114908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Вывод</a:t>
            </a:r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751561" y="1177447"/>
            <a:ext cx="107222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Решение трехмерной обратной задачи гравиметрии позволило построить непротиворечивую плотностную модель кристаллической коры для всего региона исследований.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Рассмотрены основные особенности построенной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3D 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плотностной модели земной коры территории исследований и выполнено сопоставление выявленных плотностных неоднородностей коры с данными региональных геолого-тектонических построений.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Отмечена ведущая роль молодых структур Западно-африканской рифтовой системы и их связь с плотностными неоднородностями в нижней и средней коре территории Республики Нигер.  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34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0000" y="2497800"/>
            <a:ext cx="1140035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Благодарю за внимание!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2484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00" y="612000"/>
            <a:ext cx="11360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Сводная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осадочного чехла по данным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LITHO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ОГТ: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подошва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слоя 1;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подошва слоя 2;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подошва слоя 3.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1828789"/>
            <a:ext cx="12192000" cy="4031691"/>
            <a:chOff x="0" y="1565544"/>
            <a:chExt cx="12192000" cy="4031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1565544"/>
              <a:ext cx="12192000" cy="4031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17" b="35757"/>
            <a:stretch/>
          </p:blipFill>
          <p:spPr>
            <a:xfrm>
              <a:off x="4128651" y="1690240"/>
              <a:ext cx="3960000" cy="309496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242" b="3030"/>
            <a:stretch/>
          </p:blipFill>
          <p:spPr>
            <a:xfrm>
              <a:off x="8174186" y="1690240"/>
              <a:ext cx="3960000" cy="311419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283"/>
            <a:stretch/>
          </p:blipFill>
          <p:spPr>
            <a:xfrm>
              <a:off x="83116" y="1690240"/>
              <a:ext cx="3960000" cy="301807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66" r="22492"/>
            <a:stretch/>
          </p:blipFill>
          <p:spPr>
            <a:xfrm>
              <a:off x="3572769" y="4918035"/>
              <a:ext cx="5071764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31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01" y="612000"/>
            <a:ext cx="37006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границы Мохо по результатам стохастической интерпретации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94" y="579120"/>
            <a:ext cx="7013448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529" y="612000"/>
            <a:ext cx="11540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гравитационных аномалий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наблюдённого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 гравитационный эффект от пород осадочного слоя 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слоя пород верхней мантии 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2400" y="2022773"/>
            <a:ext cx="11831782" cy="4003963"/>
            <a:chOff x="152400" y="2022773"/>
            <a:chExt cx="11831782" cy="4003963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52400" y="2022773"/>
              <a:ext cx="11831782" cy="4003963"/>
              <a:chOff x="152400" y="1745673"/>
              <a:chExt cx="11831782" cy="4003963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52400" y="1745673"/>
                <a:ext cx="11831782" cy="40039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56" t="21414" b="25050"/>
              <a:stretch/>
            </p:blipFill>
            <p:spPr>
              <a:xfrm>
                <a:off x="11374582" y="1953501"/>
                <a:ext cx="491882" cy="3671456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949" b="66060"/>
              <a:stretch/>
            </p:blipFill>
            <p:spPr>
              <a:xfrm>
                <a:off x="325529" y="2299848"/>
                <a:ext cx="3608508" cy="2774505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31" r="12949" b="33030"/>
              <a:stretch/>
            </p:blipFill>
            <p:spPr>
              <a:xfrm>
                <a:off x="4005783" y="2299849"/>
                <a:ext cx="3608508" cy="277442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263" r="12749"/>
              <a:stretch/>
            </p:blipFill>
            <p:spPr>
              <a:xfrm>
                <a:off x="7686037" y="2329261"/>
                <a:ext cx="3616798" cy="2757911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217607" y="2855977"/>
              <a:ext cx="36420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78300" y="2855977"/>
              <a:ext cx="36580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  <a:endPara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99088" y="2855977"/>
              <a:ext cx="34015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3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6093" y="643548"/>
            <a:ext cx="364830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Цель работы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:</a:t>
            </a:r>
            <a:endParaRPr lang="fr-FR" sz="2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6093" y="1333028"/>
            <a:ext cx="39946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Создание комплексной плотностной модели глубинного строения земной коры территории Республики Нигер. 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Синим цветом показаны: область глобальных данных (штрихи) и область моделирования (сплошная).</a:t>
            </a:r>
            <a:endParaRPr lang="fr-FR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1"/>
          <a:stretch/>
        </p:blipFill>
        <p:spPr>
          <a:xfrm>
            <a:off x="4520763" y="643548"/>
            <a:ext cx="7200188" cy="51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0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26091" y="648503"/>
            <a:ext cx="444047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Основные задачи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6091" y="1443010"/>
            <a:ext cx="108013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Создание 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региональной схемы коровых гравитационных аномалий, в которой 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исключено 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гравитационное влияние границы Мохо и влияние гравитационного поля осадочного чехла. </a:t>
            </a:r>
            <a:endParaRPr lang="ru-RU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Создание </a:t>
            </a: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исходной геолого-геофизической </a:t>
            </a:r>
            <a:r>
              <a:rPr lang="ru-RU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модели </a:t>
            </a: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кристаллической коры </a:t>
            </a:r>
            <a:r>
              <a:rPr lang="ru-RU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территории Республики Нигер и прилегающих </a:t>
            </a: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регионов.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Расчёт 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плотностной модели земной коры для территории Республики Нигер и прилегающих регионов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3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2"/>
              <p:cNvSpPr txBox="1"/>
              <p:nvPr/>
            </p:nvSpPr>
            <p:spPr>
              <a:xfrm>
                <a:off x="638432" y="1289250"/>
                <a:ext cx="3885916" cy="449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Аномальное гравитационное </a:t>
                </a:r>
                <a:r>
                  <a:rPr lang="ru-RU" sz="2800" dirty="0">
                    <a:latin typeface="Times New Roman" charset="0"/>
                    <a:ea typeface="Times New Roman" charset="0"/>
                    <a:cs typeface="Times New Roman" charset="0"/>
                  </a:rPr>
                  <a:t>поле кристаллической </a:t>
                </a:r>
                <a:r>
                  <a:rPr lang="ru-RU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коры: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>
                              <a:latin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/>
                            </a:rPr>
                            <m:t>CR</m:t>
                          </m:r>
                        </m:sub>
                      </m:sSub>
                      <m:r>
                        <a:rPr lang="ru-RU" sz="2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>
                              <a:latin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/>
                            </a:rPr>
                            <m:t>OBS</m:t>
                          </m:r>
                        </m:sub>
                      </m:sSub>
                      <m:r>
                        <a:rPr lang="ru-RU" sz="28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ru-RU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>
                              <a:latin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/>
                            </a:rPr>
                            <m:t>MOHO</m:t>
                          </m:r>
                        </m:sub>
                      </m:sSub>
                      <m:r>
                        <a:rPr lang="ru-RU" sz="28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ru-RU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>
                              <a:latin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/>
                            </a:rPr>
                            <m:t>SED</m:t>
                          </m:r>
                        </m:sub>
                      </m:sSub>
                    </m:oMath>
                  </m:oMathPara>
                </a14:m>
                <a:endParaRPr lang="ru-RU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ru-RU" sz="28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ru-RU" sz="28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ru-RU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Показаны тектонические блоки и геологические границы.</a:t>
                </a:r>
                <a:r>
                  <a:rPr lang="fr-FR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fr-FR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32" y="1289250"/>
                <a:ext cx="3885916" cy="4494820"/>
              </a:xfrm>
              <a:prstGeom prst="rect">
                <a:avLst/>
              </a:prstGeom>
              <a:blipFill rotWithShape="1">
                <a:blip r:embed="rId2"/>
                <a:stretch>
                  <a:fillRect l="-3297" t="-1355" r="-1884" b="-2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48" y="445977"/>
            <a:ext cx="7022592" cy="58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12619" y="1607305"/>
            <a:ext cx="11194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Данные </a:t>
            </a:r>
            <a:r>
              <a:rPr lang="ru-RU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об аномальном гравитационном поле региона; </a:t>
            </a:r>
            <a:endParaRPr lang="fr-FR" sz="2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Начальные </a:t>
            </a:r>
            <a:r>
              <a:rPr lang="ru-RU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представления о модели среды; </a:t>
            </a:r>
            <a:endParaRPr lang="fr-FR" sz="2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Ограничения </a:t>
            </a:r>
            <a:r>
              <a:rPr lang="ru-RU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на искомое решение для плотности; </a:t>
            </a:r>
            <a:endParaRPr lang="fr-FR" sz="2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Правила </a:t>
            </a:r>
            <a:r>
              <a:rPr lang="ru-RU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перераспределения невязок поля в </a:t>
            </a: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процедуре итерационного      решение </a:t>
            </a:r>
            <a:r>
              <a:rPr lang="ru-RU" sz="2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обратной задачи</a:t>
            </a:r>
            <a:r>
              <a:rPr lang="ru-RU" sz="2800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Wingdings" charset="2"/>
              <a:buChar char="ü"/>
            </a:pPr>
            <a:endParaRPr lang="ru-RU" sz="2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Массивы данных определены на сетке с плановым шагом 25 на 25 км. По вертикали выбрано нерегулярное разбиение сетки: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78277" y="261610"/>
            <a:ext cx="87710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Параметры решения обратной задачи: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25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30" y="1303560"/>
            <a:ext cx="4189955" cy="40825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36863" y="1144234"/>
            <a:ext cx="61039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График зависимости весовой функции от глубины. </a:t>
            </a:r>
          </a:p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Обозначения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endParaRPr lang="ru-RU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800" i="1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sz="2800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– кровля кристаллического фундамента, </a:t>
            </a:r>
            <a:endParaRPr lang="ru-RU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ru-RU" sz="2800" i="1" baseline="-25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 – глубина подошвы верхнего слоя  кристаллической коры по данным модели 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LITHO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1, </a:t>
            </a:r>
            <a:endParaRPr lang="ru-RU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sz="2800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– глубина границы </a:t>
            </a:r>
            <a:r>
              <a:rPr lang="ru-RU" sz="2800" dirty="0" err="1">
                <a:latin typeface="Times New Roman" charset="0"/>
                <a:ea typeface="Times New Roman" charset="0"/>
                <a:cs typeface="Times New Roman" charset="0"/>
              </a:rPr>
              <a:t>Мохо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 по нашей оценке.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fr-FR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65544" y="137435"/>
            <a:ext cx="739035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Весовая функция </a:t>
            </a:r>
            <a:r>
              <a:rPr lang="ru-RU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перераспределения невязок</a:t>
            </a:r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6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1" y="1324127"/>
            <a:ext cx="4281403" cy="38350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47318" y="2118248"/>
            <a:ext cx="59103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График изменения невязки в ходе итерационного решения обратной задачи гравиметрии. </a:t>
            </a:r>
            <a:endParaRPr lang="ru-RU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Показано 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асимптотическое значение невязки равное 3,3 мГал.</a:t>
            </a:r>
            <a:endParaRPr lang="fr-FR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42809" y="2727848"/>
            <a:ext cx="334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Схема поля </a:t>
            </a:r>
            <a:r>
              <a:rPr lang="ru-RU" sz="2800" dirty="0">
                <a:latin typeface="Times New Roman" charset="0"/>
                <a:ea typeface="Times New Roman" charset="0"/>
                <a:cs typeface="Times New Roman" charset="0"/>
              </a:rPr>
              <a:t>невязки 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после 25 итераций.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21" y="571500"/>
            <a:ext cx="70134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69282" y="331012"/>
            <a:ext cx="897224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Схемы плотности на глубинных срезах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2" y="914424"/>
            <a:ext cx="3781044" cy="5626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88" y="914424"/>
            <a:ext cx="3781044" cy="5626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64" y="914424"/>
            <a:ext cx="3781044" cy="56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Gouttelette</Template>
  <TotalTime>516</TotalTime>
  <Words>418</Words>
  <Application>Microsoft Office PowerPoint</Application>
  <PresentationFormat>Произвольный</PresentationFormat>
  <Paragraphs>52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Ronds dans l’eau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Глазнев</cp:lastModifiedBy>
  <cp:revision>47</cp:revision>
  <dcterms:created xsi:type="dcterms:W3CDTF">2021-11-24T10:21:46Z</dcterms:created>
  <dcterms:modified xsi:type="dcterms:W3CDTF">2021-12-11T14:17:27Z</dcterms:modified>
</cp:coreProperties>
</file>