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5" autoAdjust="0"/>
    <p:restoredTop sz="94602" autoAdjust="0"/>
  </p:normalViewPr>
  <p:slideViewPr>
    <p:cSldViewPr>
      <p:cViewPr varScale="1">
        <p:scale>
          <a:sx n="65" d="100"/>
          <a:sy n="65" d="100"/>
        </p:scale>
        <p:origin x="-1300" y="-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5F2120-B2D5-4342-A0C9-BC00814A7AF4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6409A9-89B8-47DF-8337-FFDEC1D2C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145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2F76D-F944-4F7F-8A82-503BC887DF31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C5210-EDE5-47AC-AE9F-F1E490738D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504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2F76D-F944-4F7F-8A82-503BC887DF31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C5210-EDE5-47AC-AE9F-F1E490738D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621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2F76D-F944-4F7F-8A82-503BC887DF31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C5210-EDE5-47AC-AE9F-F1E490738D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855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2F76D-F944-4F7F-8A82-503BC887DF31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C5210-EDE5-47AC-AE9F-F1E490738D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554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2F76D-F944-4F7F-8A82-503BC887DF31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C5210-EDE5-47AC-AE9F-F1E490738D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174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2F76D-F944-4F7F-8A82-503BC887DF31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C5210-EDE5-47AC-AE9F-F1E490738D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827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2F76D-F944-4F7F-8A82-503BC887DF31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C5210-EDE5-47AC-AE9F-F1E490738D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252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2F76D-F944-4F7F-8A82-503BC887DF31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C5210-EDE5-47AC-AE9F-F1E490738D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940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2F76D-F944-4F7F-8A82-503BC887DF31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C5210-EDE5-47AC-AE9F-F1E490738D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12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2F76D-F944-4F7F-8A82-503BC887DF31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C5210-EDE5-47AC-AE9F-F1E490738D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654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2F76D-F944-4F7F-8A82-503BC887DF31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C5210-EDE5-47AC-AE9F-F1E490738D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433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2F76D-F944-4F7F-8A82-503BC887DF31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C5210-EDE5-47AC-AE9F-F1E490738D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776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460376"/>
            <a:ext cx="7772400" cy="1470025"/>
          </a:xfrm>
        </p:spPr>
        <p:txBody>
          <a:bodyPr>
            <a:normAutofit/>
          </a:bodyPr>
          <a:lstStyle/>
          <a:p>
            <a:r>
              <a:rPr lang="ru-RU" sz="2000" b="1" cap="all" dirty="0" smtClean="0"/>
              <a:t>теоретические </a:t>
            </a:r>
            <a:r>
              <a:rPr lang="ru-RU" sz="2000" b="1" cap="all" dirty="0"/>
              <a:t>основы совместной интерпретации </a:t>
            </a:r>
            <a:r>
              <a:rPr lang="ru-RU" sz="2000" b="1" cap="all" dirty="0" err="1"/>
              <a:t>сейсмо</a:t>
            </a:r>
            <a:r>
              <a:rPr lang="ru-RU" sz="2000" b="1" cap="all" dirty="0"/>
              <a:t>- и гравиметрических данных при поисках залежей углеводородов.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3044552"/>
            <a:ext cx="6400800" cy="1752600"/>
          </a:xfrm>
        </p:spPr>
        <p:txBody>
          <a:bodyPr>
            <a:normAutofit/>
          </a:bodyPr>
          <a:lstStyle/>
          <a:p>
            <a:r>
              <a:rPr lang="ru-RU" sz="2200" b="1" i="1" cap="all" dirty="0">
                <a:solidFill>
                  <a:schemeClr val="tx1"/>
                </a:solidFill>
              </a:rPr>
              <a:t>К</a:t>
            </a:r>
            <a:r>
              <a:rPr lang="ru-RU" sz="2200" b="1" i="1" dirty="0">
                <a:solidFill>
                  <a:schemeClr val="tx1"/>
                </a:solidFill>
              </a:rPr>
              <a:t>ишман-Лаванова Тамара Николаевна</a:t>
            </a:r>
            <a:endParaRPr lang="ru-RU" sz="2200" b="1" dirty="0">
              <a:solidFill>
                <a:schemeClr val="tx1"/>
              </a:solidFill>
            </a:endParaRPr>
          </a:p>
          <a:p>
            <a:r>
              <a:rPr lang="ru-RU" sz="1800" i="1" dirty="0">
                <a:solidFill>
                  <a:schemeClr val="tx1"/>
                </a:solidFill>
              </a:rPr>
              <a:t>Институт геофизики им. Субботина С.И. НАН Украины, Украина, Киев.</a:t>
            </a:r>
            <a:endParaRPr lang="ru-RU" sz="1800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87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74"/>
    </mc:Choice>
    <mc:Fallback>
      <p:transition spd="slow" advTm="27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971600" y="692696"/>
                <a:ext cx="7344816" cy="15352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 smtClean="0"/>
                  <a:t>         Это </a:t>
                </a:r>
                <a:r>
                  <a:rPr lang="ru-RU" dirty="0"/>
                  <a:t>формулировка многоцелевой оптимизационной задачи (МОЗ). Такая задача может быть определена как минимизация вектора целевой функции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𝐟</m:t>
                    </m:r>
                    <m:r>
                      <a:rPr lang="ru-RU">
                        <a:latin typeface="Cambria Math"/>
                      </a:rPr>
                      <m:t>(</m:t>
                    </m:r>
                    <m:r>
                      <a:rPr lang="en-US" b="1" i="1">
                        <a:latin typeface="Cambria Math"/>
                      </a:rPr>
                      <m:t>𝐱</m:t>
                    </m:r>
                    <m:r>
                      <a:rPr lang="ru-RU">
                        <a:latin typeface="Cambria Math"/>
                      </a:rPr>
                      <m:t>) = [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>
                            <a:latin typeface="Cambria Math"/>
                          </a:rPr>
                          <m:t> </m:t>
                        </m:r>
                        <m:r>
                          <a:rPr lang="en-US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ru-RU">
                        <a:latin typeface="Cambria Math"/>
                      </a:rPr>
                      <m:t>(</m:t>
                    </m:r>
                    <m:r>
                      <a:rPr lang="en-US" b="1" i="1">
                        <a:latin typeface="Cambria Math"/>
                      </a:rPr>
                      <m:t>𝐱</m:t>
                    </m:r>
                    <m:r>
                      <a:rPr lang="ru-RU">
                        <a:latin typeface="Cambria Math"/>
                      </a:rPr>
                      <m:t>), 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ru-RU">
                        <a:latin typeface="Cambria Math"/>
                      </a:rPr>
                      <m:t>(</m:t>
                    </m:r>
                    <m:r>
                      <a:rPr lang="en-US" b="1" i="1">
                        <a:latin typeface="Cambria Math"/>
                      </a:rPr>
                      <m:t>𝐱</m:t>
                    </m:r>
                    <m:r>
                      <a:rPr lang="ru-RU">
                        <a:latin typeface="Cambria Math"/>
                      </a:rPr>
                      <m:t>),. . . , 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 </m:t>
                    </m:r>
                    <m:r>
                      <a:rPr lang="ru-RU">
                        <a:latin typeface="Cambria Math"/>
                      </a:rPr>
                      <m:t>(</m:t>
                    </m:r>
                    <m:r>
                      <a:rPr lang="en-US" b="1" i="1">
                        <a:latin typeface="Cambria Math"/>
                      </a:rPr>
                      <m:t>𝐱</m:t>
                    </m:r>
                    <m:r>
                      <a:rPr lang="ru-RU">
                        <a:latin typeface="Cambria Math"/>
                      </a:rPr>
                      <m:t>)] </m:t>
                    </m:r>
                  </m:oMath>
                </a14:m>
                <a:r>
                  <a:rPr lang="ru-RU" dirty="0"/>
                  <a:t>, которая принимает значения в целевом пространстве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>
                            <a:latin typeface="Cambria Math"/>
                          </a:rPr>
                        </m:ctrlPr>
                      </m:sSupPr>
                      <m:e>
                        <m:r>
                          <a:rPr lang="ru-RU" i="1">
                            <a:latin typeface="Cambria Math"/>
                          </a:rPr>
                          <m:t>𝑅</m:t>
                        </m:r>
                      </m:e>
                      <m:sup>
                        <m:r>
                          <a:rPr lang="ru-RU" i="1">
                            <a:latin typeface="Cambria Math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ru-RU" dirty="0"/>
                  <a:t> при условии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𝐱</m:t>
                    </m:r>
                    <m:r>
                      <a:rPr lang="en-US" b="1">
                        <a:latin typeface="Cambria Math"/>
                      </a:rPr>
                      <m:t> </m:t>
                    </m:r>
                    <m:r>
                      <a:rPr lang="ru-RU">
                        <a:latin typeface="Cambria Math"/>
                      </a:rPr>
                      <m:t>= (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 </m:t>
                    </m:r>
                    <m:r>
                      <a:rPr lang="ru-RU"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ru-RU">
                        <a:latin typeface="Cambria Math"/>
                      </a:rPr>
                      <m:t>, . . . , 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ru-RU">
                        <a:latin typeface="Cambria Math"/>
                      </a:rPr>
                      <m:t>) ∈ </m:t>
                    </m:r>
                    <m:r>
                      <a:rPr lang="en-US" i="1">
                        <a:latin typeface="Cambria Math"/>
                      </a:rPr>
                      <m:t>𝑋</m:t>
                    </m:r>
                    <m:r>
                      <a:rPr lang="en-US" i="1">
                        <a:latin typeface="Cambria Math"/>
                      </a:rPr>
                      <m:t> </m:t>
                    </m:r>
                    <m:r>
                      <a:rPr lang="ru-RU">
                        <a:latin typeface="Cambria Math"/>
                      </a:rPr>
                      <m:t>⊆ </m:t>
                    </m:r>
                    <m:sSup>
                      <m:sSupPr>
                        <m:ctrlPr>
                          <a:rPr lang="ru-RU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𝑅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ru-RU" dirty="0"/>
                  <a:t>, где </a:t>
                </a:r>
                <a:r>
                  <a:rPr lang="en-US" dirty="0"/>
                  <a:t>X</a:t>
                </a:r>
                <a:r>
                  <a:rPr lang="ru-RU" dirty="0"/>
                  <a:t> – множество возможных решений МОЗ: </a:t>
                </a:r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692696"/>
                <a:ext cx="7344816" cy="1535228"/>
              </a:xfrm>
              <a:prstGeom prst="rect">
                <a:avLst/>
              </a:prstGeom>
              <a:blipFill rotWithShape="1">
                <a:blip r:embed="rId4"/>
                <a:stretch>
                  <a:fillRect l="-664" t="-1992" r="-747" b="-597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1475656" y="2227924"/>
                <a:ext cx="7200800" cy="4527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dirty="0" smtClean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ru-RU" i="1">
                            <a:latin typeface="Cambria Math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ru-RU" i="1">
                                <a:latin typeface="Cambria Math"/>
                              </a:rPr>
                            </m:ctrlPr>
                          </m:limLowPr>
                          <m:e>
                            <m:r>
                              <a:rPr lang="ru-RU" b="0" i="0" smtClean="0">
                                <a:latin typeface="Cambria Math"/>
                              </a:rPr>
                              <m:t>   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/>
                              </a:rPr>
                              <m:t>min</m:t>
                            </m:r>
                          </m:e>
                          <m:lim>
                            <m:r>
                              <a:rPr lang="ru-RU" b="0" i="1" smtClean="0">
                                <a:latin typeface="Cambria Math"/>
                              </a:rPr>
                              <m:t> </m:t>
                            </m:r>
                            <m:r>
                              <a:rPr lang="en-US" i="1">
                                <a:latin typeface="Cambria Math"/>
                              </a:rPr>
                              <m:t>𝑥</m:t>
                            </m:r>
                            <m:r>
                              <a:rPr lang="ru-RU" i="1">
                                <a:latin typeface="Cambria Math"/>
                              </a:rPr>
                              <m:t>∊</m:t>
                            </m:r>
                            <m:r>
                              <a:rPr lang="en-US" i="1">
                                <a:latin typeface="Cambria Math"/>
                              </a:rPr>
                              <m:t>𝑋</m:t>
                            </m:r>
                          </m:lim>
                        </m:limLow>
                      </m:fName>
                      <m:e>
                        <m:r>
                          <a:rPr lang="en-US" b="1" i="1">
                            <a:latin typeface="Cambria Math"/>
                          </a:rPr>
                          <m:t>𝐟</m:t>
                        </m:r>
                        <m:r>
                          <a:rPr lang="ru-RU">
                            <a:latin typeface="Cambria Math"/>
                          </a:rPr>
                          <m:t>(</m:t>
                        </m:r>
                        <m:r>
                          <a:rPr lang="en-US" b="1" i="1">
                            <a:latin typeface="Cambria Math"/>
                          </a:rPr>
                          <m:t>𝐱</m:t>
                        </m:r>
                        <m:r>
                          <a:rPr lang="ru-RU">
                            <a:latin typeface="Cambria Math"/>
                          </a:rPr>
                          <m:t>) = [</m:t>
                        </m:r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/>
                              </a:rPr>
                              <m:t> </m:t>
                            </m:r>
                            <m:r>
                              <a:rPr lang="en-US" i="1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ru-RU">
                            <a:latin typeface="Cambria Math"/>
                          </a:rPr>
                          <m:t>(</m:t>
                        </m:r>
                        <m:r>
                          <a:rPr lang="en-US" b="1" i="1">
                            <a:latin typeface="Cambria Math"/>
                          </a:rPr>
                          <m:t>𝐱</m:t>
                        </m:r>
                        <m:r>
                          <a:rPr lang="ru-RU">
                            <a:latin typeface="Cambria Math"/>
                          </a:rPr>
                          <m:t>), </m:t>
                        </m:r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ru-RU">
                            <a:latin typeface="Cambria Math"/>
                          </a:rPr>
                          <m:t>(</m:t>
                        </m:r>
                        <m:r>
                          <a:rPr lang="en-US" b="1" i="1">
                            <a:latin typeface="Cambria Math"/>
                          </a:rPr>
                          <m:t>𝐱</m:t>
                        </m:r>
                        <m:r>
                          <a:rPr lang="ru-RU">
                            <a:latin typeface="Cambria Math"/>
                          </a:rPr>
                          <m:t>),. . . , </m:t>
                        </m:r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𝑘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 </m:t>
                        </m:r>
                        <m:r>
                          <a:rPr lang="ru-RU">
                            <a:latin typeface="Cambria Math"/>
                          </a:rPr>
                          <m:t>(</m:t>
                        </m:r>
                        <m:r>
                          <a:rPr lang="en-US" b="1" i="1">
                            <a:latin typeface="Cambria Math"/>
                          </a:rPr>
                          <m:t>𝐱</m:t>
                        </m:r>
                        <m:r>
                          <a:rPr lang="ru-RU">
                            <a:latin typeface="Cambria Math"/>
                          </a:rPr>
                          <m:t>)]</m:t>
                        </m:r>
                      </m:e>
                    </m:func>
                  </m:oMath>
                </a14:m>
                <a:r>
                  <a:rPr lang="ru-RU" dirty="0"/>
                  <a:t>, 	</a:t>
                </a:r>
                <a:r>
                  <a:rPr lang="ru-RU" dirty="0" smtClean="0"/>
                  <a:t>	</a:t>
                </a:r>
                <a:r>
                  <a:rPr lang="ru-RU" dirty="0"/>
                  <a:t>	(6)</a:t>
                </a:r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2227924"/>
                <a:ext cx="7200800" cy="452753"/>
              </a:xfrm>
              <a:prstGeom prst="rect">
                <a:avLst/>
              </a:prstGeom>
              <a:blipFill rotWithShape="1">
                <a:blip r:embed="rId5"/>
                <a:stretch>
                  <a:fillRect t="-5333" b="-2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Прямоугольник 5"/>
          <p:cNvSpPr/>
          <p:nvPr/>
        </p:nvSpPr>
        <p:spPr>
          <a:xfrm>
            <a:off x="971600" y="2680677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а множество возможных решений ограничивается </a:t>
            </a:r>
            <a:r>
              <a:rPr lang="ru-RU" dirty="0" smtClean="0"/>
              <a:t>системой ограничений </a:t>
            </a:r>
            <a:r>
              <a:rPr lang="ru-RU" dirty="0"/>
              <a:t>(</a:t>
            </a:r>
            <a:r>
              <a:rPr lang="en-US" dirty="0" err="1"/>
              <a:t>Sakawa</a:t>
            </a:r>
            <a:r>
              <a:rPr lang="ru-RU" dirty="0"/>
              <a:t> 1993).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58424" y="3327008"/>
            <a:ext cx="72859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   Для </a:t>
            </a:r>
            <a:r>
              <a:rPr lang="ru-RU" dirty="0"/>
              <a:t>эффективного поиска в многомерном параметрическом пространстве в работе (</a:t>
            </a:r>
            <a:r>
              <a:rPr lang="en-US" dirty="0" err="1"/>
              <a:t>Kozlovskaya</a:t>
            </a:r>
            <a:r>
              <a:rPr lang="ru-RU" dirty="0"/>
              <a:t> 2000) был предложен алгоритм глобальной оптимизации результатом которого есть множество Парето-оптимальных решений. В основе алгоритма лежит идея аппроксимации параметрического пространства диаграммами Вороного, предложенная М. </a:t>
            </a:r>
            <a:r>
              <a:rPr lang="ru-RU" dirty="0" err="1"/>
              <a:t>Самбриджем</a:t>
            </a:r>
            <a:r>
              <a:rPr lang="ru-RU" dirty="0"/>
              <a:t> (</a:t>
            </a:r>
            <a:r>
              <a:rPr lang="en-US" dirty="0" err="1"/>
              <a:t>Sambridge</a:t>
            </a:r>
            <a:r>
              <a:rPr lang="ru-RU" dirty="0"/>
              <a:t> 1999а). Предложенный подход показал эффективность для инверсии сейсмических (</a:t>
            </a:r>
            <a:r>
              <a:rPr lang="en-US" dirty="0" err="1"/>
              <a:t>Kozlovskaya</a:t>
            </a:r>
            <a:r>
              <a:rPr lang="ru-RU" dirty="0"/>
              <a:t> 2007) и гравиметрических (</a:t>
            </a:r>
            <a:r>
              <a:rPr lang="ru-RU" dirty="0" err="1"/>
              <a:t>Кишман-Лаванова</a:t>
            </a:r>
            <a:r>
              <a:rPr lang="ru-RU" dirty="0"/>
              <a:t> 2015) данных.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33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751"/>
    </mc:Choice>
    <mc:Fallback>
      <p:transition spd="slow" advTm="47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694728"/>
            <a:ext cx="734481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    При </a:t>
            </a:r>
            <a:r>
              <a:rPr lang="ru-RU" dirty="0"/>
              <a:t>совместной интерпретации нескольких типов данных могут быть случаи, когда множество полных оптимальных решений не существует. Но всегда существует множество Парето-оптимальных решений и слабо Парето-оптимальных решений. Однако любое Парето-оптимальное решение это всегда компромисс решений. Другими словами, невозможно улучшить любое решение из Парето-множества, уменьшив одну целевую функцию без увеличения других. Возможности реальной MOЗ могут быть довольно большими, множество Парето-оптимальных решений может содержать множество решений с различными компромиссами между разными целями. Следовательно, анализ компромисса между различными компонентами векторной целевой функции представляет собой необходимый этап в выборе окончательных решений из Парето-множества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393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831"/>
    </mc:Choice>
    <mc:Fallback>
      <p:transition spd="slow" advTm="57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692696"/>
            <a:ext cx="734481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	Заключение</a:t>
            </a:r>
            <a:r>
              <a:rPr lang="ru-RU" b="1" dirty="0"/>
              <a:t>. </a:t>
            </a:r>
            <a:endParaRPr lang="ru-RU" dirty="0"/>
          </a:p>
          <a:p>
            <a:pPr algn="just"/>
            <a:r>
              <a:rPr lang="ru-RU" dirty="0" smtClean="0"/>
              <a:t>           Задача </a:t>
            </a:r>
            <a:r>
              <a:rPr lang="ru-RU" dirty="0"/>
              <a:t>совместной интерпретации геофизических данных однозначно расширяет возможности интерпретационных методов при поисках нефтегазовых месторождений. В этой работе затронут достаточно узкий теоретический вопрос. Кроме изложенного, в каждой конкретной задаче требуется тщательный анализ влияния погрешностей на качество множества возможных решений. Погрешности в экспериментальных данных и неточная параметризация модели разрушают полное оптимальное решение, которое обычно существует для данных без погрешностей. В результате полное оптимальное решение расширяется до большого Парето-множества и неоднозначность в задаче совместной инверсии увеличивается</a:t>
            </a:r>
            <a:r>
              <a:rPr lang="ru-RU" dirty="0" smtClean="0"/>
              <a:t>.</a:t>
            </a:r>
          </a:p>
          <a:p>
            <a:pPr algn="just"/>
            <a:endParaRPr lang="ru-RU" dirty="0"/>
          </a:p>
          <a:p>
            <a:pPr algn="just"/>
            <a:endParaRPr lang="ru-RU" dirty="0" smtClean="0"/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ctr"/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</a:rPr>
              <a:t>Спасибо за внимание!</a:t>
            </a:r>
            <a:endParaRPr lang="ru-RU" sz="20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4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855"/>
    </mc:Choice>
    <mc:Fallback>
      <p:transition spd="slow" advTm="49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11560" y="400010"/>
            <a:ext cx="813690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СПИСОК ЛИТЕРАТУРЫ</a:t>
            </a:r>
          </a:p>
          <a:p>
            <a:pPr algn="just"/>
            <a:r>
              <a:rPr lang="ru-RU" dirty="0"/>
              <a:t> </a:t>
            </a:r>
            <a:r>
              <a:rPr lang="ru-RU" dirty="0" smtClean="0"/>
              <a:t>     </a:t>
            </a:r>
            <a:r>
              <a:rPr lang="ru-RU" dirty="0" err="1" smtClean="0"/>
              <a:t>Бембель</a:t>
            </a:r>
            <a:r>
              <a:rPr lang="ru-RU" dirty="0" smtClean="0"/>
              <a:t> </a:t>
            </a:r>
            <a:r>
              <a:rPr lang="ru-RU" dirty="0"/>
              <a:t>Р.М., </a:t>
            </a:r>
            <a:r>
              <a:rPr lang="ru-RU" dirty="0" err="1"/>
              <a:t>Мегеря</a:t>
            </a:r>
            <a:r>
              <a:rPr lang="ru-RU" dirty="0"/>
              <a:t> В.М., </a:t>
            </a:r>
            <a:r>
              <a:rPr lang="ru-RU" dirty="0" err="1"/>
              <a:t>Бембель</a:t>
            </a:r>
            <a:r>
              <a:rPr lang="ru-RU" dirty="0"/>
              <a:t> С.Р. </a:t>
            </a:r>
            <a:r>
              <a:rPr lang="ru-RU" dirty="0" err="1"/>
              <a:t>Геосолитоны</a:t>
            </a:r>
            <a:r>
              <a:rPr lang="ru-RU" dirty="0"/>
              <a:t>: функциональная система Земли, концепция разведки и разработки месторождений углеводородов. Тюмень: Вектор Бук, 2003. 224 с. </a:t>
            </a:r>
          </a:p>
          <a:p>
            <a:pPr algn="just"/>
            <a:r>
              <a:rPr lang="ru-RU" dirty="0"/>
              <a:t> </a:t>
            </a:r>
            <a:r>
              <a:rPr lang="ru-RU" dirty="0" smtClean="0"/>
              <a:t>     Березкин </a:t>
            </a:r>
            <a:r>
              <a:rPr lang="ru-RU" dirty="0"/>
              <a:t>В.М. Применение </a:t>
            </a:r>
            <a:r>
              <a:rPr lang="ru-RU" dirty="0" err="1"/>
              <a:t>гравиразведки</a:t>
            </a:r>
            <a:r>
              <a:rPr lang="ru-RU" dirty="0"/>
              <a:t> для поиска месторождений нефти и газа. М: Недра, 1973. 264 с.</a:t>
            </a:r>
          </a:p>
          <a:p>
            <a:pPr algn="just"/>
            <a:r>
              <a:rPr lang="ru-RU" dirty="0"/>
              <a:t> </a:t>
            </a:r>
            <a:r>
              <a:rPr lang="ru-RU" dirty="0" smtClean="0"/>
              <a:t>     </a:t>
            </a:r>
            <a:r>
              <a:rPr lang="ru-RU" dirty="0" err="1" smtClean="0"/>
              <a:t>Гольцман</a:t>
            </a:r>
            <a:r>
              <a:rPr lang="ru-RU" dirty="0"/>
              <a:t> Ф. М</a:t>
            </a:r>
            <a:r>
              <a:rPr lang="ru-RU" dirty="0" smtClean="0"/>
              <a:t>., Калинина Т.Б.</a:t>
            </a:r>
            <a:r>
              <a:rPr lang="ru-RU" dirty="0"/>
              <a:t> Статистическая интерпретация магнитных и гравитационных аномалий. Л.: Недра. 1983. 248 </a:t>
            </a:r>
            <a:r>
              <a:rPr lang="ru-RU" dirty="0" smtClean="0"/>
              <a:t>с.</a:t>
            </a:r>
          </a:p>
          <a:p>
            <a:pPr algn="just"/>
            <a:r>
              <a:rPr lang="ru-RU" dirty="0"/>
              <a:t> </a:t>
            </a:r>
            <a:r>
              <a:rPr lang="ru-RU" dirty="0" smtClean="0"/>
              <a:t>     Каратаев Г.И., Пашкевич И.К. Геолого-математический анализ комплекса геофизических полей. 1986. Киев. 168 с.</a:t>
            </a:r>
          </a:p>
          <a:p>
            <a:pPr algn="just"/>
            <a:r>
              <a:rPr lang="ru-RU" dirty="0"/>
              <a:t> </a:t>
            </a:r>
            <a:r>
              <a:rPr lang="ru-RU" dirty="0" smtClean="0"/>
              <a:t>     </a:t>
            </a:r>
            <a:r>
              <a:rPr lang="ru-RU" dirty="0" err="1" smtClean="0"/>
              <a:t>Кишман-Лаванова</a:t>
            </a:r>
            <a:r>
              <a:rPr lang="ru-RU" dirty="0"/>
              <a:t> Т.Н. Парето-оптимальные решения обратной задачи гравиметрии с неопределенной априорной информацией. Геофизический журнал. 2015. Т. 37, №5. С. 93-103</a:t>
            </a:r>
            <a:r>
              <a:rPr lang="ru-RU" dirty="0" smtClean="0"/>
              <a:t>.</a:t>
            </a:r>
            <a:endParaRPr lang="en-US" dirty="0" smtClean="0"/>
          </a:p>
          <a:p>
            <a:pPr algn="just"/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ru-RU" dirty="0" err="1" smtClean="0"/>
              <a:t>Мегеря</a:t>
            </a:r>
            <a:r>
              <a:rPr lang="ru-RU" dirty="0" smtClean="0"/>
              <a:t> В.М.,</a:t>
            </a:r>
            <a:r>
              <a:rPr lang="ru-RU" dirty="0" smtClean="0"/>
              <a:t> </a:t>
            </a:r>
            <a:r>
              <a:rPr lang="ru-RU" dirty="0"/>
              <a:t>Филатов В.Г, Старостенко В.И., Корчагин И.Н., Лобанов А.М., </a:t>
            </a:r>
            <a:r>
              <a:rPr lang="ru-RU" dirty="0" err="1"/>
              <a:t>Гласко</a:t>
            </a:r>
            <a:r>
              <a:rPr lang="ru-RU" dirty="0"/>
              <a:t> Ю.В., </a:t>
            </a:r>
            <a:r>
              <a:rPr lang="ru-RU" dirty="0" err="1"/>
              <a:t>Волоцков</a:t>
            </a:r>
            <a:r>
              <a:rPr lang="ru-RU" dirty="0"/>
              <a:t> М.Ю., Скачков С.А. Возможности и перспективы применения несейсмических методов для поисков скоплений углеводородов и </a:t>
            </a:r>
            <a:r>
              <a:rPr lang="ru-RU" dirty="0" err="1"/>
              <a:t>геосолитонная</a:t>
            </a:r>
            <a:r>
              <a:rPr lang="ru-RU" dirty="0"/>
              <a:t> концепция их образования</a:t>
            </a:r>
            <a:r>
              <a:rPr lang="ru-RU" dirty="0" smtClean="0"/>
              <a:t>. Геофизический журнал. </a:t>
            </a:r>
            <a:r>
              <a:rPr lang="ru-RU" dirty="0"/>
              <a:t>2012. Т. 34, № 3. С. 4-21.</a:t>
            </a:r>
          </a:p>
          <a:p>
            <a:pPr algn="just"/>
            <a:r>
              <a:rPr lang="ru-RU" dirty="0"/>
              <a:t> </a:t>
            </a:r>
            <a:r>
              <a:rPr lang="ru-RU" dirty="0" smtClean="0"/>
              <a:t>      </a:t>
            </a:r>
            <a:r>
              <a:rPr lang="en-US" dirty="0" err="1" smtClean="0"/>
              <a:t>Karatayev</a:t>
            </a:r>
            <a:r>
              <a:rPr lang="en-US" dirty="0" smtClean="0"/>
              <a:t> </a:t>
            </a:r>
            <a:r>
              <a:rPr lang="en-US" dirty="0"/>
              <a:t>G.I., </a:t>
            </a:r>
            <a:r>
              <a:rPr lang="en-US" dirty="0" err="1"/>
              <a:t>Kozlovskaya</a:t>
            </a:r>
            <a:r>
              <a:rPr lang="en-US" dirty="0"/>
              <a:t> E., 1997. Method of integrated computer interpretation of DSS, gravity and magnetic data and its application to density modeling of the Earth’s crust and upper mantle. </a:t>
            </a:r>
            <a:r>
              <a:rPr lang="en-US" dirty="0" err="1"/>
              <a:t>Litosphere</a:t>
            </a:r>
            <a:r>
              <a:rPr lang="en-US" dirty="0"/>
              <a:t>. 6. 117-128</a:t>
            </a:r>
            <a:r>
              <a:rPr lang="en-US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781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404664"/>
            <a:ext cx="835292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en-US" dirty="0" err="1" smtClean="0"/>
              <a:t>Kozlovskaya</a:t>
            </a:r>
            <a:r>
              <a:rPr lang="en-US" dirty="0"/>
              <a:t> E., 2000. An algorithm of geophysical data inversion based on non-</a:t>
            </a:r>
            <a:r>
              <a:rPr lang="en-US" dirty="0" err="1"/>
              <a:t>probalistic</a:t>
            </a:r>
            <a:r>
              <a:rPr lang="en-US" dirty="0"/>
              <a:t> presentation of a priori information and definition of Pareto-optimality. Inverse problem. 16. P. 839-861.</a:t>
            </a:r>
            <a:endParaRPr lang="ru-RU" dirty="0"/>
          </a:p>
          <a:p>
            <a:pPr algn="just"/>
            <a:r>
              <a:rPr lang="ru-RU" dirty="0" smtClean="0"/>
              <a:t>	</a:t>
            </a:r>
            <a:r>
              <a:rPr lang="en-US" dirty="0" err="1" smtClean="0"/>
              <a:t>Kozlovskaya</a:t>
            </a:r>
            <a:r>
              <a:rPr lang="en-US" dirty="0" smtClean="0"/>
              <a:t> </a:t>
            </a:r>
            <a:r>
              <a:rPr lang="en-US" dirty="0"/>
              <a:t>E., </a:t>
            </a:r>
            <a:r>
              <a:rPr lang="en-US" dirty="0" err="1"/>
              <a:t>Vecsey</a:t>
            </a:r>
            <a:r>
              <a:rPr lang="en-US" dirty="0"/>
              <a:t> L, </a:t>
            </a:r>
            <a:r>
              <a:rPr lang="en-US" dirty="0" err="1"/>
              <a:t>Plomerova</a:t>
            </a:r>
            <a:r>
              <a:rPr lang="en-US" dirty="0"/>
              <a:t> J. and </a:t>
            </a:r>
            <a:r>
              <a:rPr lang="en-US" dirty="0" err="1"/>
              <a:t>Raita</a:t>
            </a:r>
            <a:r>
              <a:rPr lang="en-US" dirty="0"/>
              <a:t> T., 2007. Joint inversion of multiple data types with the use of </a:t>
            </a:r>
            <a:r>
              <a:rPr lang="en-US" dirty="0" err="1"/>
              <a:t>multiobjective</a:t>
            </a:r>
            <a:r>
              <a:rPr lang="en-US" dirty="0"/>
              <a:t> optimization: problem formulation and application to the seismic anisotropy investigations. GJI </a:t>
            </a:r>
            <a:r>
              <a:rPr lang="en-US" b="1" dirty="0"/>
              <a:t>171, </a:t>
            </a:r>
            <a:r>
              <a:rPr lang="en-US" dirty="0"/>
              <a:t>761–779. Seismology.</a:t>
            </a:r>
            <a:endParaRPr lang="ru-RU" dirty="0"/>
          </a:p>
          <a:p>
            <a:pPr algn="just"/>
            <a:r>
              <a:rPr lang="ru-RU" dirty="0" smtClean="0"/>
              <a:t>	</a:t>
            </a:r>
            <a:r>
              <a:rPr lang="en-US" dirty="0" err="1" smtClean="0"/>
              <a:t>Mosegaard</a:t>
            </a:r>
            <a:r>
              <a:rPr lang="en-US" dirty="0"/>
              <a:t> K., </a:t>
            </a:r>
            <a:r>
              <a:rPr lang="en-US" dirty="0" err="1"/>
              <a:t>Tarantola</a:t>
            </a:r>
            <a:r>
              <a:rPr lang="en-US" dirty="0"/>
              <a:t> A., 1995. Monte Carlo sampling of solutions to inverse problems </a:t>
            </a:r>
            <a:r>
              <a:rPr lang="en-US" dirty="0" err="1"/>
              <a:t>J.Geoph.Research</a:t>
            </a:r>
            <a:r>
              <a:rPr lang="en-US" dirty="0"/>
              <a:t>. 100 (B7). P. 12431 – 12447.</a:t>
            </a:r>
            <a:endParaRPr lang="ru-RU" dirty="0"/>
          </a:p>
          <a:p>
            <a:pPr algn="just"/>
            <a:r>
              <a:rPr lang="ru-RU" dirty="0" smtClean="0"/>
              <a:t>	</a:t>
            </a:r>
            <a:r>
              <a:rPr lang="en-US" dirty="0" err="1" smtClean="0"/>
              <a:t>Plomerova</a:t>
            </a:r>
            <a:r>
              <a:rPr lang="en-US" dirty="0" smtClean="0"/>
              <a:t> </a:t>
            </a:r>
            <a:r>
              <a:rPr lang="en-US" dirty="0"/>
              <a:t>J., </a:t>
            </a:r>
            <a:r>
              <a:rPr lang="en-US" dirty="0" err="1"/>
              <a:t>Sıleny</a:t>
            </a:r>
            <a:r>
              <a:rPr lang="en-US" dirty="0"/>
              <a:t> J., </a:t>
            </a:r>
            <a:r>
              <a:rPr lang="en-US" dirty="0" err="1"/>
              <a:t>Babuska</a:t>
            </a:r>
            <a:r>
              <a:rPr lang="en-US" dirty="0"/>
              <a:t> V., 1996. Joint interpretation of </a:t>
            </a:r>
            <a:r>
              <a:rPr lang="en-US" dirty="0" err="1"/>
              <a:t>uppermantle</a:t>
            </a:r>
            <a:r>
              <a:rPr lang="en-US" dirty="0"/>
              <a:t> anisotropy based on </a:t>
            </a:r>
            <a:r>
              <a:rPr lang="en-US" dirty="0" err="1"/>
              <a:t>teleseismic</a:t>
            </a:r>
            <a:r>
              <a:rPr lang="en-US" dirty="0"/>
              <a:t> P-travel-time delays and inversion of shear-wave splitting parameters, </a:t>
            </a:r>
            <a:r>
              <a:rPr lang="en-US" i="1" dirty="0"/>
              <a:t>PEPI, </a:t>
            </a:r>
            <a:r>
              <a:rPr lang="en-US" b="1" dirty="0"/>
              <a:t>95, </a:t>
            </a:r>
            <a:r>
              <a:rPr lang="en-US" dirty="0"/>
              <a:t>293–309.</a:t>
            </a:r>
            <a:endParaRPr lang="ru-RU" dirty="0"/>
          </a:p>
          <a:p>
            <a:pPr algn="just"/>
            <a:r>
              <a:rPr lang="ru-RU" dirty="0" smtClean="0"/>
              <a:t>	</a:t>
            </a:r>
            <a:r>
              <a:rPr lang="en-US" dirty="0" smtClean="0"/>
              <a:t>Roy</a:t>
            </a:r>
            <a:r>
              <a:rPr lang="en-US" dirty="0"/>
              <a:t>, L., </a:t>
            </a:r>
            <a:r>
              <a:rPr lang="en-US" dirty="0" err="1"/>
              <a:t>Sen</a:t>
            </a:r>
            <a:r>
              <a:rPr lang="en-US" dirty="0"/>
              <a:t>, M.K., </a:t>
            </a:r>
            <a:r>
              <a:rPr lang="en-US" dirty="0" err="1"/>
              <a:t>Stoffa</a:t>
            </a:r>
            <a:r>
              <a:rPr lang="en-US" dirty="0"/>
              <a:t>, K., McIntosh, K. &amp; Nakamura, Y., 2005. Joint inversion of first arrival travel time and gravity data, J. </a:t>
            </a:r>
            <a:r>
              <a:rPr lang="en-US" dirty="0" err="1"/>
              <a:t>Geophys</a:t>
            </a:r>
            <a:r>
              <a:rPr lang="en-US" dirty="0"/>
              <a:t>. Eng., </a:t>
            </a:r>
            <a:r>
              <a:rPr lang="en-US" b="1" dirty="0"/>
              <a:t>2, </a:t>
            </a:r>
            <a:r>
              <a:rPr lang="en-US" dirty="0"/>
              <a:t>277–289.</a:t>
            </a:r>
            <a:endParaRPr lang="ru-RU" dirty="0"/>
          </a:p>
          <a:p>
            <a:pPr algn="just"/>
            <a:r>
              <a:rPr lang="ru-RU" dirty="0" smtClean="0"/>
              <a:t>	</a:t>
            </a:r>
            <a:r>
              <a:rPr lang="en-US" dirty="0" err="1" smtClean="0"/>
              <a:t>Tarantola</a:t>
            </a:r>
            <a:r>
              <a:rPr lang="en-US" dirty="0"/>
              <a:t>, A., 1987a. Inverse Problem Theory, Elsevier, Amsterdam, New York.</a:t>
            </a:r>
            <a:endParaRPr lang="ru-RU" dirty="0"/>
          </a:p>
          <a:p>
            <a:pPr algn="just"/>
            <a:r>
              <a:rPr lang="ru-RU" dirty="0" smtClean="0"/>
              <a:t>	</a:t>
            </a:r>
            <a:r>
              <a:rPr lang="en-US" dirty="0" err="1" smtClean="0"/>
              <a:t>Sakawa</a:t>
            </a:r>
            <a:r>
              <a:rPr lang="en-US" dirty="0"/>
              <a:t>, M., 1993. Fuzzy Sets and Interactive </a:t>
            </a:r>
            <a:r>
              <a:rPr lang="en-US" dirty="0" err="1"/>
              <a:t>Multiobjective</a:t>
            </a:r>
            <a:r>
              <a:rPr lang="en-US" dirty="0"/>
              <a:t> Optimization, </a:t>
            </a:r>
            <a:r>
              <a:rPr lang="en-US" dirty="0" err="1"/>
              <a:t>Plentum</a:t>
            </a:r>
            <a:r>
              <a:rPr lang="en-US" dirty="0"/>
              <a:t> Press, New York.</a:t>
            </a:r>
            <a:endParaRPr lang="ru-RU" dirty="0"/>
          </a:p>
          <a:p>
            <a:pPr algn="just"/>
            <a:r>
              <a:rPr lang="ru-RU" dirty="0" smtClean="0"/>
              <a:t>	</a:t>
            </a:r>
            <a:r>
              <a:rPr lang="en-US" dirty="0" err="1" smtClean="0"/>
              <a:t>Sambridge</a:t>
            </a:r>
            <a:r>
              <a:rPr lang="en-US" dirty="0"/>
              <a:t>, M., 1999a. Geophysical inversion with a </a:t>
            </a:r>
            <a:r>
              <a:rPr lang="en-US" dirty="0" err="1"/>
              <a:t>neighbourhood</a:t>
            </a:r>
            <a:r>
              <a:rPr lang="en-US" dirty="0"/>
              <a:t> algorithm I: searching a parameter space, </a:t>
            </a:r>
            <a:r>
              <a:rPr lang="en-US" dirty="0" err="1"/>
              <a:t>Geophys</a:t>
            </a:r>
            <a:r>
              <a:rPr lang="en-US" dirty="0"/>
              <a:t>. J. Int.</a:t>
            </a:r>
            <a:r>
              <a:rPr lang="en-US" i="1" dirty="0"/>
              <a:t> </a:t>
            </a:r>
            <a:r>
              <a:rPr lang="en-US" b="1" dirty="0"/>
              <a:t>138. </a:t>
            </a:r>
            <a:r>
              <a:rPr lang="en-US" dirty="0"/>
              <a:t>479–494.</a:t>
            </a:r>
            <a:endParaRPr lang="ru-RU" dirty="0"/>
          </a:p>
          <a:p>
            <a:pPr algn="just"/>
            <a:r>
              <a:rPr lang="ru-RU" dirty="0" smtClean="0"/>
              <a:t>	</a:t>
            </a:r>
            <a:r>
              <a:rPr lang="en-US" dirty="0" err="1" smtClean="0"/>
              <a:t>Zadeh</a:t>
            </a:r>
            <a:r>
              <a:rPr lang="en-US" dirty="0"/>
              <a:t> L.A., 1978. Fuzzy sets as a basis of a theory of possibility. Fussy Sets Syst. 1. P. 3-28.</a:t>
            </a:r>
            <a:endParaRPr lang="ru-RU" dirty="0"/>
          </a:p>
          <a:p>
            <a:pPr algn="just"/>
            <a:r>
              <a:rPr lang="ru-RU" dirty="0" smtClean="0"/>
              <a:t>	</a:t>
            </a:r>
            <a:r>
              <a:rPr lang="en-US" dirty="0" smtClean="0"/>
              <a:t>Zimmermann </a:t>
            </a:r>
            <a:r>
              <a:rPr lang="en-US" dirty="0"/>
              <a:t>Hans-Jürgen., 2001. Fuzzy set theory—and its applications (4th ed.). Dordrecht</a:t>
            </a:r>
            <a:r>
              <a:rPr lang="ru-RU" dirty="0"/>
              <a:t>: </a:t>
            </a:r>
            <a:r>
              <a:rPr lang="en-US" dirty="0"/>
              <a:t>Kluwer</a:t>
            </a:r>
            <a:r>
              <a:rPr lang="ru-RU" dirty="0"/>
              <a:t>. 544 </a:t>
            </a:r>
            <a:r>
              <a:rPr lang="en-US" dirty="0"/>
              <a:t>p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000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1311" y="692696"/>
            <a:ext cx="770485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/>
              <a:t>	</a:t>
            </a:r>
            <a:r>
              <a:rPr lang="ru-RU" b="1" dirty="0" smtClean="0"/>
              <a:t>Введение</a:t>
            </a:r>
            <a:r>
              <a:rPr lang="ru-RU" b="1" dirty="0"/>
              <a:t>.</a:t>
            </a:r>
            <a:endParaRPr lang="ru-RU" dirty="0"/>
          </a:p>
          <a:p>
            <a:pPr algn="just"/>
            <a:r>
              <a:rPr lang="en-US" dirty="0" smtClean="0"/>
              <a:t>	</a:t>
            </a:r>
            <a:r>
              <a:rPr lang="ru-RU" dirty="0" smtClean="0"/>
              <a:t>Гравиметрическая </a:t>
            </a:r>
            <a:r>
              <a:rPr lang="ru-RU" dirty="0"/>
              <a:t>съемка есть наиболее эффективным и экономичным методом выявления глубоко залегающих структур, определения границ нефтегазоносных осадочных бассейнов, а также открытия перспективных участков и обнаружения локальных структур в виде потенциальных нефтегазовых ловушек (Березкин 1973). </a:t>
            </a:r>
          </a:p>
          <a:p>
            <a:pPr algn="just"/>
            <a:r>
              <a:rPr lang="en-US" dirty="0" smtClean="0"/>
              <a:t>	</a:t>
            </a:r>
            <a:r>
              <a:rPr lang="uk-UA" dirty="0" smtClean="0"/>
              <a:t>Традиционная </a:t>
            </a:r>
            <a:r>
              <a:rPr lang="ru-RU" dirty="0"/>
              <a:t>концепция нефтегазовой геологии и соответствующие геофизические технологии и методики поиска полезных ископаемых ориентированы в основном на крупные по площади размеры структурных и неструктурных залежей в верхней части осадочных комплексов. Тем не менее, освоение малых по площади, но больших по объемным запасам, сложно построенных залежей в осадочных, метаморфизованных, вулканогенных и изверженных комплексах представляет один из главных резервов долговременного обеспечения энергетическими ресурсами (</a:t>
            </a:r>
            <a:r>
              <a:rPr lang="ru-RU" dirty="0" err="1"/>
              <a:t>Бембель</a:t>
            </a:r>
            <a:r>
              <a:rPr lang="ru-RU" dirty="0"/>
              <a:t> Р.М. и др. 2003; </a:t>
            </a:r>
            <a:r>
              <a:rPr lang="ru-RU" dirty="0" err="1"/>
              <a:t>Мегеря</a:t>
            </a:r>
            <a:r>
              <a:rPr lang="ru-RU" dirty="0"/>
              <a:t> В.М и др. 2012). </a:t>
            </a:r>
          </a:p>
          <a:p>
            <a:pPr algn="just"/>
            <a:r>
              <a:rPr lang="en-US" dirty="0" smtClean="0"/>
              <a:t>	</a:t>
            </a:r>
            <a:r>
              <a:rPr lang="ru-RU" dirty="0" smtClean="0"/>
              <a:t>Очевидно</a:t>
            </a:r>
            <a:r>
              <a:rPr lang="ru-RU" dirty="0"/>
              <a:t>, что эффективность нефтепоисковых работ в различных регионах зависит как от инструментов моделирования сложных геологических структур в рамках используемого метода, так и от интерпретационных возможностей самого метода. </a:t>
            </a: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70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801"/>
    </mc:Choice>
    <mc:Fallback>
      <p:transition spd="slow" advTm="72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71600" y="692696"/>
            <a:ext cx="72728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  На </a:t>
            </a:r>
            <a:r>
              <a:rPr lang="ru-RU" dirty="0"/>
              <a:t>сегодняшний день очевидным становится то, что совершенного метода интерпретации геофизических данных не существует. Каждый метод </a:t>
            </a:r>
            <a:r>
              <a:rPr lang="ru-RU" dirty="0" smtClean="0"/>
              <a:t>(</a:t>
            </a:r>
            <a:r>
              <a:rPr lang="ru-RU" dirty="0"/>
              <a:t>б</a:t>
            </a:r>
            <a:r>
              <a:rPr lang="ru-RU" dirty="0" smtClean="0"/>
              <a:t>удь </a:t>
            </a:r>
            <a:r>
              <a:rPr lang="ru-RU" dirty="0"/>
              <a:t>то </a:t>
            </a:r>
            <a:r>
              <a:rPr lang="ru-RU" dirty="0" err="1"/>
              <a:t>гравиразведка</a:t>
            </a:r>
            <a:r>
              <a:rPr lang="ru-RU" dirty="0"/>
              <a:t> или метод отраженных волн в сейсморазведке) , имеет свои сильные и слабые стороны, и в лучшем случае использует данные других методов как конечный результат их интерпретации. Поэтому логичным было возникновение идеи совместной интерпретации геофизических данных, начало развития которой было положено в работах (</a:t>
            </a:r>
            <a:r>
              <a:rPr lang="ru-RU" dirty="0" err="1"/>
              <a:t>Гольцман</a:t>
            </a:r>
            <a:r>
              <a:rPr lang="ru-RU" dirty="0" smtClean="0"/>
              <a:t>, Калинина 1983</a:t>
            </a:r>
            <a:r>
              <a:rPr lang="ru-RU" dirty="0"/>
              <a:t>; </a:t>
            </a:r>
            <a:r>
              <a:rPr lang="en-US" dirty="0" err="1"/>
              <a:t>Kozlovskaya</a:t>
            </a:r>
            <a:r>
              <a:rPr lang="en-US" dirty="0"/>
              <a:t> et al</a:t>
            </a:r>
            <a:r>
              <a:rPr lang="ru-RU" dirty="0"/>
              <a:t> 2007; Каратаев, Пашкевич 1986). </a:t>
            </a:r>
            <a:endParaRPr lang="ru-RU" dirty="0" smtClean="0"/>
          </a:p>
          <a:p>
            <a:pPr algn="just"/>
            <a:r>
              <a:rPr lang="ru-RU" dirty="0" smtClean="0"/>
              <a:t>        На </a:t>
            </a:r>
            <a:r>
              <a:rPr lang="ru-RU" dirty="0"/>
              <a:t>данный момент существует достаточная теоретическая база применения численных методов многоцелевой оптимизации для инверсии геофизических данных различных типов</a:t>
            </a:r>
            <a:r>
              <a:rPr lang="ru-RU" dirty="0" smtClean="0"/>
              <a:t>.</a:t>
            </a:r>
          </a:p>
          <a:p>
            <a:pPr algn="just"/>
            <a:endParaRPr lang="ru-RU" dirty="0" smtClean="0"/>
          </a:p>
          <a:p>
            <a:pPr algn="just"/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01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328"/>
    </mc:Choice>
    <mc:Fallback>
      <p:transition spd="slow" advTm="52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590574"/>
            <a:ext cx="73448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dirty="0" smtClean="0"/>
              <a:t>         В </a:t>
            </a:r>
            <a:r>
              <a:rPr lang="ru-RU" dirty="0"/>
              <a:t>настоящей работе рассмотрены теоретические аспекты постановки и решения задачи совместной инверсии в применении к </a:t>
            </a:r>
            <a:r>
              <a:rPr lang="ru-RU" dirty="0" err="1"/>
              <a:t>сейсмо</a:t>
            </a:r>
            <a:r>
              <a:rPr lang="ru-RU" dirty="0"/>
              <a:t>- и гравиметрическим данным, основываясь на успешном опыте такого подхода для инверсии одного типа данных. </a:t>
            </a:r>
            <a:endParaRPr lang="ru-RU" dirty="0" smtClean="0"/>
          </a:p>
          <a:p>
            <a:pPr algn="just"/>
            <a:r>
              <a:rPr lang="ru-RU" dirty="0"/>
              <a:t> </a:t>
            </a:r>
            <a:r>
              <a:rPr lang="ru-RU" dirty="0" smtClean="0"/>
              <a:t>          В </a:t>
            </a:r>
            <a:r>
              <a:rPr lang="ru-RU" dirty="0"/>
              <a:t>рамках вероятностного подхода стандартная постановка совместной инверсии геофизических данных формулируется как задача максимизации апостериори условных функций плотности вектора модельных параметров. В силу сложности определения этих функций целесообразным представляется трансформация задачи максимизации в задачу минимизации вектора многоцелевой функции. При этом априорная информация формализуется посредством нечетких множеств. Решение задачи минимизации осуществляется с помощью алгоритма поиска Парето-оптимальных решений. </a:t>
            </a:r>
            <a:endParaRPr lang="ru-RU" dirty="0" smtClean="0"/>
          </a:p>
          <a:p>
            <a:pPr algn="just"/>
            <a:r>
              <a:rPr lang="ru-RU" dirty="0"/>
              <a:t> </a:t>
            </a:r>
            <a:r>
              <a:rPr lang="ru-RU" dirty="0" smtClean="0"/>
              <a:t>           Совместная интерпретация гравиметрических и сейсмических данных позволяет использовать полезную информацию каждого метода.</a:t>
            </a:r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6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814"/>
    </mc:Choice>
    <mc:Fallback>
      <p:transition spd="slow" advTm="64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692696"/>
            <a:ext cx="76328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dirty="0" smtClean="0"/>
              <a:t>    </a:t>
            </a:r>
            <a:r>
              <a:rPr lang="ru-RU" dirty="0"/>
              <a:t>Существует два возможных пути комбинирования данных полученных от двух методов:</a:t>
            </a:r>
          </a:p>
          <a:p>
            <a:pPr algn="just"/>
            <a:r>
              <a:rPr lang="ru-RU" dirty="0" smtClean="0"/>
              <a:t>     – </a:t>
            </a:r>
            <a:r>
              <a:rPr lang="ru-RU" dirty="0"/>
              <a:t>данные каждого метода инвертируются независимо, а конечное решение строится с использованием всех независимых моделей; </a:t>
            </a:r>
          </a:p>
          <a:p>
            <a:pPr algn="just"/>
            <a:r>
              <a:rPr lang="ru-RU" dirty="0" smtClean="0"/>
              <a:t>     – </a:t>
            </a:r>
            <a:r>
              <a:rPr lang="ru-RU" dirty="0"/>
              <a:t>множества нескольких типов данных комбинируется в одно, которое впоследствии подлежит инверсии. Такая процедура, называемая совместной инверсией нескольких типов данных, обеспечивает непосредственно конечную модель.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2881967"/>
            <a:ext cx="777686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    Задача </a:t>
            </a:r>
            <a:r>
              <a:rPr lang="ru-RU" dirty="0"/>
              <a:t>совместной инверсии часто формулируется как скалярная. Операторы прямой задачи линеаризуются, а ошибки данных считаются случайными и подчиняются </a:t>
            </a:r>
            <a:r>
              <a:rPr lang="ru-RU" dirty="0" err="1"/>
              <a:t>Гауссовому</a:t>
            </a:r>
            <a:r>
              <a:rPr lang="ru-RU" dirty="0"/>
              <a:t> распределению. Такой подход можно найти у некоторых авторов (</a:t>
            </a:r>
            <a:r>
              <a:rPr lang="en-US" dirty="0" err="1"/>
              <a:t>Tarantola</a:t>
            </a:r>
            <a:r>
              <a:rPr lang="ru-RU" dirty="0"/>
              <a:t> 1987</a:t>
            </a:r>
            <a:r>
              <a:rPr lang="en-US" dirty="0"/>
              <a:t>a</a:t>
            </a:r>
            <a:r>
              <a:rPr lang="ru-RU" dirty="0"/>
              <a:t>; </a:t>
            </a:r>
            <a:r>
              <a:rPr lang="en-US" dirty="0" err="1"/>
              <a:t>Plomerova</a:t>
            </a:r>
            <a:r>
              <a:rPr lang="en-US" dirty="0"/>
              <a:t> et al</a:t>
            </a:r>
            <a:r>
              <a:rPr lang="ru-RU" dirty="0"/>
              <a:t>. 1996; </a:t>
            </a:r>
            <a:r>
              <a:rPr lang="en-US" dirty="0"/>
              <a:t>Roy et al</a:t>
            </a:r>
            <a:r>
              <a:rPr lang="ru-RU" dirty="0"/>
              <a:t>. 2005). Но большинство геофизических обратных задач </a:t>
            </a:r>
            <a:r>
              <a:rPr lang="ru-RU" dirty="0" err="1"/>
              <a:t>нелинейны</a:t>
            </a:r>
            <a:r>
              <a:rPr lang="ru-RU" dirty="0"/>
              <a:t>, их решения неединственные, и погрешности данных не всегда вызваны случайными помехами. </a:t>
            </a:r>
          </a:p>
          <a:p>
            <a:pPr algn="just"/>
            <a:r>
              <a:rPr lang="ru-RU" dirty="0" smtClean="0"/>
              <a:t>         Такие </a:t>
            </a:r>
            <a:r>
              <a:rPr lang="ru-RU" dirty="0"/>
              <a:t>задачи целесообразно решать в рамках методов прямого поиска, когда конечное решение выбирается из множества альтернативных решений, смоделированных в параметрическом пространстве под контролем некоторых правил. (</a:t>
            </a:r>
            <a:r>
              <a:rPr lang="en-US" dirty="0" err="1"/>
              <a:t>Sambridge</a:t>
            </a:r>
            <a:r>
              <a:rPr lang="ru-RU" dirty="0"/>
              <a:t> 1999</a:t>
            </a:r>
            <a:r>
              <a:rPr lang="en-US" dirty="0"/>
              <a:t>a</a:t>
            </a:r>
            <a:r>
              <a:rPr lang="ru-RU" dirty="0"/>
              <a:t>; </a:t>
            </a:r>
            <a:r>
              <a:rPr lang="en-US" dirty="0" err="1"/>
              <a:t>Kozlovskaya</a:t>
            </a:r>
            <a:r>
              <a:rPr lang="ru-RU" dirty="0"/>
              <a:t> 2000).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502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817"/>
    </mc:Choice>
    <mc:Fallback>
      <p:transition spd="slow" advTm="76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Прямоугольник 3"/>
              <p:cNvSpPr/>
              <p:nvPr/>
            </p:nvSpPr>
            <p:spPr>
              <a:xfrm>
                <a:off x="611560" y="620688"/>
                <a:ext cx="7920880" cy="37473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b="1" dirty="0" smtClean="0"/>
                  <a:t>	</a:t>
                </a:r>
                <a:r>
                  <a:rPr lang="ru-RU" b="1" dirty="0" smtClean="0">
                    <a:solidFill>
                      <a:schemeClr val="tx1"/>
                    </a:solidFill>
                  </a:rPr>
                  <a:t>Стандартная </a:t>
                </a:r>
                <a:r>
                  <a:rPr lang="ru-RU" b="1" dirty="0">
                    <a:solidFill>
                      <a:schemeClr val="tx1"/>
                    </a:solidFill>
                  </a:rPr>
                  <a:t>формулировка задачи совместной инверсии на основе вероятностного подхода.</a:t>
                </a:r>
                <a:endParaRPr lang="ru-RU" dirty="0">
                  <a:solidFill>
                    <a:schemeClr val="tx1"/>
                  </a:solidFill>
                </a:endParaRPr>
              </a:p>
              <a:p>
                <a:pPr algn="just"/>
                <a:r>
                  <a:rPr lang="ru-RU" dirty="0">
                    <a:solidFill>
                      <a:schemeClr val="tx1"/>
                    </a:solidFill>
                  </a:rPr>
                  <a:t>Вероятностный подход к инверсии </a:t>
                </a:r>
                <a:r>
                  <a:rPr lang="ru-RU" dirty="0" smtClean="0">
                    <a:solidFill>
                      <a:schemeClr val="tx1"/>
                    </a:solidFill>
                  </a:rPr>
                  <a:t>геофизических </a:t>
                </a:r>
                <a:r>
                  <a:rPr lang="ru-RU" dirty="0">
                    <a:solidFill>
                      <a:schemeClr val="tx1"/>
                    </a:solidFill>
                  </a:rPr>
                  <a:t>данных предполагает следующую формулировку. </a:t>
                </a:r>
              </a:p>
              <a:p>
                <a:pPr algn="just"/>
                <a:r>
                  <a:rPr lang="ru-RU" dirty="0">
                    <a:solidFill>
                      <a:schemeClr val="tx1"/>
                    </a:solidFill>
                  </a:rPr>
                  <a:t>	Пусть </a:t>
                </a:r>
                <a:r>
                  <a:rPr lang="ru-RU" i="1" dirty="0">
                    <a:solidFill>
                      <a:schemeClr val="tx1"/>
                    </a:solidFill>
                  </a:rPr>
                  <a:t>Т</a:t>
                </a:r>
                <a:r>
                  <a:rPr lang="ru-RU" dirty="0">
                    <a:solidFill>
                      <a:schemeClr val="tx1"/>
                    </a:solidFill>
                  </a:rPr>
                  <a:t> – геологический </a:t>
                </a:r>
                <a:r>
                  <a:rPr lang="ru-RU" dirty="0" smtClean="0">
                    <a:solidFill>
                      <a:schemeClr val="tx1"/>
                    </a:solidFill>
                  </a:rPr>
                  <a:t>объект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,</a:t>
                </a:r>
                <a:r>
                  <a:rPr lang="ru-RU" dirty="0" smtClean="0">
                    <a:solidFill>
                      <a:schemeClr val="tx1"/>
                    </a:solidFill>
                  </a:rPr>
                  <a:t> </a:t>
                </a:r>
                <a:r>
                  <a:rPr lang="ru-RU" dirty="0">
                    <a:solidFill>
                      <a:schemeClr val="tx1"/>
                    </a:solidFill>
                  </a:rPr>
                  <a:t>физические </a:t>
                </a:r>
                <a:r>
                  <a:rPr lang="ru-RU" dirty="0" smtClean="0">
                    <a:solidFill>
                      <a:schemeClr val="tx1"/>
                    </a:solidFill>
                  </a:rPr>
                  <a:t>свойства и форма </a:t>
                </a:r>
                <a:r>
                  <a:rPr lang="ru-RU" dirty="0">
                    <a:solidFill>
                      <a:schemeClr val="tx1"/>
                    </a:solidFill>
                  </a:rPr>
                  <a:t>которого </a:t>
                </a:r>
                <a:r>
                  <a:rPr lang="ru-RU" dirty="0" smtClean="0">
                    <a:solidFill>
                      <a:schemeClr val="tx1"/>
                    </a:solidFill>
                  </a:rPr>
                  <a:t> </a:t>
                </a:r>
                <a:r>
                  <a:rPr lang="ru-RU" dirty="0">
                    <a:solidFill>
                      <a:schemeClr val="tx1"/>
                    </a:solidFill>
                  </a:rPr>
                  <a:t>могут быть описаны вектором параметров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tx1"/>
                        </a:solidFill>
                        <a:latin typeface="Cambria Math"/>
                      </a:rPr>
                      <m:t>𝒎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r>
                      <a:rPr lang="ru-RU" i="1">
                        <a:solidFill>
                          <a:schemeClr val="tx1"/>
                        </a:solidFill>
                        <a:latin typeface="Cambria Math"/>
                      </a:rPr>
                      <m:t>= [</m:t>
                    </m:r>
                    <m:sSub>
                      <m:sSubPr>
                        <m:ctrlPr>
                          <a:rPr lang="ru-RU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ru-RU" i="1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ru-RU" i="1">
                        <a:solidFill>
                          <a:schemeClr val="tx1"/>
                        </a:solidFill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ru-RU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ru-RU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ru-RU" i="1">
                        <a:solidFill>
                          <a:schemeClr val="tx1"/>
                        </a:solidFill>
                        <a:latin typeface="Cambria Math"/>
                      </a:rPr>
                      <m:t>, . . . , </m:t>
                    </m:r>
                    <m:sSub>
                      <m:sSubPr>
                        <m:ctrlPr>
                          <a:rPr lang="ru-RU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ru-RU" i="1">
                        <a:solidFill>
                          <a:schemeClr val="tx1"/>
                        </a:solidFill>
                        <a:latin typeface="Cambria Math"/>
                      </a:rPr>
                      <m:t>] ∈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/>
                      </a:rPr>
                      <m:t>𝑀</m:t>
                    </m:r>
                  </m:oMath>
                </a14:m>
                <a:r>
                  <a:rPr lang="ru-RU" i="1" dirty="0">
                    <a:solidFill>
                      <a:schemeClr val="tx1"/>
                    </a:solidFill>
                  </a:rPr>
                  <a:t>, </a:t>
                </a:r>
                <a:r>
                  <a:rPr lang="ru-RU" dirty="0">
                    <a:solidFill>
                      <a:schemeClr val="tx1"/>
                    </a:solidFill>
                  </a:rPr>
                  <a:t>где </a:t>
                </a:r>
                <a:r>
                  <a:rPr lang="ru-RU" i="1" dirty="0">
                    <a:solidFill>
                      <a:schemeClr val="tx1"/>
                    </a:solidFill>
                  </a:rPr>
                  <a:t>М</a:t>
                </a:r>
                <a:r>
                  <a:rPr lang="ru-RU" dirty="0">
                    <a:solidFill>
                      <a:schemeClr val="tx1"/>
                    </a:solidFill>
                  </a:rPr>
                  <a:t> – множество возможных комбинаций параметров, определенных в параметрическом пространстве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ru-RU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𝑅</m:t>
                        </m:r>
                      </m:e>
                      <m:sup>
                        <m:r>
                          <a:rPr lang="ru-RU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ru-RU" dirty="0">
                    <a:solidFill>
                      <a:schemeClr val="tx1"/>
                    </a:solidFill>
                  </a:rPr>
                  <a:t>. Примем, что независимая априорная информация об объекте </a:t>
                </a:r>
                <a:r>
                  <a:rPr lang="ru-RU" i="1" dirty="0">
                    <a:solidFill>
                      <a:schemeClr val="tx1"/>
                    </a:solidFill>
                  </a:rPr>
                  <a:t>Т</a:t>
                </a:r>
                <a:r>
                  <a:rPr lang="ru-RU" dirty="0">
                    <a:solidFill>
                      <a:schemeClr val="tx1"/>
                    </a:solidFill>
                  </a:rPr>
                  <a:t> может быть выражена посредством  функции плотности вероятности (</a:t>
                </a:r>
                <a:r>
                  <a:rPr lang="en-US" dirty="0">
                    <a:solidFill>
                      <a:schemeClr val="tx1"/>
                    </a:solidFill>
                  </a:rPr>
                  <a:t>PDF</a:t>
                </a:r>
                <a:r>
                  <a:rPr lang="ru-RU" dirty="0">
                    <a:solidFill>
                      <a:schemeClr val="tx1"/>
                    </a:solidFill>
                  </a:rPr>
                  <a:t>) </a:t>
                </a:r>
                <a:r>
                  <a:rPr lang="en-US" i="1" dirty="0">
                    <a:solidFill>
                      <a:schemeClr val="tx1"/>
                    </a:solidFill>
                  </a:rPr>
                  <a:t>p</a:t>
                </a:r>
                <a:r>
                  <a:rPr lang="ru-RU" dirty="0">
                    <a:solidFill>
                      <a:schemeClr val="tx1"/>
                    </a:solidFill>
                  </a:rPr>
                  <a:t>(</a:t>
                </a:r>
                <a:r>
                  <a:rPr lang="en-US" b="1" dirty="0">
                    <a:solidFill>
                      <a:schemeClr val="tx1"/>
                    </a:solidFill>
                  </a:rPr>
                  <a:t>m</a:t>
                </a:r>
                <a:r>
                  <a:rPr lang="ru-RU" dirty="0">
                    <a:solidFill>
                      <a:schemeClr val="tx1"/>
                    </a:solidFill>
                  </a:rPr>
                  <a:t>). </a:t>
                </a:r>
                <a:r>
                  <a:rPr lang="ru-RU" dirty="0" smtClean="0">
                    <a:solidFill>
                      <a:schemeClr val="tx1"/>
                    </a:solidFill>
                  </a:rPr>
                  <a:t>Тогда вектор </a:t>
                </a:r>
                <a:r>
                  <a:rPr lang="en-US" b="1" dirty="0">
                    <a:solidFill>
                      <a:schemeClr val="tx1"/>
                    </a:solidFill>
                  </a:rPr>
                  <a:t>m </a:t>
                </a:r>
                <a:r>
                  <a:rPr lang="ru-RU" dirty="0">
                    <a:solidFill>
                      <a:schemeClr val="tx1"/>
                    </a:solidFill>
                  </a:rPr>
                  <a:t>может быть получен в  результате инверсии вектора наблюденных данных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𝒅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𝒐𝒃𝒔</m:t>
                        </m:r>
                      </m:sub>
                    </m:sSub>
                    <m:r>
                      <a:rPr lang="en-US" b="1" i="1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r>
                      <a:rPr lang="ru-RU" i="1">
                        <a:solidFill>
                          <a:schemeClr val="tx1"/>
                        </a:solidFill>
                        <a:latin typeface="Cambria Math"/>
                      </a:rPr>
                      <m:t>= (</m:t>
                    </m:r>
                    <m:sSub>
                      <m:sSubPr>
                        <m:ctrlPr>
                          <a:rPr lang="ru-RU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ru-RU" i="1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ru-RU" i="1">
                        <a:solidFill>
                          <a:schemeClr val="tx1"/>
                        </a:solidFill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ru-RU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ru-RU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ru-RU" i="1">
                        <a:solidFill>
                          <a:schemeClr val="tx1"/>
                        </a:solidFill>
                        <a:latin typeface="Cambria Math"/>
                      </a:rPr>
                      <m:t>, . . . , </m:t>
                    </m:r>
                    <m:sSub>
                      <m:sSubPr>
                        <m:ctrlPr>
                          <a:rPr lang="ru-RU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𝑞</m:t>
                        </m:r>
                      </m:sub>
                    </m:sSub>
                    <m:r>
                      <a:rPr lang="ru-RU" i="1">
                        <a:solidFill>
                          <a:schemeClr val="tx1"/>
                        </a:solidFill>
                        <a:latin typeface="Cambria Math"/>
                      </a:rPr>
                      <m:t>),</m:t>
                    </m:r>
                  </m:oMath>
                </a14:m>
                <a:r>
                  <a:rPr lang="ru-RU" dirty="0">
                    <a:solidFill>
                      <a:schemeClr val="tx1"/>
                    </a:solidFill>
                  </a:rPr>
                  <a:t> где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ru-RU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ru-RU" i="1">
                        <a:solidFill>
                          <a:schemeClr val="tx1"/>
                        </a:solidFill>
                        <a:latin typeface="Cambria Math"/>
                      </a:rPr>
                      <m:t>, </m:t>
                    </m:r>
                    <m:r>
                      <a:rPr lang="ru-RU" i="1">
                        <a:solidFill>
                          <a:schemeClr val="tx1"/>
                        </a:solidFill>
                        <a:latin typeface="Cambria Math"/>
                      </a:rPr>
                      <m:t>𝑖</m:t>
                    </m:r>
                    <m:r>
                      <a:rPr lang="ru-RU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bar>
                      <m:barPr>
                        <m:pos m:val="top"/>
                        <m:ctrlPr>
                          <a:rPr lang="ru-RU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barPr>
                      <m:e>
                        <m:r>
                          <a:rPr lang="ru-RU" i="1">
                            <a:solidFill>
                              <a:schemeClr val="tx1"/>
                            </a:solidFill>
                            <a:latin typeface="Cambria Math"/>
                          </a:rPr>
                          <m:t>1,</m:t>
                        </m:r>
                        <m:r>
                          <a:rPr lang="ru-RU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𝑞</m:t>
                        </m:r>
                      </m:e>
                    </m:bar>
                  </m:oMath>
                </a14:m>
                <a:r>
                  <a:rPr lang="ru-RU" dirty="0">
                    <a:solidFill>
                      <a:schemeClr val="tx1"/>
                    </a:solidFill>
                  </a:rPr>
                  <a:t> – отдельные измерения. Процедура инверсии максимизирует апостериори условную плотность вероятности вектора </a:t>
                </a:r>
                <a:r>
                  <a:rPr lang="en-US" b="1" dirty="0">
                    <a:solidFill>
                      <a:schemeClr val="tx1"/>
                    </a:solidFill>
                  </a:rPr>
                  <a:t>m</a:t>
                </a:r>
                <a:r>
                  <a:rPr lang="ru-RU" dirty="0">
                    <a:solidFill>
                      <a:schemeClr val="tx1"/>
                    </a:solidFill>
                  </a:rPr>
                  <a:t> (</a:t>
                </a:r>
                <a:r>
                  <a:rPr lang="en-US" dirty="0" err="1">
                    <a:solidFill>
                      <a:schemeClr val="tx1"/>
                    </a:solidFill>
                  </a:rPr>
                  <a:t>Tarantola</a:t>
                </a:r>
                <a:r>
                  <a:rPr lang="ru-RU" dirty="0">
                    <a:solidFill>
                      <a:schemeClr val="tx1"/>
                    </a:solidFill>
                  </a:rPr>
                  <a:t> </a:t>
                </a:r>
                <a:r>
                  <a:rPr lang="ru-RU" dirty="0"/>
                  <a:t>1987</a:t>
                </a:r>
                <a:r>
                  <a:rPr lang="en-US" dirty="0"/>
                  <a:t>a</a:t>
                </a:r>
                <a:r>
                  <a:rPr lang="ru-RU" dirty="0"/>
                  <a:t>):</a:t>
                </a:r>
              </a:p>
            </p:txBody>
          </p:sp>
        </mc:Choice>
        <mc:Fallback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620688"/>
                <a:ext cx="7920880" cy="3747373"/>
              </a:xfrm>
              <a:prstGeom prst="rect">
                <a:avLst/>
              </a:prstGeom>
              <a:blipFill rotWithShape="1">
                <a:blip r:embed="rId4"/>
                <a:stretch>
                  <a:fillRect l="-615" t="-813" r="-615" b="-162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611560" y="4338970"/>
                <a:ext cx="7920880" cy="18928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 smtClean="0"/>
                  <a:t>		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</a:rPr>
                      <m:t>𝑝</m:t>
                    </m:r>
                    <m:r>
                      <a:rPr lang="ru-RU" i="1">
                        <a:latin typeface="Cambria Math"/>
                      </a:rPr>
                      <m:t>(</m:t>
                    </m:r>
                    <m:r>
                      <a:rPr lang="en-US" b="1" i="1">
                        <a:latin typeface="Cambria Math"/>
                      </a:rPr>
                      <m:t>𝒎</m:t>
                    </m:r>
                    <m:r>
                      <a:rPr lang="ru-RU" i="1">
                        <a:latin typeface="Cambria Math"/>
                      </a:rPr>
                      <m:t>| </m:t>
                    </m:r>
                    <m:sSub>
                      <m:sSubPr>
                        <m:ctrlPr>
                          <a:rPr lang="ru-RU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/>
                          </a:rPr>
                          <m:t>𝒅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𝑜𝑏𝑠</m:t>
                        </m:r>
                      </m:sub>
                    </m:sSub>
                    <m:r>
                      <a:rPr lang="ru-RU" i="1">
                        <a:latin typeface="Cambria Math"/>
                      </a:rPr>
                      <m:t>) = </m:t>
                    </m:r>
                    <m:r>
                      <a:rPr lang="en-US" i="1">
                        <a:latin typeface="Cambria Math"/>
                      </a:rPr>
                      <m:t>𝑝</m:t>
                    </m:r>
                    <m:r>
                      <a:rPr lang="ru-RU" i="1">
                        <a:latin typeface="Cambria Math"/>
                      </a:rPr>
                      <m:t>(</m:t>
                    </m:r>
                    <m:r>
                      <a:rPr lang="en-US" b="1" i="1">
                        <a:latin typeface="Cambria Math"/>
                      </a:rPr>
                      <m:t>𝒎</m:t>
                    </m:r>
                    <m:r>
                      <a:rPr lang="ru-RU" i="1">
                        <a:latin typeface="Cambria Math"/>
                      </a:rPr>
                      <m:t>)</m:t>
                    </m:r>
                    <m:r>
                      <a:rPr lang="en-US" i="1">
                        <a:latin typeface="Cambria Math"/>
                      </a:rPr>
                      <m:t>𝑝</m:t>
                    </m:r>
                    <m:r>
                      <a:rPr lang="ru-RU" i="1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ru-RU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/>
                          </a:rPr>
                          <m:t>𝒅</m:t>
                        </m:r>
                      </m:e>
                      <m:sub>
                        <m:r>
                          <a:rPr lang="en-US" b="1" i="1">
                            <a:latin typeface="Cambria Math"/>
                          </a:rPr>
                          <m:t>𝒐𝒃𝒔</m:t>
                        </m:r>
                      </m:sub>
                    </m:sSub>
                    <m:r>
                      <a:rPr lang="en-US" b="1" i="1">
                        <a:latin typeface="Cambria Math"/>
                      </a:rPr>
                      <m:t> </m:t>
                    </m:r>
                    <m:r>
                      <a:rPr lang="ru-RU" i="1">
                        <a:latin typeface="Cambria Math"/>
                      </a:rPr>
                      <m:t>|</m:t>
                    </m:r>
                    <m:r>
                      <a:rPr lang="en-US" b="1" i="1">
                        <a:latin typeface="Cambria Math"/>
                      </a:rPr>
                      <m:t>𝒎</m:t>
                    </m:r>
                    <m:r>
                      <a:rPr lang="ru-RU" i="1">
                        <a:latin typeface="Cambria Math"/>
                      </a:rPr>
                      <m:t>)/</m:t>
                    </m:r>
                    <m:r>
                      <a:rPr lang="en-US" i="1">
                        <a:latin typeface="Cambria Math"/>
                      </a:rPr>
                      <m:t>𝑝</m:t>
                    </m:r>
                    <m:r>
                      <a:rPr lang="ru-RU" i="1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ru-RU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/>
                          </a:rPr>
                          <m:t>𝒅</m:t>
                        </m:r>
                      </m:e>
                      <m:sub>
                        <m:r>
                          <a:rPr lang="en-US" b="1" i="1">
                            <a:latin typeface="Cambria Math"/>
                          </a:rPr>
                          <m:t>𝒐𝒃𝒔</m:t>
                        </m:r>
                      </m:sub>
                    </m:sSub>
                    <m:r>
                      <a:rPr lang="ru-RU" i="1">
                        <a:latin typeface="Cambria Math"/>
                      </a:rPr>
                      <m:t>),   </m:t>
                    </m:r>
                    <m:r>
                      <a:rPr lang="en-US" b="1" i="1">
                        <a:latin typeface="Cambria Math"/>
                      </a:rPr>
                      <m:t>𝒎</m:t>
                    </m:r>
                    <m:r>
                      <a:rPr lang="en-US" b="1" i="1">
                        <a:latin typeface="Cambria Math"/>
                      </a:rPr>
                      <m:t> </m:t>
                    </m:r>
                    <m:r>
                      <a:rPr lang="ru-RU" i="1">
                        <a:latin typeface="Cambria Math"/>
                      </a:rPr>
                      <m:t>∈ </m:t>
                    </m:r>
                    <m:r>
                      <a:rPr lang="en-US" i="1">
                        <a:latin typeface="Cambria Math"/>
                      </a:rPr>
                      <m:t>𝑀</m:t>
                    </m:r>
                  </m:oMath>
                </a14:m>
                <a:r>
                  <a:rPr lang="ru-RU" dirty="0"/>
                  <a:t>,	</a:t>
                </a:r>
                <a:r>
                  <a:rPr lang="ru-RU" dirty="0" smtClean="0"/>
                  <a:t>(</a:t>
                </a:r>
                <a:r>
                  <a:rPr lang="ru-RU" dirty="0"/>
                  <a:t>1</a:t>
                </a:r>
                <a:r>
                  <a:rPr lang="ru-RU" dirty="0" smtClean="0"/>
                  <a:t>)</a:t>
                </a:r>
                <a:endParaRPr lang="en-US" dirty="0" smtClean="0"/>
              </a:p>
              <a:p>
                <a:pPr algn="just"/>
                <a:r>
                  <a:rPr lang="ru-RU" dirty="0" smtClean="0"/>
                  <a:t>где </a:t>
                </a:r>
                <a:r>
                  <a:rPr lang="en-US" i="1" dirty="0"/>
                  <a:t>p</a:t>
                </a:r>
                <a:r>
                  <a:rPr lang="ru-RU" dirty="0"/>
                  <a:t>(</a:t>
                </a:r>
                <a:r>
                  <a:rPr lang="en-US" b="1" i="1" dirty="0"/>
                  <a:t>m</a:t>
                </a:r>
                <a:r>
                  <a:rPr lang="ru-RU" dirty="0"/>
                  <a:t>) – априори </a:t>
                </a:r>
                <a:r>
                  <a:rPr lang="en-US" dirty="0"/>
                  <a:t>PDF</a:t>
                </a:r>
                <a:r>
                  <a:rPr lang="ru-RU" dirty="0"/>
                  <a:t> вектора </a:t>
                </a:r>
                <a:r>
                  <a:rPr lang="en-US" b="1" i="1" dirty="0"/>
                  <a:t>m</a:t>
                </a:r>
                <a:r>
                  <a:rPr lang="ru-RU" b="1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𝑝</m:t>
                    </m:r>
                    <m:r>
                      <a:rPr lang="ru-RU" i="1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ru-RU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/>
                          </a:rPr>
                          <m:t>𝒅</m:t>
                        </m:r>
                      </m:e>
                      <m:sub>
                        <m:r>
                          <a:rPr lang="en-US" b="1" i="1">
                            <a:latin typeface="Cambria Math"/>
                          </a:rPr>
                          <m:t>𝒐𝒃𝒔</m:t>
                        </m:r>
                      </m:sub>
                    </m:sSub>
                    <m:r>
                      <a:rPr lang="en-US" b="1" i="1">
                        <a:latin typeface="Cambria Math"/>
                      </a:rPr>
                      <m:t> </m:t>
                    </m:r>
                    <m:r>
                      <a:rPr lang="ru-RU" i="1">
                        <a:latin typeface="Cambria Math"/>
                      </a:rPr>
                      <m:t>|</m:t>
                    </m:r>
                    <m:r>
                      <a:rPr lang="en-US" b="1" i="1">
                        <a:latin typeface="Cambria Math"/>
                      </a:rPr>
                      <m:t>𝒎</m:t>
                    </m:r>
                    <m:r>
                      <a:rPr lang="ru-RU" i="1">
                        <a:latin typeface="Cambria Math"/>
                      </a:rPr>
                      <m:t>)</m:t>
                    </m:r>
                  </m:oMath>
                </a14:m>
                <a:r>
                  <a:rPr lang="ru-RU" dirty="0"/>
                  <a:t> – условная плотность вероятности экспериментальных данных,  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𝑝</m:t>
                    </m:r>
                    <m:r>
                      <a:rPr lang="ru-RU" i="1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ru-RU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/>
                          </a:rPr>
                          <m:t>𝒅</m:t>
                        </m:r>
                      </m:e>
                      <m:sub>
                        <m:r>
                          <a:rPr lang="en-US" b="1" i="1">
                            <a:latin typeface="Cambria Math"/>
                          </a:rPr>
                          <m:t>𝒐𝒃𝒔</m:t>
                        </m:r>
                      </m:sub>
                    </m:sSub>
                    <m:r>
                      <a:rPr lang="ru-RU" i="1">
                        <a:latin typeface="Cambria Math"/>
                      </a:rPr>
                      <m:t>)</m:t>
                    </m:r>
                  </m:oMath>
                </a14:m>
                <a:r>
                  <a:rPr lang="ru-RU" dirty="0"/>
                  <a:t> – предельная плотность вероятности экспериментальных данных. Поскольку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𝑝</m:t>
                    </m:r>
                    <m:d>
                      <m:dPr>
                        <m:ctrlPr>
                          <a:rPr lang="ru-RU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b="1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/>
                              </a:rPr>
                              <m:t>𝒅</m:t>
                            </m:r>
                          </m:e>
                          <m:sub>
                            <m:r>
                              <a:rPr lang="en-US" b="1" i="1">
                                <a:latin typeface="Cambria Math"/>
                              </a:rPr>
                              <m:t>𝒐𝒃𝒔</m:t>
                            </m:r>
                          </m:sub>
                        </m:sSub>
                      </m:e>
                    </m:d>
                  </m:oMath>
                </a14:m>
                <a:r>
                  <a:rPr lang="ru-RU" dirty="0"/>
                  <a:t> не зависит от </a:t>
                </a:r>
                <a:r>
                  <a:rPr lang="en-US" b="1" i="1" dirty="0"/>
                  <a:t>m</a:t>
                </a:r>
                <a:r>
                  <a:rPr lang="ru-RU" b="1" dirty="0"/>
                  <a:t>, </a:t>
                </a:r>
                <a:r>
                  <a:rPr lang="ru-RU" dirty="0"/>
                  <a:t>можем принять его в качестве некоторой постоянной</a:t>
                </a:r>
                <a:r>
                  <a:rPr lang="ru-RU" b="1" dirty="0"/>
                  <a:t> </a:t>
                </a:r>
                <a:r>
                  <a:rPr lang="en-US" i="1" dirty="0"/>
                  <a:t>b</a:t>
                </a:r>
                <a:r>
                  <a:rPr lang="ru-RU" dirty="0"/>
                  <a:t>. Тогда максимум условной </a:t>
                </a:r>
                <a:r>
                  <a:rPr lang="en-US" dirty="0"/>
                  <a:t>PDF</a:t>
                </a:r>
                <a:r>
                  <a:rPr lang="ru-RU" dirty="0"/>
                  <a:t> (1) дает оценку параметров вектора </a:t>
                </a:r>
                <a:r>
                  <a:rPr lang="en-US" b="1" i="1" dirty="0"/>
                  <a:t>m</a:t>
                </a:r>
                <a:r>
                  <a:rPr lang="ru-RU" b="1" dirty="0"/>
                  <a:t>.</a:t>
                </a:r>
                <a:endParaRPr lang="ru-RU" dirty="0"/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4338970"/>
                <a:ext cx="7920880" cy="1892826"/>
              </a:xfrm>
              <a:prstGeom prst="rect">
                <a:avLst/>
              </a:prstGeom>
              <a:blipFill rotWithShape="1">
                <a:blip r:embed="rId5"/>
                <a:stretch>
                  <a:fillRect l="-615" r="-615" b="-451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85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713"/>
    </mc:Choice>
    <mc:Fallback>
      <p:transition spd="slow" advTm="65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Прямоугольник 3"/>
              <p:cNvSpPr/>
              <p:nvPr/>
            </p:nvSpPr>
            <p:spPr>
              <a:xfrm>
                <a:off x="971600" y="764704"/>
                <a:ext cx="7344816" cy="43807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 smtClean="0"/>
                  <a:t>Предположим, что выполнено </a:t>
                </a:r>
                <a:r>
                  <a:rPr lang="en-US" i="1" dirty="0"/>
                  <a:t>k </a:t>
                </a:r>
                <a:r>
                  <a:rPr lang="ru-RU" dirty="0"/>
                  <a:t>геофизических эксперимента, чтобы получить информацию об объекте </a:t>
                </a:r>
                <a:r>
                  <a:rPr lang="ru-RU" i="1" dirty="0"/>
                  <a:t>Т</a:t>
                </a:r>
                <a:r>
                  <a:rPr lang="ru-RU" dirty="0"/>
                  <a:t>. Результаты этих экспериментов формируют вектор </a:t>
                </a:r>
              </a:p>
              <a:p>
                <a:r>
                  <a:rPr lang="en-US" b="1" dirty="0" smtClean="0"/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/>
                          </a:rPr>
                          <m:t>𝒅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𝑜𝑏𝑠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 </m:t>
                    </m:r>
                    <m:r>
                      <a:rPr lang="ru-RU" i="1">
                        <a:latin typeface="Cambria Math"/>
                      </a:rPr>
                      <m:t>= </m:t>
                    </m:r>
                    <m:d>
                      <m:dPr>
                        <m:begChr m:val="{"/>
                        <m:endChr m:val="}"/>
                        <m:ctrlPr>
                          <a:rPr lang="ru-RU" b="1" i="1">
                            <a:latin typeface="Cambria Math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ru-RU" b="1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b="1" i="1">
                                <a:latin typeface="Cambria Math"/>
                              </a:rPr>
                              <m:t>𝒅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 </m:t>
                            </m:r>
                            <m:r>
                              <a:rPr lang="en-US" i="1">
                                <a:latin typeface="Cambria Math"/>
                              </a:rPr>
                              <m:t>𝑜𝑏𝑠</m:t>
                            </m:r>
                          </m:sub>
                          <m:sup>
                            <m:r>
                              <a:rPr lang="en-US" b="1" i="1">
                                <a:latin typeface="Cambria Math"/>
                              </a:rPr>
                              <m:t>𝟏</m:t>
                            </m:r>
                          </m:sup>
                        </m:sSubSup>
                        <m:r>
                          <a:rPr lang="ru-RU" i="1">
                            <a:latin typeface="Cambria Math"/>
                          </a:rPr>
                          <m:t>, </m:t>
                        </m:r>
                        <m:sSubSup>
                          <m:sSubSupPr>
                            <m:ctrlPr>
                              <a:rPr lang="ru-RU" b="1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b="1" i="1">
                                <a:latin typeface="Cambria Math"/>
                              </a:rPr>
                              <m:t>𝒅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 </m:t>
                            </m:r>
                            <m:r>
                              <a:rPr lang="en-US" i="1">
                                <a:latin typeface="Cambria Math"/>
                              </a:rPr>
                              <m:t>𝑜𝑏𝑠</m:t>
                            </m:r>
                          </m:sub>
                          <m:sup>
                            <m:r>
                              <a:rPr lang="en-US" b="1" i="1">
                                <a:latin typeface="Cambria Math"/>
                              </a:rPr>
                              <m:t>𝟐</m:t>
                            </m:r>
                          </m:sup>
                        </m:sSubSup>
                        <m:r>
                          <a:rPr lang="ru-RU" b="1" i="1">
                            <a:latin typeface="Cambria Math"/>
                          </a:rPr>
                          <m:t>, …, </m:t>
                        </m:r>
                        <m:sSubSup>
                          <m:sSubSupPr>
                            <m:ctrlPr>
                              <a:rPr lang="ru-RU" b="1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b="1" i="1">
                                <a:latin typeface="Cambria Math"/>
                              </a:rPr>
                              <m:t>𝒅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 </m:t>
                            </m:r>
                            <m:r>
                              <a:rPr lang="en-US" i="1">
                                <a:latin typeface="Cambria Math"/>
                              </a:rPr>
                              <m:t>𝑜𝑏𝑠</m:t>
                            </m:r>
                          </m:sub>
                          <m:sup>
                            <m:r>
                              <a:rPr lang="en-US" b="1" i="1">
                                <a:latin typeface="Cambria Math"/>
                              </a:rPr>
                              <m:t>𝒌</m:t>
                            </m:r>
                          </m:sup>
                        </m:sSubSup>
                      </m:e>
                    </m:d>
                  </m:oMath>
                </a14:m>
                <a:r>
                  <a:rPr lang="ru-RU" b="1" dirty="0" smtClean="0"/>
                  <a:t>.</a:t>
                </a:r>
                <a:r>
                  <a:rPr lang="ru-RU" b="1" dirty="0"/>
                  <a:t>		</a:t>
                </a:r>
                <a:r>
                  <a:rPr lang="ru-RU" dirty="0"/>
                  <a:t>(2)</a:t>
                </a:r>
              </a:p>
              <a:p>
                <a:pPr algn="just"/>
                <a:r>
                  <a:rPr lang="ru-RU" dirty="0"/>
                  <a:t>Если все эксперименты были выполнены независимо, то ошибки в отдельных наборах данных не коррелирую и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/>
                      </a:rPr>
                      <m:t>все </m:t>
                    </m:r>
                    <m:sSubSup>
                      <m:sSubSupPr>
                        <m:ctrlPr>
                          <a:rPr lang="ru-RU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𝑜𝑏𝑠</m:t>
                        </m:r>
                      </m:sub>
                      <m:sup>
                        <m:r>
                          <a:rPr lang="en-US" i="1">
                            <a:latin typeface="Cambria Math"/>
                          </a:rPr>
                          <m:t>𝑖</m:t>
                        </m:r>
                      </m:sup>
                    </m:sSubSup>
                    <m:r>
                      <a:rPr lang="ru-RU" i="1">
                        <a:latin typeface="Cambria Math"/>
                      </a:rPr>
                      <m:t>,  </m:t>
                    </m:r>
                    <m:r>
                      <a:rPr lang="en-US" i="1">
                        <a:latin typeface="Cambria Math"/>
                      </a:rPr>
                      <m:t>𝑖</m:t>
                    </m:r>
                    <m:r>
                      <a:rPr lang="ru-RU" i="1">
                        <a:latin typeface="Cambria Math"/>
                      </a:rPr>
                      <m:t>=1,…,</m:t>
                    </m:r>
                    <m:r>
                      <a:rPr lang="en-US" i="1">
                        <a:latin typeface="Cambria Math"/>
                      </a:rPr>
                      <m:t>𝑘</m:t>
                    </m:r>
                  </m:oMath>
                </a14:m>
                <a:r>
                  <a:rPr lang="en-US" dirty="0"/>
                  <a:t> </a:t>
                </a:r>
                <a:r>
                  <a:rPr lang="ru-RU" dirty="0"/>
                  <a:t>могут рассматриваться независимыми случайными величинами. Тогда апостериори </a:t>
                </a:r>
                <a:r>
                  <a:rPr lang="en-US" dirty="0"/>
                  <a:t>PDF</a:t>
                </a:r>
                <a:r>
                  <a:rPr lang="ru-RU" dirty="0"/>
                  <a:t> вектора параметров </a:t>
                </a:r>
                <a:r>
                  <a:rPr lang="en-US" b="1" i="1" dirty="0"/>
                  <a:t>m</a:t>
                </a:r>
                <a:r>
                  <a:rPr lang="ru-RU" dirty="0"/>
                  <a:t> можно записать</a:t>
                </a:r>
                <a:r>
                  <a:rPr lang="ru-RU" b="1" dirty="0"/>
                  <a:t> </a:t>
                </a:r>
                <a:r>
                  <a:rPr lang="ru-RU" dirty="0"/>
                  <a:t>(</a:t>
                </a:r>
                <a:r>
                  <a:rPr lang="ru-RU" dirty="0" err="1"/>
                  <a:t>Гольцман</a:t>
                </a:r>
                <a:r>
                  <a:rPr lang="ru-RU" dirty="0"/>
                  <a:t>, Калинина 1983)</a:t>
                </a:r>
                <a:r>
                  <a:rPr lang="ru-RU" b="1" dirty="0"/>
                  <a:t>:</a:t>
                </a:r>
                <a:r>
                  <a:rPr lang="en-US" dirty="0"/>
                  <a:t> </a:t>
                </a:r>
                <a:r>
                  <a:rPr lang="en-US" dirty="0" smtClean="0"/>
                  <a:t>			</a:t>
                </a:r>
              </a:p>
              <a:p>
                <a:pPr algn="just"/>
                <a:r>
                  <a:rPr lang="en-US" dirty="0"/>
                  <a:t>	</a:t>
                </a:r>
                <a:r>
                  <a:rPr lang="en-US" dirty="0" smtClean="0"/>
                  <a:t>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ru-RU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𝑝</m:t>
                        </m:r>
                        <m:r>
                          <a:rPr lang="ru-RU" i="1">
                            <a:latin typeface="Cambria Math"/>
                          </a:rPr>
                          <m:t>(</m:t>
                        </m:r>
                        <m:r>
                          <a:rPr lang="en-US" b="1" i="1">
                            <a:latin typeface="Cambria Math"/>
                          </a:rPr>
                          <m:t>𝒎</m:t>
                        </m:r>
                      </m:e>
                      <m:e>
                        <m:sSubSup>
                          <m:sSubSup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/>
                              </a:rPr>
                              <m:t>𝑑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𝑜𝑏𝑠</m:t>
                            </m:r>
                          </m:sub>
                          <m:sup>
                            <m:r>
                              <a:rPr lang="ru-RU" i="1">
                                <a:latin typeface="Cambria Math"/>
                              </a:rPr>
                              <m:t>1</m:t>
                            </m:r>
                          </m:sup>
                        </m:sSubSup>
                        <m:r>
                          <a:rPr lang="ru-RU" i="1">
                            <a:latin typeface="Cambria Math"/>
                          </a:rPr>
                          <m:t>,</m:t>
                        </m:r>
                        <m:sSubSup>
                          <m:sSubSup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/>
                              </a:rPr>
                              <m:t>𝑑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𝑜𝑏𝑠</m:t>
                            </m:r>
                          </m:sub>
                          <m:sup>
                            <m:r>
                              <a:rPr lang="ru-RU" i="1"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  <m:r>
                          <a:rPr lang="ru-RU" i="1">
                            <a:latin typeface="Cambria Math"/>
                          </a:rPr>
                          <m:t>,…,</m:t>
                        </m:r>
                        <m:sSubSup>
                          <m:sSubSup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/>
                              </a:rPr>
                              <m:t>𝑑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𝑜𝑏𝑠</m:t>
                            </m:r>
                          </m:sub>
                          <m:sup>
                            <m:r>
                              <a:rPr lang="en-US" i="1">
                                <a:latin typeface="Cambria Math"/>
                              </a:rPr>
                              <m:t>𝑘</m:t>
                            </m:r>
                          </m:sup>
                        </m:sSubSup>
                        <m:r>
                          <a:rPr lang="ru-RU" i="1">
                            <a:latin typeface="Cambria Math"/>
                          </a:rPr>
                          <m:t>  </m:t>
                        </m:r>
                      </m:e>
                    </m:d>
                    <m:r>
                      <a:rPr lang="ru-RU" i="1">
                        <a:latin typeface="Cambria Math"/>
                      </a:rPr>
                      <m:t>=</m:t>
                    </m:r>
                  </m:oMath>
                </a14:m>
                <a:endParaRPr lang="en-US" i="1" dirty="0" smtClean="0"/>
              </a:p>
              <a:p>
                <a:pPr algn="just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            </m:t>
                    </m:r>
                    <m:r>
                      <a:rPr lang="en-US" i="1">
                        <a:latin typeface="Cambria Math"/>
                      </a:rPr>
                      <m:t>𝑏𝑝</m:t>
                    </m:r>
                    <m:d>
                      <m:dPr>
                        <m:ctrlPr>
                          <a:rPr lang="ru-RU" i="1"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/>
                          </a:rPr>
                          <m:t>𝒎</m:t>
                        </m:r>
                      </m:e>
                    </m:d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ru-RU" i="1">
                            <a:latin typeface="Cambria Math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/>
                              </a:rPr>
                              <m:t>𝑑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𝑜𝑏𝑠</m:t>
                            </m:r>
                          </m:sub>
                          <m:sup>
                            <m:r>
                              <a:rPr lang="ru-RU" i="1">
                                <a:latin typeface="Cambria Math"/>
                              </a:rPr>
                              <m:t>1</m:t>
                            </m:r>
                          </m:sup>
                        </m:sSubSup>
                      </m:e>
                      <m:e>
                        <m:r>
                          <a:rPr lang="en-US" b="1" i="1">
                            <a:latin typeface="Cambria Math"/>
                          </a:rPr>
                          <m:t>𝒎</m:t>
                        </m:r>
                      </m:e>
                    </m:d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ru-RU" i="1">
                            <a:latin typeface="Cambria Math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/>
                              </a:rPr>
                              <m:t>𝑑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𝑜𝑏𝑠</m:t>
                            </m:r>
                          </m:sub>
                          <m:sup>
                            <m:r>
                              <a:rPr lang="ru-RU" i="1"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</m:e>
                      <m:e>
                        <m:r>
                          <a:rPr lang="en-US" b="1" i="1">
                            <a:latin typeface="Cambria Math"/>
                          </a:rPr>
                          <m:t>𝒎</m:t>
                        </m:r>
                      </m:e>
                    </m:d>
                    <m:r>
                      <a:rPr lang="ru-RU" i="1">
                        <a:latin typeface="Cambria Math"/>
                      </a:rPr>
                      <m:t>…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ru-RU" i="1">
                            <a:latin typeface="Cambria Math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/>
                              </a:rPr>
                              <m:t>𝑑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𝑜𝑏𝑠</m:t>
                            </m:r>
                          </m:sub>
                          <m:sup>
                            <m:r>
                              <a:rPr lang="en-US" i="1">
                                <a:latin typeface="Cambria Math"/>
                              </a:rPr>
                              <m:t>𝑘</m:t>
                            </m:r>
                          </m:sup>
                        </m:sSubSup>
                      </m:e>
                      <m:e>
                        <m:r>
                          <a:rPr lang="en-US" b="1" i="1">
                            <a:latin typeface="Cambria Math"/>
                          </a:rPr>
                          <m:t>𝒎</m:t>
                        </m:r>
                      </m:e>
                    </m:d>
                    <m:r>
                      <a:rPr lang="ru-RU" i="1">
                        <a:latin typeface="Cambria Math"/>
                      </a:rPr>
                      <m:t>,</m:t>
                    </m:r>
                  </m:oMath>
                </a14:m>
                <a:r>
                  <a:rPr lang="ru-RU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𝒎</m:t>
                    </m:r>
                    <m:r>
                      <a:rPr lang="en-US" b="1" i="1">
                        <a:latin typeface="Cambria Math"/>
                      </a:rPr>
                      <m:t> </m:t>
                    </m:r>
                    <m:r>
                      <a:rPr lang="ru-RU" i="1">
                        <a:latin typeface="Cambria Math"/>
                      </a:rPr>
                      <m:t>∈ </m:t>
                    </m:r>
                    <m:r>
                      <a:rPr lang="en-US" i="1">
                        <a:latin typeface="Cambria Math"/>
                      </a:rPr>
                      <m:t>𝑀</m:t>
                    </m:r>
                  </m:oMath>
                </a14:m>
                <a:r>
                  <a:rPr lang="ru-RU" dirty="0"/>
                  <a:t>.	</a:t>
                </a:r>
                <a:r>
                  <a:rPr lang="en-US" dirty="0" smtClean="0"/>
                  <a:t>(</a:t>
                </a:r>
                <a:r>
                  <a:rPr lang="ru-RU" dirty="0" smtClean="0"/>
                  <a:t>3</a:t>
                </a:r>
                <a:r>
                  <a:rPr lang="ru-RU" dirty="0" smtClean="0"/>
                  <a:t>)</a:t>
                </a:r>
              </a:p>
              <a:p>
                <a:pPr algn="just"/>
                <a:endParaRPr lang="ru-RU" dirty="0"/>
              </a:p>
              <a:p>
                <a:pPr algn="just"/>
                <a:r>
                  <a:rPr lang="ru-RU" dirty="0"/>
                  <a:t>Все </a:t>
                </a:r>
                <a:r>
                  <a:rPr lang="en-US" dirty="0"/>
                  <a:t>PDF</a:t>
                </a:r>
                <a:r>
                  <a:rPr lang="ru-RU" dirty="0"/>
                  <a:t> в (3) зависят от одного вектора </a:t>
                </a:r>
                <a:r>
                  <a:rPr lang="en-US" b="1" i="1" dirty="0"/>
                  <a:t>m</a:t>
                </a:r>
                <a:r>
                  <a:rPr lang="ru-RU" dirty="0"/>
                  <a:t>. Максимизация (3) дает оценку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/>
                          </a:rPr>
                          <m:t>𝒎</m:t>
                        </m:r>
                      </m:e>
                      <m:sup>
                        <m:r>
                          <a:rPr lang="ru-RU" b="1" i="1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ru-RU" dirty="0"/>
                  <a:t> вектора параметров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𝒎</m:t>
                    </m:r>
                  </m:oMath>
                </a14:m>
                <a:r>
                  <a:rPr lang="ru-RU" dirty="0"/>
                  <a:t>, которая принимается как решение задачи совместной инверсии нескольких типов данных. </a:t>
                </a:r>
              </a:p>
            </p:txBody>
          </p:sp>
        </mc:Choice>
        <mc:Fallback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764704"/>
                <a:ext cx="7344816" cy="4380751"/>
              </a:xfrm>
              <a:prstGeom prst="rect">
                <a:avLst/>
              </a:prstGeom>
              <a:blipFill rotWithShape="1">
                <a:blip r:embed="rId4"/>
                <a:stretch>
                  <a:fillRect l="-664" t="-695" r="-747" b="-125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468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41"/>
    </mc:Choice>
    <mc:Fallback>
      <p:transition spd="slow" advTm="37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2" name="Прямоугольник 21"/>
              <p:cNvSpPr/>
              <p:nvPr/>
            </p:nvSpPr>
            <p:spPr>
              <a:xfrm>
                <a:off x="1043608" y="620688"/>
                <a:ext cx="7128792" cy="42606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dirty="0" smtClean="0"/>
                  <a:t>Во многих реальных задачах можно предположить, что все </a:t>
                </a:r>
                <a:r>
                  <a:rPr lang="en-US" dirty="0"/>
                  <a:t>PDF </a:t>
                </a:r>
                <a:r>
                  <a:rPr lang="en-US" i="1" dirty="0"/>
                  <a:t>p</a:t>
                </a:r>
                <a:r>
                  <a:rPr lang="ru-RU" dirty="0"/>
                  <a:t>(</a:t>
                </a:r>
                <a:r>
                  <a:rPr lang="en-US" b="1" i="1" dirty="0"/>
                  <a:t>m</a:t>
                </a:r>
                <a:r>
                  <a:rPr lang="ru-RU" dirty="0"/>
                  <a:t>) 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ru-RU" i="1">
                            <a:latin typeface="Cambria Math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/>
                              </a:rPr>
                              <m:t>𝑑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𝑜𝑏𝑠</m:t>
                            </m:r>
                          </m:sub>
                          <m:sup>
                            <m:r>
                              <a:rPr lang="ru-RU" i="1">
                                <a:latin typeface="Cambria Math"/>
                              </a:rPr>
                              <m:t>𝑖</m:t>
                            </m:r>
                          </m:sup>
                        </m:sSubSup>
                      </m:e>
                      <m:e>
                        <m:r>
                          <a:rPr lang="en-US" b="1" i="1">
                            <a:latin typeface="Cambria Math"/>
                          </a:rPr>
                          <m:t>𝒎</m:t>
                        </m:r>
                      </m:e>
                    </m:d>
                    <m:r>
                      <a:rPr lang="ru-RU" i="1">
                        <a:latin typeface="Cambria Math"/>
                      </a:rPr>
                      <m:t>,</m:t>
                    </m:r>
                  </m:oMath>
                </a14:m>
                <a:r>
                  <a:rPr lang="ru-RU" dirty="0"/>
                  <a:t>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/>
                      </a:rPr>
                      <m:t>  </m:t>
                    </m:r>
                    <m:r>
                      <a:rPr lang="en-US" i="1">
                        <a:latin typeface="Cambria Math"/>
                      </a:rPr>
                      <m:t>𝑖</m:t>
                    </m:r>
                    <m:r>
                      <a:rPr lang="ru-RU" i="1">
                        <a:latin typeface="Cambria Math"/>
                      </a:rPr>
                      <m:t>=</m:t>
                    </m:r>
                    <m:bar>
                      <m:barPr>
                        <m:pos m:val="top"/>
                        <m:ctrlPr>
                          <a:rPr lang="ru-RU" i="1">
                            <a:latin typeface="Cambria Math"/>
                          </a:rPr>
                        </m:ctrlPr>
                      </m:barPr>
                      <m:e>
                        <m:r>
                          <a:rPr lang="ru-RU" i="1">
                            <a:latin typeface="Cambria Math"/>
                          </a:rPr>
                          <m:t>1,</m:t>
                        </m:r>
                        <m:r>
                          <a:rPr lang="en-US" i="1">
                            <a:latin typeface="Cambria Math"/>
                          </a:rPr>
                          <m:t>𝑘</m:t>
                        </m:r>
                      </m:e>
                    </m:bar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ru-RU" dirty="0"/>
                  <a:t>есть гауссовыми, тогда максимизация функции (3) эквивалентна минимизации следующей функции </a:t>
                </a:r>
                <a:endParaRPr lang="en-US" dirty="0" smtClean="0"/>
              </a:p>
              <a:p>
                <a14:m>
                  <m:oMath xmlns:m="http://schemas.openxmlformats.org/officeDocument/2006/math">
                    <m:r>
                      <a:rPr lang="ru-RU" b="0" i="1" smtClean="0">
                        <a:latin typeface="Cambria Math"/>
                      </a:rPr>
                      <m:t>            </m:t>
                    </m:r>
                    <m:r>
                      <a:rPr lang="en-US" i="1" smtClean="0">
                        <a:latin typeface="Cambria Math"/>
                      </a:rPr>
                      <m:t>𝐿</m:t>
                    </m:r>
                    <m:d>
                      <m:dPr>
                        <m:ctrlPr>
                          <a:rPr lang="ru-RU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𝑚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ctrlPr>
                          <a:rPr lang="ru-RU" i="1">
                            <a:latin typeface="Cambria Math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/>
                          </a:rPr>
                          <m:t>𝑖</m:t>
                        </m:r>
                        <m:r>
                          <a:rPr lang="en-US" i="1">
                            <a:latin typeface="Cambria Math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latin typeface="Cambria Math"/>
                          </a:rPr>
                          <m:t>𝑘</m:t>
                        </m:r>
                      </m:sup>
                      <m:e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ru-RU" i="1">
                                    <a:latin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ru-RU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ru-RU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𝑚</m:t>
                                    </m:r>
                                  </m:e>
                                </m:d>
                                <m:r>
                                  <a:rPr lang="en-US" i="1">
                                    <a:latin typeface="Cambria Math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ru-RU" i="1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𝑜𝑏𝑠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latin typeface="Cambria Math"/>
                                      </a:rPr>
                                      <m:t>𝑖</m:t>
                                    </m:r>
                                  </m:sup>
                                </m:sSubSup>
                              </m:e>
                            </m:d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𝑙</m:t>
                            </m:r>
                            <m:sSub>
                              <m:sSubPr>
                                <m:ctrlPr>
                                  <a:rPr lang="ru-RU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</m:sub>
                        </m:sSub>
                      </m:e>
                    </m:nary>
                    <m:r>
                      <a:rPr lang="en-US" i="1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d>
                          <m:dPr>
                            <m:begChr m:val="⟦"/>
                            <m:endChr m:val="⟧"/>
                            <m:ctrlPr>
                              <a:rPr lang="ru-RU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𝑚</m:t>
                            </m:r>
                            <m:r>
                              <a:rPr lang="en-US" i="1"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ru-RU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e>
                      <m:sub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𝑙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</m:sub>
                    </m:sSub>
                    <m:r>
                      <a:rPr lang="en-US" i="1">
                        <a:latin typeface="Cambria Math"/>
                      </a:rPr>
                      <m:t>,    </m:t>
                    </m:r>
                    <m:r>
                      <a:rPr lang="en-US" i="1">
                        <a:latin typeface="Cambria Math"/>
                      </a:rPr>
                      <m:t>𝑚</m:t>
                    </m:r>
                    <m:r>
                      <a:rPr lang="en-US" i="1">
                        <a:latin typeface="Cambria Math"/>
                      </a:rPr>
                      <m:t>∈</m:t>
                    </m:r>
                    <m:r>
                      <a:rPr lang="en-US" i="1">
                        <a:latin typeface="Cambria Math"/>
                      </a:rPr>
                      <m:t>𝑀</m:t>
                    </m:r>
                  </m:oMath>
                </a14:m>
                <a:r>
                  <a:rPr lang="ru-RU" dirty="0" smtClean="0"/>
                  <a:t>             (4)</a:t>
                </a:r>
                <a:endParaRPr lang="ru-RU" dirty="0"/>
              </a:p>
              <a:p>
                <a:endParaRPr lang="en-US" dirty="0"/>
              </a:p>
              <a:p>
                <a:pPr algn="just"/>
                <a:r>
                  <a:rPr lang="ru-RU" dirty="0" smtClean="0"/>
                  <a:t>где</a:t>
                </a:r>
                <a:r>
                  <a:rPr lang="en-US" dirty="0" smtClean="0"/>
                  <a:t> </a:t>
                </a:r>
                <a:r>
                  <a:rPr lang="ru-RU" dirty="0" smtClean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ru-RU" i="1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ru-RU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ru-RU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𝑚</m:t>
                                </m:r>
                              </m:e>
                            </m:d>
                            <m:r>
                              <a:rPr lang="en-US" i="1">
                                <a:latin typeface="Cambria Math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ru-RU" i="1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𝑜𝑏𝑠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𝑖</m:t>
                                </m:r>
                              </m:sup>
                            </m:sSubSup>
                          </m:e>
                        </m:d>
                      </m:e>
                      <m:sub>
                        <m:r>
                          <a:rPr lang="en-US" i="1">
                            <a:latin typeface="Cambria Math"/>
                          </a:rPr>
                          <m:t>𝑙</m:t>
                        </m:r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𝑄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 smtClean="0"/>
                  <a:t> </a:t>
                </a:r>
                <a:r>
                  <a:rPr lang="ru-RU" dirty="0" smtClean="0"/>
                  <a:t>обозначает </a:t>
                </a:r>
                <a:r>
                  <a:rPr lang="ru-RU" dirty="0"/>
                  <a:t>разницу между теоретически вычисленными и наблюденными значениями во взвешенной норме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/>
                      </a:rPr>
                      <m:t>𝑙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ru-RU" dirty="0"/>
                  <a:t> и 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d>
                          <m:dPr>
                            <m:begChr m:val="⟦"/>
                            <m:endChr m:val="⟧"/>
                            <m:ctrlPr>
                              <a:rPr lang="ru-RU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𝑚</m:t>
                            </m:r>
                            <m:r>
                              <a:rPr lang="en-US" i="1"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ru-RU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e>
                      <m:sub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𝑙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 smtClean="0"/>
                  <a:t> </a:t>
                </a:r>
                <a:r>
                  <a:rPr lang="ru-RU" dirty="0" smtClean="0"/>
                  <a:t>– </a:t>
                </a:r>
                <a:r>
                  <a:rPr lang="ru-RU" dirty="0"/>
                  <a:t>разность искомой моделью </a:t>
                </a:r>
                <a:r>
                  <a:rPr lang="en-US" b="1" dirty="0"/>
                  <a:t>m </a:t>
                </a:r>
                <a:r>
                  <a:rPr lang="ru-RU" dirty="0"/>
                  <a:t>и априорной</a:t>
                </a:r>
                <a:r>
                  <a:rPr lang="ru-RU" b="1" dirty="0"/>
                  <a:t> </a:t>
                </a:r>
                <a:r>
                  <a:rPr lang="en-US" b="1" dirty="0"/>
                  <a:t>m</a:t>
                </a:r>
                <a:r>
                  <a:rPr lang="ru-RU" b="1" dirty="0"/>
                  <a:t>0 </a:t>
                </a:r>
                <a:r>
                  <a:rPr lang="ru-RU" dirty="0"/>
                  <a:t>во взвешенной норме</a:t>
                </a:r>
                <a:r>
                  <a:rPr lang="ru-RU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ru-RU" dirty="0"/>
                  <a:t>. Если все операторы прямых задач линейны и используется норма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ru-RU" dirty="0"/>
                  <a:t>, то задача (4) может быть решена хорошо известными методами матричной инверсии. В противном случае методы линейной инверсии неприменимы, и необходимо анализировать многомерную апостериорную PDF (3) для поиска решения</a:t>
                </a:r>
                <a:r>
                  <a:rPr lang="ru-RU" dirty="0" smtClean="0"/>
                  <a:t>.</a:t>
                </a:r>
                <a:endParaRPr lang="ru-RU" dirty="0"/>
              </a:p>
            </p:txBody>
          </p:sp>
        </mc:Choice>
        <mc:Fallback xmlns="">
          <p:sp>
            <p:nvSpPr>
              <p:cNvPr id="22" name="Прямоугольник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620688"/>
                <a:ext cx="7128792" cy="4260654"/>
              </a:xfrm>
              <a:prstGeom prst="rect">
                <a:avLst/>
              </a:prstGeom>
              <a:blipFill rotWithShape="1">
                <a:blip r:embed="rId4"/>
                <a:stretch>
                  <a:fillRect l="-684" t="-715" r="-684" b="-128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38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216"/>
    </mc:Choice>
    <mc:Fallback>
      <p:transition spd="slow" advTm="39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2" name="Прямоугольник 21"/>
              <p:cNvSpPr/>
              <p:nvPr/>
            </p:nvSpPr>
            <p:spPr>
              <a:xfrm>
                <a:off x="899592" y="620688"/>
                <a:ext cx="7560840" cy="48235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/>
                  <a:t>         </a:t>
                </a:r>
                <a:r>
                  <a:rPr lang="ru-RU" b="1" dirty="0" smtClean="0"/>
                  <a:t>Совместная инверсия нескольких типов данных как задача многоцелевой оптимизации.</a:t>
                </a:r>
                <a:endParaRPr lang="ru-RU" dirty="0"/>
              </a:p>
              <a:p>
                <a:pPr algn="just"/>
                <a:r>
                  <a:rPr lang="ru-RU" dirty="0"/>
                  <a:t> </a:t>
                </a:r>
                <a:r>
                  <a:rPr lang="ru-RU" dirty="0" smtClean="0"/>
                  <a:t>        </a:t>
                </a:r>
                <a:r>
                  <a:rPr lang="ru-RU" dirty="0" smtClean="0"/>
                  <a:t>Пусть </a:t>
                </a:r>
                <a:r>
                  <a:rPr lang="en-US" dirty="0"/>
                  <a:t>X</a:t>
                </a:r>
                <a:r>
                  <a:rPr lang="ru-RU" dirty="0"/>
                  <a:t> – нечеткое множество возможных решений определенное в параметрическом </a:t>
                </a:r>
                <a:r>
                  <a:rPr lang="ru-RU" dirty="0" smtClean="0"/>
                  <a:t> </a:t>
                </a:r>
                <a:r>
                  <a:rPr lang="ru-RU" dirty="0"/>
                  <a:t>пространстве с функцией </a:t>
                </a:r>
                <a:r>
                  <a:rPr lang="ru-RU" dirty="0" smtClean="0"/>
                  <a:t>принадлежности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ru-RU" i="1" smtClean="0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b>
                        <m:r>
                          <a:rPr lang="ru-RU" b="0" i="1" smtClean="0">
                            <a:latin typeface="Cambria Math"/>
                            <a:ea typeface="Cambria Math"/>
                          </a:rPr>
                          <m:t>М</m:t>
                        </m:r>
                      </m:sub>
                    </m:sSub>
                    <m:r>
                      <a:rPr lang="ru-RU" b="0" i="1" smtClean="0">
                        <a:latin typeface="Cambria Math"/>
                        <a:ea typeface="Cambria Math"/>
                      </a:rPr>
                      <m:t>(</m:t>
                    </m:r>
                    <m:r>
                      <a:rPr lang="en-US" b="1" i="1" smtClean="0">
                        <a:latin typeface="Cambria Math"/>
                        <a:ea typeface="Cambria Math"/>
                      </a:rPr>
                      <m:t>𝒎</m:t>
                    </m:r>
                    <m:r>
                      <a:rPr lang="ru-RU" b="0" i="1" smtClean="0"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ru-RU" dirty="0" smtClean="0"/>
                  <a:t> </a:t>
                </a:r>
                <a:r>
                  <a:rPr lang="ru-RU" dirty="0"/>
                  <a:t>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dirty="0" smtClean="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ru-RU" i="1">
                        <a:latin typeface="Cambria Math"/>
                      </a:rPr>
                      <m:t>(</m:t>
                    </m:r>
                    <m:sSubSup>
                      <m:sSubSupPr>
                        <m:ctrlPr>
                          <a:rPr lang="ru-RU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𝑜𝑏𝑠</m:t>
                        </m:r>
                      </m:sub>
                      <m:sup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</m:sup>
                    </m:sSubSup>
                    <m:r>
                      <a:rPr lang="en-US" b="1" i="1">
                        <a:latin typeface="Cambria Math"/>
                      </a:rPr>
                      <m:t> </m:t>
                    </m:r>
                    <m:r>
                      <a:rPr lang="ru-RU" i="1">
                        <a:latin typeface="Cambria Math"/>
                      </a:rPr>
                      <m:t>|</m:t>
                    </m:r>
                    <m:r>
                      <a:rPr lang="en-US" b="1" i="1">
                        <a:latin typeface="Cambria Math"/>
                      </a:rPr>
                      <m:t>𝒎</m:t>
                    </m:r>
                    <m:r>
                      <a:rPr lang="ru-RU" i="1">
                        <a:latin typeface="Cambria Math"/>
                      </a:rPr>
                      <m:t>)</m:t>
                    </m:r>
                  </m:oMath>
                </a14:m>
                <a:r>
                  <a:rPr lang="ru-RU" dirty="0"/>
                  <a:t> </a:t>
                </a:r>
                <a:r>
                  <a:rPr lang="en-US" i="1" dirty="0" smtClean="0"/>
                  <a:t>, </a:t>
                </a:r>
                <a:r>
                  <a:rPr lang="en-US" dirty="0" smtClean="0">
                    <a:latin typeface="Cambria Math" pitchFamily="18" charset="0"/>
                    <a:ea typeface="Cambria Math" pitchFamily="18" charset="0"/>
                  </a:rPr>
                  <a:t>i=1, …,k  </a:t>
                </a:r>
                <a:r>
                  <a:rPr lang="ru-RU" dirty="0" smtClean="0"/>
                  <a:t>– </a:t>
                </a:r>
                <a:r>
                  <a:rPr lang="ru-RU" dirty="0"/>
                  <a:t>условные  функции плотности вероятности экспериментальных данных. Функция  определяет степень принадлежности вектора параметров </a:t>
                </a:r>
                <a:r>
                  <a:rPr lang="en-US" b="1" i="1" dirty="0"/>
                  <a:t>m</a:t>
                </a:r>
                <a:r>
                  <a:rPr lang="en-US" b="1" dirty="0"/>
                  <a:t> </a:t>
                </a:r>
                <a:r>
                  <a:rPr lang="ru-RU" dirty="0"/>
                  <a:t>множеству возможных решений, которое зависит не только от экспериментальных данных, но и от априорных ограничений. </a:t>
                </a:r>
                <a:endParaRPr lang="en-US" dirty="0" smtClean="0"/>
              </a:p>
              <a:p>
                <a:pPr algn="just"/>
                <a:r>
                  <a:rPr lang="en-US" dirty="0" smtClean="0"/>
                  <a:t>         </a:t>
                </a:r>
                <a:r>
                  <a:rPr lang="ru-RU" dirty="0" smtClean="0"/>
                  <a:t>Тогда </a:t>
                </a:r>
                <a:r>
                  <a:rPr lang="ru-RU" dirty="0"/>
                  <a:t>задача совместной инверсии нескольких типов данных может рассматриваться как задача одновременной максимизации всех условных апостериори </a:t>
                </a:r>
                <a:r>
                  <a:rPr lang="en-US" dirty="0"/>
                  <a:t>PDF</a:t>
                </a:r>
                <a:r>
                  <a:rPr lang="ru-RU" dirty="0"/>
                  <a:t> вектора параметров </a:t>
                </a:r>
                <a:r>
                  <a:rPr lang="en-US" b="1" dirty="0"/>
                  <a:t>m</a:t>
                </a:r>
                <a:r>
                  <a:rPr lang="ru-RU" dirty="0"/>
                  <a:t> в уравнении (3) и функции принадлежности нечеткого множества возможных </a:t>
                </a:r>
                <a:r>
                  <a:rPr lang="ru-RU" dirty="0" smtClean="0"/>
                  <a:t>решений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b>
                        <m:r>
                          <a:rPr lang="ru-RU" i="1">
                            <a:latin typeface="Cambria Math"/>
                            <a:ea typeface="Cambria Math"/>
                          </a:rPr>
                          <m:t>М</m:t>
                        </m:r>
                      </m:sub>
                    </m:sSub>
                    <m:r>
                      <a:rPr lang="ru-RU" i="1">
                        <a:latin typeface="Cambria Math"/>
                        <a:ea typeface="Cambria Math"/>
                      </a:rPr>
                      <m:t>(</m:t>
                    </m:r>
                    <m:r>
                      <a:rPr lang="en-US" b="1" i="1">
                        <a:latin typeface="Cambria Math"/>
                        <a:ea typeface="Cambria Math"/>
                      </a:rPr>
                      <m:t>𝒎</m:t>
                    </m:r>
                    <m:r>
                      <a:rPr lang="ru-RU" i="1"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ru-RU" dirty="0" smtClean="0"/>
                  <a:t>, </a:t>
                </a:r>
              </a:p>
              <a:p>
                <a:pPr algn="just"/>
                <a:r>
                  <a:rPr lang="ru-RU" dirty="0"/>
                  <a:t>г</a:t>
                </a:r>
                <a:r>
                  <a:rPr lang="ru-RU" dirty="0" smtClean="0"/>
                  <a:t>де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  <a:ea typeface="Cambria Math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itchFamily="18" charset="0"/>
                            <a:ea typeface="Cambria Math" pitchFamily="18" charset="0"/>
                          </a:rPr>
                          <m:t>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itchFamily="18" charset="0"/>
                            <a:ea typeface="Cambria Math" pitchFamily="18" charset="0"/>
                          </a:rPr>
                          <m:t>M</m:t>
                        </m:r>
                      </m:sub>
                    </m:sSub>
                  </m:oMath>
                </a14:m>
                <a:r>
                  <a:rPr lang="en-US" dirty="0" smtClean="0">
                    <a:latin typeface="Cambria Math" pitchFamily="18" charset="0"/>
                    <a:ea typeface="Cambria Math" pitchFamily="18" charset="0"/>
                    <a:cs typeface="Arial" pitchFamily="34" charset="0"/>
                  </a:rPr>
                  <a:t>(</a:t>
                </a:r>
                <a:r>
                  <a:rPr lang="en-US" b="1" i="1" dirty="0" smtClean="0">
                    <a:latin typeface="Cambria Math" pitchFamily="18" charset="0"/>
                    <a:ea typeface="Cambria Math" pitchFamily="18" charset="0"/>
                    <a:cs typeface="Arial" pitchFamily="34" charset="0"/>
                  </a:rPr>
                  <a:t>m</a:t>
                </a:r>
                <a:r>
                  <a:rPr lang="en-US" dirty="0" smtClean="0">
                    <a:latin typeface="Cambria Math" pitchFamily="18" charset="0"/>
                    <a:ea typeface="Cambria Math" pitchFamily="18" charset="0"/>
                    <a:cs typeface="Arial" pitchFamily="34" charset="0"/>
                  </a:rPr>
                  <a:t>)=max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  <a:ea typeface="Cambria Math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itchFamily="18" charset="0"/>
                            <a:ea typeface="Cambria Math" pitchFamily="18" charset="0"/>
                          </a:rPr>
                          <m:t>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itchFamily="18" charset="0"/>
                            <a:ea typeface="Cambria Math" pitchFamily="18" charset="0"/>
                          </a:rPr>
                          <m:t>M</m:t>
                        </m:r>
                      </m:sub>
                    </m:sSub>
                  </m:oMath>
                </a14:m>
                <a:r>
                  <a:rPr lang="en-US" dirty="0" smtClean="0">
                    <a:latin typeface="Cambria Math" pitchFamily="18" charset="0"/>
                    <a:ea typeface="Cambria Math" pitchFamily="18" charset="0"/>
                    <a:cs typeface="Arial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/>
                            <a:ea typeface="Cambria Math" pitchFamily="18" charset="0"/>
                          </a:rPr>
                        </m:ctrlPr>
                      </m:sSubPr>
                      <m:e>
                        <m:r>
                          <a:rPr lang="en-US" b="1" i="0" dirty="0" smtClean="0">
                            <a:latin typeface="Cambria Math" pitchFamily="18" charset="0"/>
                            <a:ea typeface="Cambria Math" pitchFamily="18" charset="0"/>
                          </a:rPr>
                          <m:t>𝐦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itchFamily="18" charset="0"/>
                            <a:ea typeface="Cambria Math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dirty="0" smtClean="0">
                    <a:latin typeface="Cambria Math" pitchFamily="18" charset="0"/>
                    <a:ea typeface="Cambria Math" pitchFamily="18" charset="0"/>
                    <a:cs typeface="Arial" pitchFamily="34" charset="0"/>
                  </a:rPr>
                  <a:t>)), i=1,…,k.</a:t>
                </a:r>
              </a:p>
              <a:p>
                <a:pPr algn="just"/>
                <a:r>
                  <a:rPr lang="ru-RU" dirty="0"/>
                  <a:t> </a:t>
                </a:r>
                <a:r>
                  <a:rPr lang="ru-RU" dirty="0" smtClean="0"/>
                  <a:t>        Это </a:t>
                </a:r>
                <a:r>
                  <a:rPr lang="ru-RU" dirty="0"/>
                  <a:t>значит, что вместо скалярной функции (3) максимизации подлежит вектор целевой функции: </a:t>
                </a:r>
              </a:p>
              <a:p>
                <a:endParaRPr lang="ru-RU" dirty="0"/>
              </a:p>
            </p:txBody>
          </p:sp>
        </mc:Choice>
        <mc:Fallback>
          <p:sp>
            <p:nvSpPr>
              <p:cNvPr id="22" name="Прямоугольник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620688"/>
                <a:ext cx="7560840" cy="4823565"/>
              </a:xfrm>
              <a:prstGeom prst="rect">
                <a:avLst/>
              </a:prstGeom>
              <a:blipFill rotWithShape="1">
                <a:blip r:embed="rId4"/>
                <a:stretch>
                  <a:fillRect l="-726" t="-632" r="-64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1043608" y="5229200"/>
                <a:ext cx="7704856" cy="4390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i="1">
                        <a:latin typeface="Cambria Math"/>
                      </a:rPr>
                      <m:t>𝐹</m:t>
                    </m:r>
                    <m:d>
                      <m:dPr>
                        <m:ctrlPr>
                          <a:rPr lang="ru-RU" i="1">
                            <a:latin typeface="Cambria Math"/>
                          </a:rPr>
                        </m:ctrlPr>
                      </m:dPr>
                      <m:e>
                        <m:r>
                          <a:rPr lang="ru-RU" b="1" i="1">
                            <a:latin typeface="Cambria Math"/>
                          </a:rPr>
                          <m:t>𝒎</m:t>
                        </m:r>
                      </m:e>
                    </m:d>
                    <m:r>
                      <a:rPr lang="ru-RU" i="1">
                        <a:latin typeface="Cambria Math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ru-RU" i="1">
                            <a:latin typeface="Cambria Math"/>
                          </a:rPr>
                        </m:ctrlPr>
                      </m:dPr>
                      <m:e>
                        <m:r>
                          <a:rPr lang="ru-RU" i="1">
                            <a:latin typeface="Cambria Math"/>
                          </a:rPr>
                          <m:t> </m:t>
                        </m:r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ru-RU" i="1">
                                <a:latin typeface="Cambria Math"/>
                              </a:rPr>
                              <m:t>𝜇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𝑀</m:t>
                            </m:r>
                          </m:sub>
                        </m:sSub>
                        <m:d>
                          <m:dPr>
                            <m:ctrlPr>
                              <a:rPr lang="ru-RU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ru-RU" b="1" i="1">
                                <a:latin typeface="Cambria Math"/>
                              </a:rPr>
                              <m:t>𝐦</m:t>
                            </m:r>
                          </m:e>
                        </m:d>
                        <m:r>
                          <a:rPr lang="ru-RU">
                            <a:latin typeface="Cambria Math"/>
                          </a:rPr>
                          <m:t>, </m:t>
                        </m:r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ru-RU" i="1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ru-RU" i="1">
                                <a:latin typeface="Cambria Math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ru-RU" i="1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ru-RU" i="1">
                                    <a:latin typeface="Cambria Math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ru-RU" i="1">
                                    <a:latin typeface="Cambria Math"/>
                                  </a:rPr>
                                  <m:t>𝑜𝑏𝑠</m:t>
                                </m:r>
                              </m:sub>
                              <m:sup>
                                <m:r>
                                  <a:rPr lang="ru-RU" i="1">
                                    <a:latin typeface="Cambria Math"/>
                                  </a:rPr>
                                  <m:t>1</m:t>
                                </m:r>
                              </m:sup>
                            </m:sSubSup>
                          </m:e>
                          <m:e>
                            <m:r>
                              <a:rPr lang="ru-RU" b="1" i="1">
                                <a:latin typeface="Cambria Math"/>
                              </a:rPr>
                              <m:t>𝒎</m:t>
                            </m:r>
                          </m:e>
                        </m:d>
                        <m:r>
                          <a:rPr lang="ru-RU" i="1">
                            <a:latin typeface="Cambria Math"/>
                          </a:rPr>
                          <m:t>,  </m:t>
                        </m:r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ru-RU" i="1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ru-RU" i="1">
                                <a:latin typeface="Cambria Math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ru-RU" i="1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ru-RU" i="1">
                                    <a:latin typeface="Cambria Math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ru-RU" i="1">
                                    <a:latin typeface="Cambria Math"/>
                                  </a:rPr>
                                  <m:t>𝑜𝑏𝑠</m:t>
                                </m:r>
                              </m:sub>
                              <m:sup>
                                <m:r>
                                  <a:rPr lang="ru-RU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</m:e>
                          <m:e>
                            <m:r>
                              <a:rPr lang="ru-RU" b="1" i="1">
                                <a:latin typeface="Cambria Math"/>
                              </a:rPr>
                              <m:t>𝒎</m:t>
                            </m:r>
                          </m:e>
                        </m:d>
                        <m:r>
                          <a:rPr lang="ru-RU" i="1">
                            <a:latin typeface="Cambria Math"/>
                          </a:rPr>
                          <m:t>,…,</m:t>
                        </m:r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ru-RU" i="1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𝑘</m:t>
                            </m:r>
                          </m:sub>
                        </m:sSub>
                        <m:d>
                          <m:dPr>
                            <m:ctrlPr>
                              <a:rPr lang="ru-RU" i="1">
                                <a:latin typeface="Cambria Math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ru-RU" i="1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ru-RU" i="1">
                                    <a:latin typeface="Cambria Math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ru-RU" i="1">
                                    <a:latin typeface="Cambria Math"/>
                                  </a:rPr>
                                  <m:t>𝑜𝑏𝑠</m:t>
                                </m:r>
                              </m:sub>
                              <m:sup>
                                <m:r>
                                  <a:rPr lang="ru-RU" i="1">
                                    <a:latin typeface="Cambria Math"/>
                                  </a:rPr>
                                  <m:t>𝑘</m:t>
                                </m:r>
                              </m:sup>
                            </m:sSubSup>
                          </m:e>
                          <m:e>
                            <m:r>
                              <a:rPr lang="ru-RU" b="1" i="1">
                                <a:latin typeface="Cambria Math"/>
                              </a:rPr>
                              <m:t>𝒎</m:t>
                            </m:r>
                          </m:e>
                        </m:d>
                      </m:e>
                    </m:d>
                    <m:r>
                      <a:rPr lang="ru-RU" i="1">
                        <a:latin typeface="Cambria Math"/>
                      </a:rPr>
                      <m:t>, </m:t>
                    </m:r>
                    <m:r>
                      <a:rPr lang="ru-RU" b="1" i="1">
                        <a:latin typeface="Cambria Math"/>
                      </a:rPr>
                      <m:t>𝒎</m:t>
                    </m:r>
                    <m:r>
                      <a:rPr lang="ru-RU" i="1">
                        <a:latin typeface="Cambria Math"/>
                      </a:rPr>
                      <m:t>∈</m:t>
                    </m:r>
                    <m:r>
                      <a:rPr lang="ru-RU" i="1">
                        <a:latin typeface="Cambria Math"/>
                      </a:rPr>
                      <m:t>𝑀</m:t>
                    </m:r>
                  </m:oMath>
                </a14:m>
                <a:r>
                  <a:rPr lang="ru-RU" dirty="0"/>
                  <a:t>  </a:t>
                </a:r>
                <a:r>
                  <a:rPr lang="ru-RU" dirty="0" smtClean="0"/>
                  <a:t>        (</a:t>
                </a:r>
                <a:r>
                  <a:rPr lang="ru-RU" dirty="0"/>
                  <a:t>5)</a:t>
                </a:r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5229200"/>
                <a:ext cx="7704856" cy="439031"/>
              </a:xfrm>
              <a:prstGeom prst="rect">
                <a:avLst/>
              </a:prstGeom>
              <a:blipFill rotWithShape="1">
                <a:blip r:embed="rId5"/>
                <a:stretch>
                  <a:fillRect b="-152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342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733"/>
    </mc:Choice>
    <mc:Fallback>
      <p:transition spd="slow" advTm="63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2149</TotalTime>
  <Words>1222</Words>
  <Application>Microsoft Office PowerPoint</Application>
  <PresentationFormat>Экран (4:3)</PresentationFormat>
  <Paragraphs>69</Paragraphs>
  <Slides>14</Slides>
  <Notes>0</Notes>
  <HiddenSlides>0</HiddenSlides>
  <MMClips>12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теоретические основы совместной интерпретации сейсмо- и гравиметрических данных при поисках залежей углеводородов.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теоретические основы совместной интерпретации сейсмо- и гравиметрических данных при поисках залежей углеводородов.</dc:title>
  <dc:creator>Tamara Kishman</dc:creator>
  <cp:lastModifiedBy>Tamara Kishman</cp:lastModifiedBy>
  <cp:revision>53</cp:revision>
  <dcterms:created xsi:type="dcterms:W3CDTF">2022-01-18T12:21:29Z</dcterms:created>
  <dcterms:modified xsi:type="dcterms:W3CDTF">2022-01-24T14:55:50Z</dcterms:modified>
</cp:coreProperties>
</file>