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0" r:id="rId4"/>
    <p:sldId id="262" r:id="rId5"/>
    <p:sldId id="257" r:id="rId6"/>
    <p:sldId id="307" r:id="rId7"/>
    <p:sldId id="258" r:id="rId8"/>
    <p:sldId id="302" r:id="rId9"/>
    <p:sldId id="259" r:id="rId10"/>
    <p:sldId id="260" r:id="rId11"/>
    <p:sldId id="261" r:id="rId12"/>
    <p:sldId id="305" r:id="rId13"/>
    <p:sldId id="304" r:id="rId14"/>
    <p:sldId id="276" r:id="rId15"/>
    <p:sldId id="279" r:id="rId16"/>
    <p:sldId id="277" r:id="rId17"/>
    <p:sldId id="281" r:id="rId18"/>
    <p:sldId id="282" r:id="rId19"/>
    <p:sldId id="298" r:id="rId20"/>
    <p:sldId id="283" r:id="rId21"/>
    <p:sldId id="269" r:id="rId22"/>
    <p:sldId id="271" r:id="rId23"/>
    <p:sldId id="266" r:id="rId24"/>
    <p:sldId id="267" r:id="rId25"/>
    <p:sldId id="268" r:id="rId26"/>
    <p:sldId id="274" r:id="rId27"/>
    <p:sldId id="265" r:id="rId28"/>
    <p:sldId id="264" r:id="rId29"/>
    <p:sldId id="272" r:id="rId30"/>
    <p:sldId id="263" r:id="rId31"/>
    <p:sldId id="270" r:id="rId32"/>
    <p:sldId id="284" r:id="rId33"/>
    <p:sldId id="285" r:id="rId34"/>
    <p:sldId id="286" r:id="rId35"/>
    <p:sldId id="287" r:id="rId36"/>
    <p:sldId id="303" r:id="rId37"/>
    <p:sldId id="275" r:id="rId38"/>
  </p:sldIdLst>
  <p:sldSz cx="9144000" cy="6858000" type="screen4x3"/>
  <p:notesSz cx="7099300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4" autoAdjust="0"/>
    <p:restoredTop sz="94660"/>
  </p:normalViewPr>
  <p:slideViewPr>
    <p:cSldViewPr>
      <p:cViewPr varScale="1">
        <p:scale>
          <a:sx n="83" d="100"/>
          <a:sy n="83" d="100"/>
        </p:scale>
        <p:origin x="-139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B2C8B-3B12-4F86-B057-BC1C8C9C4A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890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9E14E-AABF-46EC-97E2-1060C1642F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480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806DD-9570-45E1-A037-03D884A917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0111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91AD9-A38A-49B1-B8DE-F3BED7D804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910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18928D-2062-4C43-9A6F-63424B935A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885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16637-227B-47D4-9B46-DCD8584D64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176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846FB-4EC7-49A6-BD8A-E0FBFC757B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277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CC50A-D22C-47AF-B152-7B3A392241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418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73D22-8CCC-4A13-B986-C6C38E329F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461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577A4-33D6-46A5-BE6D-3920268F76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5269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FC25A-FD75-4B13-A547-D8B6070046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573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BE9021E-2576-432A-9208-2843533BEFC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wmf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188913"/>
            <a:ext cx="9036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FF0000"/>
                </a:solidFill>
              </a:rPr>
              <a:t>ПОДВОДНЫЕ ВУЛКАНЫ ОХОТОМОРСКОГО СКЛОНА ОСТРОВА ИТУРУП (КУРИЛЬСКАЯ ОСТРОВНАЯ ДУГА)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341438"/>
            <a:ext cx="9036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0033CC"/>
                </a:solidFill>
              </a:rPr>
              <a:t>Ю.И. Блох</a:t>
            </a:r>
            <a:r>
              <a:rPr lang="ru-RU" altLang="ru-RU" b="1" baseline="30000">
                <a:solidFill>
                  <a:srgbClr val="0033CC"/>
                </a:solidFill>
              </a:rPr>
              <a:t>1</a:t>
            </a:r>
            <a:r>
              <a:rPr lang="ru-RU" altLang="ru-RU" b="1">
                <a:solidFill>
                  <a:srgbClr val="0033CC"/>
                </a:solidFill>
              </a:rPr>
              <a:t>, В.И. Бондаренко</a:t>
            </a:r>
            <a:r>
              <a:rPr lang="ru-RU" altLang="ru-RU" b="1" baseline="30000">
                <a:solidFill>
                  <a:srgbClr val="0033CC"/>
                </a:solidFill>
              </a:rPr>
              <a:t>2</a:t>
            </a:r>
            <a:r>
              <a:rPr lang="ru-RU" altLang="ru-RU" b="1">
                <a:solidFill>
                  <a:srgbClr val="0033CC"/>
                </a:solidFill>
              </a:rPr>
              <a:t>, А.С. Долгаль</a:t>
            </a:r>
            <a:r>
              <a:rPr lang="ru-RU" altLang="ru-RU" b="1" baseline="30000">
                <a:solidFill>
                  <a:srgbClr val="0033CC"/>
                </a:solidFill>
              </a:rPr>
              <a:t>3</a:t>
            </a:r>
            <a:r>
              <a:rPr lang="ru-RU" altLang="ru-RU" b="1">
                <a:solidFill>
                  <a:srgbClr val="0033CC"/>
                </a:solidFill>
              </a:rPr>
              <a:t>, П.Н. Новикова</a:t>
            </a:r>
            <a:r>
              <a:rPr lang="ru-RU" altLang="ru-RU" b="1" baseline="30000">
                <a:solidFill>
                  <a:srgbClr val="0033CC"/>
                </a:solidFill>
              </a:rPr>
              <a:t>3</a:t>
            </a:r>
            <a:r>
              <a:rPr lang="ru-RU" altLang="ru-RU" b="1">
                <a:solidFill>
                  <a:srgbClr val="0033CC"/>
                </a:solidFill>
              </a:rPr>
              <a:t>, В.В. Петрова</a:t>
            </a:r>
            <a:r>
              <a:rPr lang="ru-RU" altLang="ru-RU" b="1" baseline="30000">
                <a:solidFill>
                  <a:srgbClr val="0033CC"/>
                </a:solidFill>
              </a:rPr>
              <a:t>4</a:t>
            </a:r>
            <a:r>
              <a:rPr lang="ru-RU" altLang="ru-RU" b="1">
                <a:solidFill>
                  <a:srgbClr val="0033CC"/>
                </a:solidFill>
              </a:rPr>
              <a:t>, О.В. Пилипенко</a:t>
            </a:r>
            <a:r>
              <a:rPr lang="ru-RU" altLang="ru-RU" b="1" baseline="30000">
                <a:solidFill>
                  <a:srgbClr val="0033CC"/>
                </a:solidFill>
              </a:rPr>
              <a:t>5</a:t>
            </a:r>
            <a:r>
              <a:rPr lang="ru-RU" altLang="ru-RU" b="1">
                <a:solidFill>
                  <a:srgbClr val="0033CC"/>
                </a:solidFill>
              </a:rPr>
              <a:t>, В.А. Рашидов</a:t>
            </a:r>
            <a:r>
              <a:rPr lang="ru-RU" altLang="ru-RU" b="1" baseline="30000">
                <a:solidFill>
                  <a:srgbClr val="0033CC"/>
                </a:solidFill>
              </a:rPr>
              <a:t>6</a:t>
            </a:r>
            <a:r>
              <a:rPr lang="ru-RU" altLang="ru-RU" b="1">
                <a:solidFill>
                  <a:srgbClr val="0033CC"/>
                </a:solidFill>
              </a:rPr>
              <a:t>, А.А. Трусов</a:t>
            </a:r>
            <a:r>
              <a:rPr lang="ru-RU" altLang="ru-RU" b="1" baseline="30000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79388" y="2060575"/>
            <a:ext cx="8642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aseline="30000"/>
              <a:t>1</a:t>
            </a:r>
            <a:r>
              <a:rPr lang="ru-RU" altLang="ru-RU"/>
              <a:t>Москва; </a:t>
            </a:r>
            <a:r>
              <a:rPr lang="ru-RU" altLang="ru-RU" baseline="30000"/>
              <a:t>2</a:t>
            </a:r>
            <a:r>
              <a:rPr lang="ru-RU" altLang="ru-RU"/>
              <a:t>Костромской ГУ, Кострома; </a:t>
            </a:r>
            <a:r>
              <a:rPr lang="ru-RU" altLang="ru-RU" baseline="30000"/>
              <a:t>3</a:t>
            </a:r>
            <a:r>
              <a:rPr lang="ru-RU" altLang="ru-RU"/>
              <a:t>Горный институт УрО РАН, Пермь; </a:t>
            </a:r>
            <a:r>
              <a:rPr lang="ru-RU" altLang="ru-RU" baseline="30000"/>
              <a:t>4</a:t>
            </a:r>
            <a:r>
              <a:rPr lang="ru-RU" altLang="ru-RU"/>
              <a:t>Геологический институт РАН, Москва; </a:t>
            </a:r>
            <a:r>
              <a:rPr lang="ru-RU" altLang="ru-RU" baseline="30000"/>
              <a:t>5</a:t>
            </a:r>
            <a:r>
              <a:rPr lang="ru-RU" altLang="ru-RU"/>
              <a:t>Институт физики Земли им. О.Ю. Шмидта РАН, Москва; </a:t>
            </a:r>
            <a:r>
              <a:rPr lang="ru-RU" altLang="ru-RU" baseline="30000"/>
              <a:t>6</a:t>
            </a:r>
            <a:r>
              <a:rPr lang="ru-RU" altLang="ru-RU"/>
              <a:t>Институт вулканологии и сейсмологии ДВО РАН,   Петропавловск-Камчатский; </a:t>
            </a:r>
            <a:r>
              <a:rPr lang="ru-RU" altLang="ru-RU" baseline="30000"/>
              <a:t>7</a:t>
            </a:r>
            <a:r>
              <a:rPr lang="ru-RU" altLang="ru-RU"/>
              <a:t>АО «ГНПП Аэрогеофизика», Москва</a:t>
            </a:r>
          </a:p>
        </p:txBody>
      </p:sp>
      <p:pic>
        <p:nvPicPr>
          <p:cNvPr id="2055" name="Picture 7" descr="ИВиС ДВО РАН. Гранты и проекты. Грант 05-III-А-08-104. Геофизические  исследования подводных вулканов Курильской островной ду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357563"/>
            <a:ext cx="5327650" cy="348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рис3-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765175"/>
            <a:ext cx="37115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006600" y="0"/>
            <a:ext cx="4483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200" b="1">
                <a:solidFill>
                  <a:srgbClr val="FF0000"/>
                </a:solidFill>
              </a:rPr>
              <a:t>ПОДВОДНЫЙ ВУЛКАН БЕРГА. </a:t>
            </a:r>
          </a:p>
          <a:p>
            <a:pPr algn="ctr"/>
            <a:endParaRPr lang="ru-RU" altLang="ru-RU" sz="2200" b="1">
              <a:solidFill>
                <a:srgbClr val="FF0000"/>
              </a:solidFill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07504" y="981075"/>
            <a:ext cx="432048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i="1" dirty="0"/>
              <a:t>а </a:t>
            </a:r>
            <a:r>
              <a:rPr lang="ru-RU" altLang="ru-RU" dirty="0"/>
              <a:t>– батиметрия; </a:t>
            </a:r>
          </a:p>
          <a:p>
            <a:r>
              <a:rPr lang="ru-RU" altLang="ru-RU" i="1" dirty="0"/>
              <a:t>б</a:t>
            </a:r>
            <a:r>
              <a:rPr lang="ru-RU" altLang="ru-RU" dirty="0"/>
              <a:t> – аномальное магнитное поле </a:t>
            </a:r>
            <a:r>
              <a:rPr lang="ru-RU" altLang="ru-RU" dirty="0" err="1"/>
              <a:t>ΔТа</a:t>
            </a:r>
            <a:r>
              <a:rPr lang="ru-RU" altLang="ru-RU" dirty="0"/>
              <a:t>;   </a:t>
            </a:r>
          </a:p>
          <a:p>
            <a:r>
              <a:rPr lang="ru-RU" altLang="ru-RU" i="1" dirty="0"/>
              <a:t>в</a:t>
            </a:r>
            <a:r>
              <a:rPr lang="ru-RU" altLang="ru-RU" dirty="0"/>
              <a:t> – распределение эффективной намагниченности вулкана; </a:t>
            </a:r>
          </a:p>
          <a:p>
            <a:r>
              <a:rPr lang="ru-RU" altLang="ru-RU" i="1" dirty="0"/>
              <a:t>г</a:t>
            </a:r>
            <a:r>
              <a:rPr lang="ru-RU" altLang="ru-RU" dirty="0"/>
              <a:t> – распределение эффективной намагниченности, изображенное на поверхности вулкана.</a:t>
            </a:r>
          </a:p>
        </p:txBody>
      </p:sp>
      <p:pic>
        <p:nvPicPr>
          <p:cNvPr id="6152" name="Picture 8" descr="1-1det-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5364163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be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08500"/>
            <a:ext cx="1762125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7164388" y="5300663"/>
            <a:ext cx="19796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/>
              <a:t>Лев Семенович Берг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1331913" y="4005263"/>
            <a:ext cx="2527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CC0000"/>
                </a:solidFill>
              </a:rPr>
              <a:t>Глубинное строение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5580063" y="404813"/>
            <a:ext cx="2373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b="1">
                <a:solidFill>
                  <a:srgbClr val="FF0000"/>
                </a:solidFill>
              </a:rPr>
              <a:t>3D</a:t>
            </a:r>
            <a:r>
              <a:rPr lang="ru-RU" altLang="ru-RU" b="1">
                <a:solidFill>
                  <a:srgbClr val="FF0000"/>
                </a:solidFill>
              </a:rPr>
              <a:t>-моделирование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томография_Бер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20713"/>
            <a:ext cx="701992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331913" y="0"/>
            <a:ext cx="7085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>
                <a:solidFill>
                  <a:srgbClr val="FF0000"/>
                </a:solidFill>
              </a:rPr>
              <a:t>ПОДВОДНЫЙ ВУЛКАН БЕРГА. ТОМОГРАФИЯ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935038" y="5942013"/>
            <a:ext cx="82089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Изолинии аномального магнитного поля ΔТа (а) и 3</a:t>
            </a:r>
            <a:r>
              <a:rPr lang="en-US" altLang="ru-RU"/>
              <a:t>D</a:t>
            </a:r>
            <a:r>
              <a:rPr lang="ru-RU" altLang="ru-RU"/>
              <a:t>-диаграмма (б), отражающее пространственное распределение квазинамагниченности горных пород, слагающих постройку подводного вулкана Берга.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ССМ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9184"/>
            <a:ext cx="7344816" cy="613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6124626"/>
            <a:ext cx="39469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000" b="1" dirty="0" smtClean="0">
                <a:solidFill>
                  <a:srgbClr val="FF0000"/>
                </a:solidFill>
              </a:rPr>
              <a:t>Профиль </a:t>
            </a:r>
            <a:r>
              <a:rPr lang="ru-RU" altLang="ru-RU" sz="4400" b="1" dirty="0">
                <a:solidFill>
                  <a:srgbClr val="FF0000"/>
                </a:solidFill>
              </a:rPr>
              <a:t>НСП</a:t>
            </a:r>
            <a:endParaRPr lang="ru-RU" alt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3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Рисунок_шлиф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6250"/>
            <a:ext cx="6481763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2852738"/>
            <a:ext cx="89646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>
                <a:solidFill>
                  <a:srgbClr val="0033CC"/>
                </a:solidFill>
                <a:cs typeface="Arial" charset="0"/>
              </a:rPr>
              <a:t>Гломеропорфировый сросток нескольких кристаллов моноклинного пироксена между собой и с плагиоклазом, псевдооливином и титаномагнетитом</a:t>
            </a:r>
            <a:r>
              <a:rPr lang="ru-RU" altLang="ru-RU">
                <a:latin typeface="Times New Roman" pitchFamily="18" charset="0"/>
                <a:cs typeface="Arial" charset="0"/>
              </a:rPr>
              <a:t> </a:t>
            </a:r>
          </a:p>
        </p:txBody>
      </p:sp>
      <p:pic>
        <p:nvPicPr>
          <p:cNvPr id="37892" name="Picture 4" descr="Рисунок_шлиф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500438"/>
            <a:ext cx="67691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>
                <a:solidFill>
                  <a:srgbClr val="0033CC"/>
                </a:solidFill>
                <a:cs typeface="Arial" charset="0"/>
              </a:rPr>
              <a:t>Ассоциация титаномагнетит-ромбический пироксен-плагиоклаз. Оптический микроскоп, съемка без анализатора. а – общий вид; б – деталь строения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3059113" y="107950"/>
            <a:ext cx="2897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3300"/>
                </a:solidFill>
                <a:cs typeface="Arial" charset="0"/>
              </a:rPr>
              <a:t>Подводный вулкан 7.10</a:t>
            </a:r>
          </a:p>
        </p:txBody>
      </p:sp>
    </p:spTree>
    <p:extLst>
      <p:ext uri="{BB962C8B-B14F-4D97-AF65-F5344CB8AC3E}">
        <p14:creationId xmlns:p14="http://schemas.microsoft.com/office/powerpoint/2010/main" val="277123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Ри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55650" y="115888"/>
            <a:ext cx="663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ПОДВОДНЫЙ ВУЛКАН 7.10. Фрагмент Т</a:t>
            </a:r>
            <a:r>
              <a:rPr lang="en-US" altLang="ru-RU" b="1">
                <a:solidFill>
                  <a:srgbClr val="FF0000"/>
                </a:solidFill>
              </a:rPr>
              <a:t>AS</a:t>
            </a:r>
            <a:r>
              <a:rPr lang="ru-RU" altLang="ru-RU" b="1">
                <a:solidFill>
                  <a:srgbClr val="FF0000"/>
                </a:solidFill>
              </a:rPr>
              <a:t>-ДИАГРАММЫ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15950"/>
          </a:xfrm>
        </p:spPr>
        <p:txBody>
          <a:bodyPr/>
          <a:lstStyle/>
          <a:p>
            <a:r>
              <a:rPr lang="ru-RU" altLang="ru-RU" sz="1800" dirty="0">
                <a:solidFill>
                  <a:srgbClr val="CC0000"/>
                </a:solidFill>
              </a:rPr>
              <a:t>Петромагнитные характеристики драгированных образцов горных пород, </a:t>
            </a:r>
            <a:br>
              <a:rPr lang="ru-RU" altLang="ru-RU" sz="1800" dirty="0">
                <a:solidFill>
                  <a:srgbClr val="CC0000"/>
                </a:solidFill>
              </a:rPr>
            </a:br>
            <a:r>
              <a:rPr lang="ru-RU" altLang="ru-RU" sz="1800" dirty="0">
                <a:solidFill>
                  <a:srgbClr val="CC0000"/>
                </a:solidFill>
              </a:rPr>
              <a:t>слагающих подводные вулкан </a:t>
            </a:r>
            <a:r>
              <a:rPr lang="ru-RU" altLang="ru-RU" sz="1800" dirty="0" smtClean="0">
                <a:solidFill>
                  <a:srgbClr val="CC0000"/>
                </a:solidFill>
              </a:rPr>
              <a:t>7.10</a:t>
            </a:r>
            <a:endParaRPr lang="ru-RU" altLang="ru-RU" sz="1800" b="1" dirty="0">
              <a:solidFill>
                <a:srgbClr val="FF0000"/>
              </a:solidFill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057275" y="1555750"/>
            <a:ext cx="4686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5770" name="Group 170"/>
          <p:cNvGraphicFramePr>
            <a:graphicFrameLocks noGrp="1"/>
          </p:cNvGraphicFramePr>
          <p:nvPr/>
        </p:nvGraphicFramePr>
        <p:xfrm>
          <a:off x="0" y="549275"/>
          <a:ext cx="9144000" cy="6086479"/>
        </p:xfrm>
        <a:graphic>
          <a:graphicData uri="http://schemas.openxmlformats.org/drawingml/2006/table">
            <a:tbl>
              <a:tblPr/>
              <a:tblGrid>
                <a:gridCol w="1087438"/>
                <a:gridCol w="739775"/>
                <a:gridCol w="665162"/>
                <a:gridCol w="590550"/>
                <a:gridCol w="592138"/>
                <a:gridCol w="565150"/>
                <a:gridCol w="690562"/>
                <a:gridCol w="738188"/>
                <a:gridCol w="487362"/>
                <a:gridCol w="647700"/>
                <a:gridCol w="566738"/>
                <a:gridCol w="517525"/>
                <a:gridCol w="633412"/>
                <a:gridCol w="622300"/>
              </a:tblGrid>
              <a:tr h="793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образца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Jn, A/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ǽ, 10</a:t>
                      </a:r>
                      <a:r>
                        <a:rPr kumimoji="0" lang="ru-RU" altLang="ru-RU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 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Qn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P’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altLang="ru-RU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</a:t>
                      </a: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мТл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Mrs, 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µ</a:t>
                      </a: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A*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</a:t>
                      </a:r>
                      <a:r>
                        <a:rPr kumimoji="0" lang="ru-RU" altLang="ru-RU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Ms, 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µ</a:t>
                      </a: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A*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</a:t>
                      </a:r>
                      <a:r>
                        <a:rPr kumimoji="0" lang="ru-RU" altLang="ru-RU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Mrs/Ms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Bcr, 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мТл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Bc, </a:t>
                      </a: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мТл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Bcr/Bc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Структура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С,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61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В15-81/4-1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1.71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25.80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1.67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1.008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2.5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25.62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196.60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0.13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28.80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10.73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2.68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PSD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61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В15-81/4-2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1.88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25.86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1.83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1.011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0.63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61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В15-81/6-1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3.43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3.47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24.84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1.026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40.0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3.09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16.05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0.19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48.56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18.21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2.67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PSD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58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В15-81/6-2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2.74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4.73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14.55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1.019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0.15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61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В15-81/7-1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3.53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20.01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4.43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1.012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12.2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10.74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109.30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0.10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19.37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7.38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2.63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PSD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61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В15-81/7-2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3.56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18.77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4.77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1.014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0.49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61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В15-81/9-1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7.21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11.73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15.44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1.032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50.8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9.93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38.11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0.26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28.57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14.93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1.91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PSD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61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В15-81/9-2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13.20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11.97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27.71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1.029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0.51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5756" name="Rectangle 156"/>
          <p:cNvSpPr>
            <a:spLocks noChangeArrowheads="1"/>
          </p:cNvSpPr>
          <p:nvPr/>
        </p:nvSpPr>
        <p:spPr bwMode="auto">
          <a:xfrm>
            <a:off x="0" y="6035675"/>
            <a:ext cx="91440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200"/>
              <a:t>Jn – естественная остаточная намагниченность; ǽ</a:t>
            </a:r>
            <a:r>
              <a:rPr lang="ru-RU" altLang="ru-RU" sz="1200" b="1"/>
              <a:t> </a:t>
            </a:r>
            <a:r>
              <a:rPr lang="ru-RU" altLang="ru-RU" sz="1200"/>
              <a:t>– магнитная восприимчивость; Qn – фактор Кёнигсбергера, P' – степень анизотропии магнитной восприимчивости; Bсr – остаточная коэрцитивная сила; В</a:t>
            </a:r>
            <a:r>
              <a:rPr lang="ru-RU" altLang="ru-RU" sz="1200" baseline="-25000"/>
              <a:t>0.5</a:t>
            </a:r>
            <a:r>
              <a:rPr lang="ru-RU" altLang="ru-RU" sz="1200"/>
              <a:t> – медианное поле; Bс – коэрцитивная сила; Mrs – остаточный магнитный момент насыщения; Ms – магнитный момент насыщения; PSD – псевдооднодоменные зерна; MD – многодоменные зерна, С – объемная концентрация ферромагнетика.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0"/>
            <a:ext cx="8097837" cy="715963"/>
          </a:xfrm>
        </p:spPr>
        <p:txBody>
          <a:bodyPr/>
          <a:lstStyle/>
          <a:p>
            <a:r>
              <a:rPr lang="ru-RU" altLang="ru-RU" sz="2400" b="1">
                <a:solidFill>
                  <a:srgbClr val="FF0000"/>
                </a:solidFill>
              </a:rPr>
              <a:t>ПЕТРОМАГНИТНЫЕ ИССЛЕДОВАНИЯ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1274763"/>
            <a:ext cx="4525963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altLang="ru-RU"/>
              <a:t>Петромагнитные исследования образцов, драгированных на подводном вулкане 7.10,</a:t>
            </a:r>
            <a:r>
              <a:rPr lang="ru-RU" altLang="ru-RU" b="1"/>
              <a:t> </a:t>
            </a:r>
            <a:r>
              <a:rPr lang="ru-RU" altLang="ru-RU"/>
              <a:t>показали, что величина естественной остаточной намагниченности </a:t>
            </a:r>
            <a:r>
              <a:rPr lang="en-US" altLang="ru-RU"/>
              <a:t>Jn</a:t>
            </a:r>
            <a:r>
              <a:rPr lang="ru-RU" altLang="ru-RU"/>
              <a:t> изменяется от 1.71 до 13.2 А/м. </a:t>
            </a:r>
          </a:p>
          <a:p>
            <a:pPr algn="just"/>
            <a:r>
              <a:rPr lang="ru-RU" altLang="ru-RU"/>
              <a:t>Высокие значения </a:t>
            </a:r>
            <a:r>
              <a:rPr lang="en-US" altLang="ru-RU"/>
              <a:t>Jn</a:t>
            </a:r>
            <a:r>
              <a:rPr lang="ru-RU" altLang="ru-RU"/>
              <a:t> образцов обусловлены относительно высокой концентрацией С = 0.15-0.63% низкокоэрцитивных псевдооднодоменных магнитных зерен. Фактор Кенигсбергера </a:t>
            </a:r>
            <a:r>
              <a:rPr lang="en-US" altLang="ru-RU"/>
              <a:t>Qn</a:t>
            </a:r>
            <a:r>
              <a:rPr lang="ru-RU" altLang="ru-RU"/>
              <a:t> изменяется от 1.7 до 27.7, а степень анизотропии – от 1 до 3 %. </a:t>
            </a:r>
          </a:p>
        </p:txBody>
      </p:sp>
      <p:pic>
        <p:nvPicPr>
          <p:cNvPr id="11268" name="Picture 4" descr="Ри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r="9714" b="8253"/>
          <a:stretch>
            <a:fillRect/>
          </a:stretch>
        </p:blipFill>
        <p:spPr bwMode="auto">
          <a:xfrm>
            <a:off x="4665663" y="895350"/>
            <a:ext cx="4278312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5589588"/>
            <a:ext cx="49196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b="1">
                <a:solidFill>
                  <a:schemeClr val="accent2"/>
                </a:solidFill>
              </a:rPr>
              <a:t>Термомагнитный анализ по зависимости </a:t>
            </a:r>
          </a:p>
          <a:p>
            <a:pPr algn="ctr"/>
            <a:r>
              <a:rPr lang="ru-RU" altLang="ru-RU" b="1">
                <a:solidFill>
                  <a:schemeClr val="accent2"/>
                </a:solidFill>
              </a:rPr>
              <a:t>магнитного момента насыщения от температуры </a:t>
            </a:r>
            <a:r>
              <a:rPr lang="en-US" altLang="ru-RU" b="1">
                <a:solidFill>
                  <a:schemeClr val="accent2"/>
                </a:solidFill>
              </a:rPr>
              <a:t>Ms</a:t>
            </a:r>
            <a:r>
              <a:rPr lang="ru-RU" altLang="ru-RU" b="1">
                <a:solidFill>
                  <a:schemeClr val="accent2"/>
                </a:solidFill>
              </a:rPr>
              <a:t> (</a:t>
            </a:r>
            <a:r>
              <a:rPr lang="en-US" altLang="ru-RU" b="1">
                <a:solidFill>
                  <a:schemeClr val="accent2"/>
                </a:solidFill>
              </a:rPr>
              <a:t>T</a:t>
            </a:r>
            <a:r>
              <a:rPr lang="ru-RU" altLang="ru-RU" b="1">
                <a:solidFill>
                  <a:schemeClr val="accent2"/>
                </a:solidFill>
              </a:rPr>
              <a:t>)</a:t>
            </a:r>
            <a:r>
              <a:rPr lang="ru-RU" altLang="ru-RU" b="1">
                <a:solidFill>
                  <a:schemeClr val="hlin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8097838" cy="715963"/>
          </a:xfrm>
        </p:spPr>
        <p:txBody>
          <a:bodyPr/>
          <a:lstStyle/>
          <a:p>
            <a:r>
              <a:rPr lang="ru-RU" altLang="ru-RU" sz="2000" b="1">
                <a:solidFill>
                  <a:srgbClr val="FF0000"/>
                </a:solidFill>
              </a:rPr>
              <a:t>Подводный вулкан 7.10. Уточнение направления </a:t>
            </a:r>
            <a:r>
              <a:rPr lang="en-US" altLang="ru-RU" sz="2000" b="1">
                <a:solidFill>
                  <a:srgbClr val="FF0000"/>
                </a:solidFill>
              </a:rPr>
              <a:t>J</a:t>
            </a:r>
            <a:r>
              <a:rPr lang="ru-RU" altLang="ru-RU" sz="2000" b="1">
                <a:solidFill>
                  <a:srgbClr val="FF0000"/>
                </a:solidFill>
              </a:rPr>
              <a:t>эф</a:t>
            </a:r>
          </a:p>
        </p:txBody>
      </p:sp>
      <p:pic>
        <p:nvPicPr>
          <p:cNvPr id="27651" name="Picture 3" descr="Ри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771650"/>
            <a:ext cx="78486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58738" y="496888"/>
            <a:ext cx="9085262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altLang="ru-RU" sz="1700"/>
              <a:t>Установлено, что вектор эффективной намагниченности горных пород</a:t>
            </a:r>
            <a:r>
              <a:rPr lang="ru-RU" altLang="ru-RU" sz="1700" b="1"/>
              <a:t> </a:t>
            </a:r>
            <a:r>
              <a:rPr lang="en-US" altLang="ru-RU" sz="1700" b="1"/>
              <a:t>J</a:t>
            </a:r>
            <a:r>
              <a:rPr lang="ru-RU" altLang="ru-RU" sz="1700" b="1"/>
              <a:t>эф </a:t>
            </a:r>
            <a:r>
              <a:rPr lang="ru-RU" altLang="ru-RU" sz="1700"/>
              <a:t>имеет</a:t>
            </a:r>
            <a:r>
              <a:rPr lang="ru-RU" altLang="ru-RU" sz="1700" b="1"/>
              <a:t> </a:t>
            </a:r>
            <a:r>
              <a:rPr lang="ru-RU" altLang="ru-RU" sz="1700"/>
              <a:t>склонение 120° и наклонение 81° и развернут относительно нормального магнитного поля Земли </a:t>
            </a:r>
            <a:r>
              <a:rPr lang="ru-RU" altLang="ru-RU" sz="1700" b="1"/>
              <a:t>Т</a:t>
            </a:r>
            <a:r>
              <a:rPr lang="ru-RU" altLang="ru-RU" sz="1700" b="1" baseline="-25000"/>
              <a:t>0</a:t>
            </a:r>
            <a:r>
              <a:rPr lang="ru-RU" altLang="ru-RU" sz="1700"/>
              <a:t> на 37°.</a:t>
            </a:r>
          </a:p>
          <a:p>
            <a:pPr algn="just"/>
            <a:r>
              <a:rPr lang="ru-RU" altLang="ru-RU" sz="1700"/>
              <a:t>Это свидетельствуют о приуроченности времени образования подводного вулкана 7.10, как и других изученных вулканов Курильской островной дуги, к периоду геомагнитных инверсий.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0"/>
            <a:ext cx="8097837" cy="715963"/>
          </a:xfrm>
        </p:spPr>
        <p:txBody>
          <a:bodyPr/>
          <a:lstStyle/>
          <a:p>
            <a:r>
              <a:rPr lang="ru-RU" altLang="ru-RU" sz="2400" b="1" dirty="0">
                <a:solidFill>
                  <a:srgbClr val="FF0000"/>
                </a:solidFill>
              </a:rPr>
              <a:t>ГЛУБИННОЕ СТРОЕНИЕ</a:t>
            </a:r>
          </a:p>
        </p:txBody>
      </p:sp>
      <p:pic>
        <p:nvPicPr>
          <p:cNvPr id="28675" name="Picture 3" descr="Ри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23749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Ри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655638"/>
            <a:ext cx="2243137" cy="61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339975" y="1046163"/>
            <a:ext cx="44640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/>
              <a:t> В вулканической постройке выделены подводящие каналы различных направлений и периферические магматические очаги на глубинах 2.5–3.0 км. 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468563" y="2552700"/>
            <a:ext cx="4408487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altLang="ru-RU"/>
              <a:t>Выделены две основные интенсивно намагниченные аномальные зоны, которые, по нашему мнению, являются подводящими каналами. Предположительно, оба канала имеют одни «корни», т.к. аномальные зоны соединяются на глубине порядка 1–1.5 км и далее общая зона продолжается до глубины 2–2.5 км. Также по небольшой аномальной зоне, причленяющейся ко второму каналу, выделен третий боковой канал.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Авач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2"/>
          <a:stretch>
            <a:fillRect/>
          </a:stretch>
        </p:blipFill>
        <p:spPr bwMode="auto">
          <a:xfrm>
            <a:off x="54808" y="-4576"/>
            <a:ext cx="9015992" cy="489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5301208"/>
            <a:ext cx="77806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000" b="1" dirty="0" err="1" smtClean="0">
                <a:solidFill>
                  <a:srgbClr val="FF0000"/>
                </a:solidFill>
              </a:rPr>
              <a:t>Авачинский</a:t>
            </a:r>
            <a:r>
              <a:rPr lang="ru-RU" altLang="ru-RU" sz="4000" b="1" dirty="0" smtClean="0">
                <a:solidFill>
                  <a:srgbClr val="FF0000"/>
                </a:solidFill>
              </a:rPr>
              <a:t> вулкан. </a:t>
            </a:r>
            <a:r>
              <a:rPr lang="ru-RU" altLang="ru-RU" sz="4000" b="1" dirty="0" smtClean="0">
                <a:solidFill>
                  <a:srgbClr val="FF0000"/>
                </a:solidFill>
              </a:rPr>
              <a:t>Камч</a:t>
            </a:r>
            <a:r>
              <a:rPr lang="ru-RU" altLang="ru-RU" sz="4000" b="1" dirty="0">
                <a:solidFill>
                  <a:srgbClr val="FF0000"/>
                </a:solidFill>
              </a:rPr>
              <a:t>а</a:t>
            </a:r>
            <a:r>
              <a:rPr lang="ru-RU" altLang="ru-RU" sz="4000" b="1" dirty="0" smtClean="0">
                <a:solidFill>
                  <a:srgbClr val="FF0000"/>
                </a:solidFill>
              </a:rPr>
              <a:t>тка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67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:\arhiv 2004-2011\Рашидов 2015\Алаид-2015_фото\DSC01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1" y="-22848"/>
            <a:ext cx="9083435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25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0"/>
            <a:ext cx="8097838" cy="715963"/>
          </a:xfrm>
        </p:spPr>
        <p:txBody>
          <a:bodyPr/>
          <a:lstStyle/>
          <a:p>
            <a:r>
              <a:rPr lang="ru-RU" altLang="ru-RU" sz="2400" b="1">
                <a:solidFill>
                  <a:srgbClr val="CC0000"/>
                </a:solidFill>
              </a:rPr>
              <a:t>Подводный вулкан 7.10.</a:t>
            </a:r>
            <a:r>
              <a:rPr lang="en-US" altLang="ru-RU" sz="4000"/>
              <a:t> </a:t>
            </a:r>
            <a:r>
              <a:rPr lang="en-US" altLang="ru-RU" sz="2400" b="1">
                <a:solidFill>
                  <a:srgbClr val="FF0000"/>
                </a:solidFill>
              </a:rPr>
              <a:t>3D</a:t>
            </a:r>
            <a:r>
              <a:rPr lang="ru-RU" altLang="ru-RU" sz="2400" b="1">
                <a:solidFill>
                  <a:srgbClr val="FF0000"/>
                </a:solidFill>
              </a:rPr>
              <a:t>-моделирование</a:t>
            </a:r>
          </a:p>
        </p:txBody>
      </p:sp>
      <p:pic>
        <p:nvPicPr>
          <p:cNvPr id="29699" name="Picture 3" descr="7_10_reist(1)_подпис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4932363" cy="576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327650" y="4076700"/>
            <a:ext cx="381635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i="1">
                <a:solidFill>
                  <a:schemeClr val="accent2"/>
                </a:solidFill>
              </a:rPr>
              <a:t>а </a:t>
            </a:r>
            <a:r>
              <a:rPr lang="ru-RU" altLang="ru-RU">
                <a:solidFill>
                  <a:schemeClr val="accent2"/>
                </a:solidFill>
              </a:rPr>
              <a:t>– батиметрия; </a:t>
            </a:r>
          </a:p>
          <a:p>
            <a:r>
              <a:rPr lang="ru-RU" altLang="ru-RU" i="1">
                <a:solidFill>
                  <a:schemeClr val="accent2"/>
                </a:solidFill>
              </a:rPr>
              <a:t>б </a:t>
            </a:r>
            <a:r>
              <a:rPr lang="ru-RU" altLang="ru-RU">
                <a:solidFill>
                  <a:schemeClr val="accent2"/>
                </a:solidFill>
              </a:rPr>
              <a:t>– аномальное магнитное поле ΔTа; </a:t>
            </a:r>
            <a:r>
              <a:rPr lang="ru-RU" altLang="ru-RU" i="1">
                <a:solidFill>
                  <a:schemeClr val="accent2"/>
                </a:solidFill>
              </a:rPr>
              <a:t>в</a:t>
            </a:r>
            <a:r>
              <a:rPr lang="ru-RU" altLang="ru-RU">
                <a:solidFill>
                  <a:schemeClr val="accent2"/>
                </a:solidFill>
              </a:rPr>
              <a:t> – распределение эффективной намагниченности </a:t>
            </a:r>
            <a:r>
              <a:rPr lang="en-US" altLang="ru-RU">
                <a:solidFill>
                  <a:schemeClr val="accent2"/>
                </a:solidFill>
              </a:rPr>
              <a:t>J</a:t>
            </a:r>
            <a:r>
              <a:rPr lang="ru-RU" altLang="ru-RU">
                <a:solidFill>
                  <a:schemeClr val="accent2"/>
                </a:solidFill>
              </a:rPr>
              <a:t>эф; </a:t>
            </a:r>
          </a:p>
          <a:p>
            <a:r>
              <a:rPr lang="ru-RU" altLang="ru-RU" i="1">
                <a:solidFill>
                  <a:schemeClr val="accent2"/>
                </a:solidFill>
              </a:rPr>
              <a:t>г</a:t>
            </a:r>
            <a:r>
              <a:rPr lang="ru-RU" altLang="ru-RU">
                <a:solidFill>
                  <a:schemeClr val="accent2"/>
                </a:solidFill>
              </a:rPr>
              <a:t> – распределение эффективной намагниченности </a:t>
            </a:r>
            <a:r>
              <a:rPr lang="en-US" altLang="ru-RU">
                <a:solidFill>
                  <a:schemeClr val="accent2"/>
                </a:solidFill>
              </a:rPr>
              <a:t>J</a:t>
            </a:r>
            <a:r>
              <a:rPr lang="ru-RU" altLang="ru-RU">
                <a:solidFill>
                  <a:schemeClr val="accent2"/>
                </a:solidFill>
              </a:rPr>
              <a:t>эф, изображенное на поверхности вулкана. 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979988" y="1295400"/>
            <a:ext cx="401478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altLang="ru-RU"/>
              <a:t>Результаты 3</a:t>
            </a:r>
            <a:r>
              <a:rPr lang="en-US" altLang="ru-RU"/>
              <a:t>D</a:t>
            </a:r>
            <a:r>
              <a:rPr lang="ru-RU" altLang="ru-RU"/>
              <a:t>-моделирования позволяют предположить, что при терминальном извержении лавовые потоки незначительной протяженности изливались в северо-северо-восточном и юго-западном направлениях, а основной лавовый поток излился в юго-восточном направлении и достиг основания вулканической постройки.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Драги_Поля 8_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4848225" cy="630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ISSN140+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33375"/>
            <a:ext cx="2574925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5940425" y="6491288"/>
            <a:ext cx="264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Акустические помехи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6491288"/>
            <a:ext cx="5097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Рельеф и аномальное магнитное поле </a:t>
            </a:r>
            <a:r>
              <a:rPr lang="el-GR" altLang="ru-RU" b="1">
                <a:solidFill>
                  <a:srgbClr val="FF0000"/>
                </a:solidFill>
                <a:cs typeface="Arial" charset="0"/>
              </a:rPr>
              <a:t>Δ</a:t>
            </a:r>
            <a:r>
              <a:rPr lang="ru-RU" altLang="ru-RU" b="1">
                <a:solidFill>
                  <a:srgbClr val="FF0000"/>
                </a:solidFill>
              </a:rPr>
              <a:t>Та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2843213" y="0"/>
            <a:ext cx="3260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ПОДВОДНЫЙ ВУЛКАН 8.10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25_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3973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Диори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836613"/>
            <a:ext cx="46005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555875" y="188913"/>
            <a:ext cx="3324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ПОДВОДНЫЙ ВУЛКАН 8.10.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827088" y="6381750"/>
            <a:ext cx="3178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>
                <a:solidFill>
                  <a:schemeClr val="accent2"/>
                </a:solidFill>
              </a:rPr>
              <a:t>Образец В-17-25/9. Андезит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5435600" y="6381750"/>
            <a:ext cx="3197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chemeClr val="accent2"/>
                </a:solidFill>
              </a:rPr>
              <a:t>Образец В-17-25/14. Диорит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-80963" y="-1455738"/>
            <a:ext cx="4652963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7404" name="Picture 3612" descr="Документ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036050" cy="36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405" name="Rectangle 3613"/>
          <p:cNvSpPr>
            <a:spLocks noChangeArrowheads="1"/>
          </p:cNvSpPr>
          <p:nvPr/>
        </p:nvSpPr>
        <p:spPr bwMode="auto">
          <a:xfrm>
            <a:off x="179388" y="4805363"/>
            <a:ext cx="8964612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ru-RU"/>
              <a:t>Jn</a:t>
            </a:r>
            <a:r>
              <a:rPr lang="ru-RU" altLang="ru-RU"/>
              <a:t> – естественная остаточная намагниченность; æ – магнитная восприимчивость; </a:t>
            </a:r>
            <a:r>
              <a:rPr lang="en-US" altLang="ru-RU"/>
              <a:t>Qn</a:t>
            </a:r>
            <a:r>
              <a:rPr lang="ru-RU" altLang="ru-RU"/>
              <a:t> – фактор Кенигсбергера, </a:t>
            </a:r>
            <a:r>
              <a:rPr lang="en-US" altLang="ru-RU"/>
              <a:t>P</a:t>
            </a:r>
            <a:r>
              <a:rPr lang="ru-RU" altLang="ru-RU"/>
              <a:t>' – степень анизотропии магнитной восприимчивости; Bсr – остаточная коэрцитивная сила; Bс – коэрцитивная сила; В0.5  – медианное поле; </a:t>
            </a:r>
            <a:r>
              <a:rPr lang="en-US" altLang="ru-RU"/>
              <a:t>Mrs</a:t>
            </a:r>
            <a:r>
              <a:rPr lang="ru-RU" altLang="ru-RU"/>
              <a:t> – остаточный магнитный момент насыщения; </a:t>
            </a:r>
            <a:r>
              <a:rPr lang="de-DE" altLang="ru-RU"/>
              <a:t>Ms</a:t>
            </a:r>
            <a:r>
              <a:rPr lang="ru-RU" altLang="ru-RU"/>
              <a:t> –магнитный момент насыщения; </a:t>
            </a:r>
            <a:r>
              <a:rPr lang="en-US" altLang="ru-RU"/>
              <a:t>PSD</a:t>
            </a:r>
            <a:r>
              <a:rPr lang="ru-RU" altLang="ru-RU"/>
              <a:t> – псевдооднодоменные зерна; </a:t>
            </a:r>
            <a:r>
              <a:rPr lang="en-US" altLang="ru-RU"/>
              <a:t>MD</a:t>
            </a:r>
            <a:r>
              <a:rPr lang="ru-RU" altLang="ru-RU"/>
              <a:t> – многодоменные зерна, С –  объемная концентрация ферромагнетика. </a:t>
            </a:r>
          </a:p>
        </p:txBody>
      </p:sp>
      <p:sp>
        <p:nvSpPr>
          <p:cNvPr id="37406" name="Rectangle 3614"/>
          <p:cNvSpPr>
            <a:spLocks noChangeArrowheads="1"/>
          </p:cNvSpPr>
          <p:nvPr/>
        </p:nvSpPr>
        <p:spPr bwMode="auto">
          <a:xfrm>
            <a:off x="539750" y="115888"/>
            <a:ext cx="809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altLang="ru-RU" dirty="0">
                <a:solidFill>
                  <a:srgbClr val="CC0000"/>
                </a:solidFill>
              </a:rPr>
              <a:t>Петромагнитные характеристики драгированных образцов горных пород, </a:t>
            </a:r>
          </a:p>
          <a:p>
            <a:pPr algn="ctr"/>
            <a:r>
              <a:rPr lang="ru-RU" altLang="ru-RU" dirty="0">
                <a:solidFill>
                  <a:srgbClr val="CC0000"/>
                </a:solidFill>
              </a:rPr>
              <a:t>слагающих подводные вулкан 8.10</a:t>
            </a:r>
            <a:r>
              <a:rPr lang="ru-RU" alt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Петрома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7988" cy="578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851275" y="4292600"/>
            <a:ext cx="56880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>
                <a:solidFill>
                  <a:schemeClr val="accent2"/>
                </a:solidFill>
              </a:rPr>
              <a:t>Термомагнитные кривые Ms(T) для подводного вулкана 8.10. Жирная линия – кривая первого нагрева. Тонкая линия – кривая второго нагрева</a:t>
            </a:r>
            <a:r>
              <a:rPr lang="ru-RU" altLang="ru-RU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Сводка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" y="751380"/>
            <a:ext cx="46132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8_10_igla_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09751"/>
            <a:ext cx="4284662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61" y="490168"/>
            <a:ext cx="38862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382547" y="3177064"/>
            <a:ext cx="346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</a:rPr>
              <a:t>Уточнение направления </a:t>
            </a:r>
            <a:r>
              <a:rPr lang="en-US" altLang="ru-RU" b="1" dirty="0">
                <a:solidFill>
                  <a:srgbClr val="FF0000"/>
                </a:solidFill>
              </a:rPr>
              <a:t>J</a:t>
            </a:r>
            <a:r>
              <a:rPr lang="ru-RU" altLang="ru-RU" b="1" dirty="0">
                <a:solidFill>
                  <a:srgbClr val="FF0000"/>
                </a:solidFill>
              </a:rPr>
              <a:t>эф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6011863" y="131668"/>
            <a:ext cx="1814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</a:rPr>
              <a:t>Профили НСП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484438" y="115888"/>
            <a:ext cx="326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CC0000"/>
                </a:solidFill>
              </a:rPr>
              <a:t>ПОДВОДНЫЙ ВУЛКАН 8.10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95536" y="443706"/>
            <a:ext cx="252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CC0000"/>
                </a:solidFill>
              </a:rPr>
              <a:t>Глубинное строение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5" y="5805264"/>
            <a:ext cx="8855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Вектор </a:t>
            </a:r>
            <a:r>
              <a:rPr lang="ru-RU" b="1" dirty="0" err="1"/>
              <a:t>Jэф</a:t>
            </a:r>
            <a:r>
              <a:rPr lang="ru-RU" b="1" dirty="0"/>
              <a:t> </a:t>
            </a:r>
            <a:r>
              <a:rPr lang="ru-RU" dirty="0"/>
              <a:t>горных пород, слагающих подводный вулкан </a:t>
            </a:r>
            <a:r>
              <a:rPr lang="ru-RU" dirty="0" smtClean="0"/>
              <a:t>имеет склонение </a:t>
            </a:r>
            <a:r>
              <a:rPr lang="ru-RU" dirty="0"/>
              <a:t>52</a:t>
            </a:r>
            <a:r>
              <a:rPr lang="ru-RU" dirty="0" smtClean="0"/>
              <a:t>° и наклонение </a:t>
            </a:r>
            <a:r>
              <a:rPr lang="ru-RU" dirty="0"/>
              <a:t>26</a:t>
            </a:r>
            <a:r>
              <a:rPr lang="ru-RU" dirty="0" smtClean="0"/>
              <a:t>°, </a:t>
            </a:r>
            <a:r>
              <a:rPr lang="ru-RU" dirty="0"/>
              <a:t>и развернут относительно нормального магнитного поля Земли </a:t>
            </a:r>
            <a:r>
              <a:rPr lang="ru-RU" b="1" dirty="0"/>
              <a:t>Т</a:t>
            </a:r>
            <a:r>
              <a:rPr lang="ru-RU" b="1" baseline="-25000" dirty="0"/>
              <a:t>0</a:t>
            </a:r>
            <a:r>
              <a:rPr lang="ru-RU" dirty="0"/>
              <a:t> на 54°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_10_rei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4813"/>
            <a:ext cx="6840537" cy="53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116013" y="0"/>
            <a:ext cx="6886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>
                <a:solidFill>
                  <a:srgbClr val="CC0000"/>
                </a:solidFill>
              </a:rPr>
              <a:t>Подводный вулкан 8.10.</a:t>
            </a:r>
            <a:r>
              <a:rPr lang="en-US" altLang="ru-RU" sz="2400">
                <a:solidFill>
                  <a:schemeClr val="tx2"/>
                </a:solidFill>
              </a:rPr>
              <a:t> </a:t>
            </a:r>
            <a:r>
              <a:rPr lang="en-US" altLang="ru-RU" sz="2400" b="1">
                <a:solidFill>
                  <a:srgbClr val="FF0000"/>
                </a:solidFill>
              </a:rPr>
              <a:t>3D</a:t>
            </a:r>
            <a:r>
              <a:rPr lang="ru-RU" altLang="ru-RU" sz="2400" b="1">
                <a:solidFill>
                  <a:srgbClr val="FF0000"/>
                </a:solidFill>
              </a:rPr>
              <a:t>-моделирование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5567363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>
                <a:solidFill>
                  <a:schemeClr val="accent2"/>
                </a:solidFill>
              </a:rPr>
              <a:t>а – батиметрия; б – аномальное магнитное поле ΔTа; в – пространственное распределение эффективной намагниченности Jэф; г – пространственное распределение эффективной намагниченности Jэф, изображенное на поверхности вулкана</a:t>
            </a:r>
            <a:r>
              <a:rPr lang="ru-RU" alt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томография_8_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8424862" cy="626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07950" y="115888"/>
            <a:ext cx="890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>
                <a:solidFill>
                  <a:srgbClr val="CC0000"/>
                </a:solidFill>
              </a:rPr>
              <a:t>Томографический анализ аномального магнитного поля подводного вулкана 8.10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kr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692150"/>
            <a:ext cx="4681537" cy="46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k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275907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195513" y="115888"/>
            <a:ext cx="4160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ПОДВОДНЫЙ ВУЛКАН КРЫЛЫТКА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179388" y="5805488"/>
            <a:ext cx="2600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Тектоническая схема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292725" y="5876925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Акустические помехи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kr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924175"/>
            <a:ext cx="32385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k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760663" cy="4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kr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92150"/>
            <a:ext cx="2879725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kr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765175"/>
            <a:ext cx="2720975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900113" y="260350"/>
            <a:ext cx="4160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ПОДВОДНЫЙ ВУЛКАН КРЫЛЫТКА</a:t>
            </a: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6516688" y="2276475"/>
            <a:ext cx="18145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chemeClr val="accent2"/>
                </a:solidFill>
              </a:rPr>
              <a:t>Профиль НСП</a:t>
            </a: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2843213" y="5734050"/>
            <a:ext cx="274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>
                <a:solidFill>
                  <a:schemeClr val="accent2"/>
                </a:solidFill>
              </a:rPr>
              <a:t>Аномальное магнитное </a:t>
            </a:r>
          </a:p>
          <a:p>
            <a:pPr algn="ctr"/>
            <a:r>
              <a:rPr lang="ru-RU" altLang="ru-RU">
                <a:solidFill>
                  <a:schemeClr val="accent2"/>
                </a:solidFill>
              </a:rPr>
              <a:t>поле ΔTа</a:t>
            </a: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611188" y="5805488"/>
            <a:ext cx="146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chemeClr val="accent2"/>
                </a:solidFill>
              </a:rPr>
              <a:t>Батиметрия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5940425" y="6165850"/>
            <a:ext cx="3078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chemeClr val="accent2"/>
                </a:solidFill>
              </a:rPr>
              <a:t>Магнитное моделирование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0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20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Пр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79565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5013325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/>
              <a:t> Изображения, синтезированные системой СИНГУЛЯР для локализации особых точек функции, описывающей аномальное магнитное поле ΔTа подводного вулкана Крылатка, наложенные на рельеф дна 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411413" y="115888"/>
            <a:ext cx="4160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ПОДВОДНЫЙ ВУЛКАН КРЫЛЫТКА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kr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836613"/>
            <a:ext cx="5605463" cy="60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339975" y="188913"/>
            <a:ext cx="41608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FF0000"/>
                </a:solidFill>
              </a:rPr>
              <a:t>ПОДВОДНЫЙ ВУЛКАН КРЫЛЫТКА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097837" cy="715963"/>
          </a:xfrm>
        </p:spPr>
        <p:txBody>
          <a:bodyPr/>
          <a:lstStyle/>
          <a:p>
            <a:r>
              <a:rPr lang="ru-RU" altLang="ru-RU" sz="2400" b="1">
                <a:solidFill>
                  <a:srgbClr val="FF0000"/>
                </a:solidFill>
              </a:rPr>
              <a:t>СХЕМА СТРОЕНИЯ ЗАЛИВА ПРОСТОР</a:t>
            </a:r>
          </a:p>
        </p:txBody>
      </p:sp>
      <p:pic>
        <p:nvPicPr>
          <p:cNvPr id="3072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27814"/>
            <a:ext cx="3612207" cy="420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09550" y="758825"/>
            <a:ext cx="4048125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1300" b="1"/>
              <a:t>1</a:t>
            </a:r>
            <a:r>
              <a:rPr lang="ru-RU" altLang="ru-RU" sz="1300"/>
              <a:t> </a:t>
            </a:r>
            <a:r>
              <a:rPr lang="ru-RU" altLang="ru-RU" sz="1300" b="1"/>
              <a:t>– промерные профили; 2 – изобаты; 3 – оси подводных каньонов; 4 – демонстрационные геофизические профили; </a:t>
            </a:r>
          </a:p>
          <a:p>
            <a:pPr algn="just"/>
            <a:r>
              <a:rPr lang="ru-RU" altLang="ru-RU" sz="1300" b="1"/>
              <a:t>5 – вулканические постройки; 6 – предполагаемая кальдерная впадина; 7 – плоские вершины подводных вулканов; </a:t>
            </a:r>
          </a:p>
          <a:p>
            <a:pPr algn="just"/>
            <a:r>
              <a:rPr lang="ru-RU" altLang="ru-RU" sz="1300" b="1"/>
              <a:t>8 – пемзо-пирокластические отложения перешейка Ветрового; 9 – современные осадочные отложения.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678363" y="887413"/>
            <a:ext cx="4144962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altLang="ru-RU" sz="1300" b="1"/>
              <a:t>В пределах подводной кальдеры, расположенной в заливе Простор и имеющей объем ~ 70–80 км</a:t>
            </a:r>
            <a:r>
              <a:rPr lang="ru-RU" altLang="ru-RU" sz="1300" b="1" baseline="30000"/>
              <a:t>3</a:t>
            </a:r>
            <a:r>
              <a:rPr lang="ru-RU" altLang="ru-RU" sz="1300" b="1"/>
              <a:t>, отмечены многочисленные акустические помехи и опробованы гидротермальные породы, что свидетельствует о продолжающейся вулканической активности. Здесь же, впервые при изучении образцов горных пород, драгированных в рейсах НИС «Вулканолог» в пределах КОД, выявлены окаменелые (карбонатные и кремневые) водоросли и строматолиты (цианобактерии). </a:t>
            </a:r>
          </a:p>
        </p:txBody>
      </p:sp>
      <p:pic>
        <p:nvPicPr>
          <p:cNvPr id="30726" name="Picture 6" descr="Рисунок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"/>
          <a:stretch>
            <a:fillRect/>
          </a:stretch>
        </p:blipFill>
        <p:spPr bwMode="auto">
          <a:xfrm>
            <a:off x="5076055" y="3132849"/>
            <a:ext cx="3875857" cy="371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1539875"/>
            <a:ext cx="17430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Рисунок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63" y="4216400"/>
            <a:ext cx="17399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1509713"/>
            <a:ext cx="4597400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7461250" y="650875"/>
            <a:ext cx="16827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200" b="1"/>
              <a:t>Структуры, сформированные </a:t>
            </a:r>
          </a:p>
          <a:p>
            <a:pPr algn="ctr"/>
            <a:r>
              <a:rPr lang="ru-RU" altLang="ru-RU" sz="1200" b="1"/>
              <a:t>метанотрофными микроорганизмами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3451225" y="1055688"/>
            <a:ext cx="34004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 b="1"/>
              <a:t>ГК - границы предполагаемой кальдеры;  </a:t>
            </a:r>
          </a:p>
          <a:p>
            <a:pPr algn="ctr"/>
            <a:r>
              <a:rPr lang="ru-RU" altLang="ru-RU" sz="1400" b="1"/>
              <a:t>Кр - кратные отражения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412750" y="200025"/>
            <a:ext cx="1985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b="1"/>
              <a:t>Акустические помехи</a:t>
            </a:r>
          </a:p>
          <a:p>
            <a:pPr algn="ctr"/>
            <a:r>
              <a:rPr lang="ru-RU" altLang="ru-RU" b="1"/>
              <a:t>в водной толще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2854325" y="131763"/>
            <a:ext cx="345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4000" b="1">
                <a:solidFill>
                  <a:srgbClr val="FF0000"/>
                </a:solidFill>
              </a:rPr>
              <a:t>ЗАЛИВ ПРОСТОР</a:t>
            </a:r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831850"/>
            <a:ext cx="2720975" cy="602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91513" cy="563562"/>
          </a:xfrm>
        </p:spPr>
        <p:txBody>
          <a:bodyPr/>
          <a:lstStyle/>
          <a:p>
            <a:r>
              <a:rPr lang="ru-RU" altLang="ru-RU" sz="2400" b="1">
                <a:solidFill>
                  <a:srgbClr val="FF0000"/>
                </a:solidFill>
              </a:rPr>
              <a:t>Подводный вулкан 7.11.</a:t>
            </a:r>
            <a:r>
              <a:rPr lang="ru-RU" altLang="ru-RU" sz="1800" b="1">
                <a:solidFill>
                  <a:srgbClr val="FF0000"/>
                </a:solidFill>
              </a:rPr>
              <a:t> </a:t>
            </a:r>
            <a:r>
              <a:rPr lang="ru-RU" altLang="ru-RU" sz="1400" b="1"/>
              <a:t>Свидетельства термального преобразования андезибазальта –  развитие хлорита по оливину и в свободных пространствах, а также присутствие вестиментифер (?) на поверхности породы </a:t>
            </a:r>
            <a:br>
              <a:rPr lang="ru-RU" altLang="ru-RU" sz="1400" b="1"/>
            </a:br>
            <a:endParaRPr lang="ru-RU" altLang="ru-RU" sz="1800" b="1"/>
          </a:p>
        </p:txBody>
      </p:sp>
      <p:pic>
        <p:nvPicPr>
          <p:cNvPr id="32771" name="Picture 3" descr="В-25-21--1+живность новая10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3992563"/>
            <a:ext cx="2693987" cy="269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B-25-22-2+(40х - 33%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025525"/>
            <a:ext cx="2706687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В-25-22-2-скан-микр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888"/>
            <a:ext cx="3232150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833438"/>
            <a:ext cx="2132012" cy="3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В-25-22-2(0,8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3200"/>
            <a:ext cx="2701925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В-25-22-2(1,5в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4156075"/>
            <a:ext cx="2701925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950" y="188913"/>
            <a:ext cx="8832850" cy="715962"/>
          </a:xfrm>
        </p:spPr>
        <p:txBody>
          <a:bodyPr/>
          <a:lstStyle/>
          <a:p>
            <a:r>
              <a:rPr lang="ru-RU" altLang="ru-RU" sz="2400">
                <a:solidFill>
                  <a:srgbClr val="FF0000"/>
                </a:solidFill>
              </a:rPr>
              <a:t>Микрофауна, заселяющая поверхность андезибазальта.</a:t>
            </a:r>
            <a:r>
              <a:rPr lang="ru-RU" altLang="ru-RU" sz="2400"/>
              <a:t/>
            </a:r>
            <a:br>
              <a:rPr lang="ru-RU" altLang="ru-RU" sz="2400"/>
            </a:br>
            <a:r>
              <a:rPr lang="ru-RU" altLang="ru-RU" sz="2400"/>
              <a:t> </a:t>
            </a:r>
            <a:r>
              <a:rPr lang="ru-RU" altLang="ru-RU" sz="2400" b="1">
                <a:solidFill>
                  <a:srgbClr val="FF0000"/>
                </a:solidFill>
              </a:rPr>
              <a:t>Подводный вулкан 7.11.</a:t>
            </a:r>
            <a:r>
              <a:rPr lang="ru-RU" altLang="ru-RU" sz="1800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3795" name="Рисунок 0" descr="зерно 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05250"/>
            <a:ext cx="1981200" cy="2952750"/>
          </a:xfrm>
          <a:noFill/>
          <a:ln/>
        </p:spPr>
      </p:pic>
      <p:pic>
        <p:nvPicPr>
          <p:cNvPr id="33796" name="Рисунок 3" descr="зерно 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3865563"/>
            <a:ext cx="2005012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1" descr="зерно 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3887788"/>
            <a:ext cx="1992312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7" descr="зерно 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1058863"/>
            <a:ext cx="18669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Рисунок 2" descr="зерно 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8350"/>
            <a:ext cx="19748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Рисунок 5" descr="зерно 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3903663"/>
            <a:ext cx="1985963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Рисунок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1566863"/>
            <a:ext cx="21621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Рисунок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528763"/>
            <a:ext cx="21621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Н Ри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5026025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0"/>
            <a:ext cx="922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b="1">
                <a:solidFill>
                  <a:srgbClr val="FF3300"/>
                </a:solidFill>
              </a:rPr>
              <a:t>Проявления подводной газо-гидротермальной деятельности в пределах</a:t>
            </a:r>
            <a:r>
              <a:rPr lang="ru-RU" altLang="ru-RU" sz="2000"/>
              <a:t> </a:t>
            </a:r>
            <a:r>
              <a:rPr lang="ru-RU" altLang="ru-RU" sz="2000">
                <a:solidFill>
                  <a:srgbClr val="FF3300"/>
                </a:solidFill>
              </a:rPr>
              <a:t>КОД</a:t>
            </a:r>
            <a:r>
              <a:rPr lang="ru-RU" altLang="ru-RU"/>
              <a:t> </a:t>
            </a:r>
          </a:p>
        </p:txBody>
      </p:sp>
      <p:pic>
        <p:nvPicPr>
          <p:cNvPr id="48137" name="Picture 9" descr="ЮЗ Итуруп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3375"/>
            <a:ext cx="1677987" cy="261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8138" name="Object 10"/>
          <p:cNvGraphicFramePr>
            <a:graphicFrameLocks noChangeAspect="1"/>
          </p:cNvGraphicFramePr>
          <p:nvPr/>
        </p:nvGraphicFramePr>
        <p:xfrm>
          <a:off x="3851275" y="2830513"/>
          <a:ext cx="5292725" cy="402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1" name="Acrobat Document" r:id="rId5" imgW="4657725" imgH="3543300" progId="AcroExch.Document.7">
                  <p:embed/>
                </p:oleObj>
              </mc:Choice>
              <mc:Fallback>
                <p:oleObj name="Acrobat Document" r:id="rId5" imgW="4657725" imgH="35433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830513"/>
                        <a:ext cx="5292725" cy="402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108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763713" y="0"/>
            <a:ext cx="54371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solidFill>
                  <a:srgbClr val="FF0000"/>
                </a:solidFill>
              </a:rPr>
              <a:t>Благодарим за внимание!</a:t>
            </a:r>
          </a:p>
        </p:txBody>
      </p:sp>
      <p:pic>
        <p:nvPicPr>
          <p:cNvPr id="13316" name="Picture 4" descr="DSC009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8353425" cy="626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0"/>
            <a:ext cx="8097837" cy="715963"/>
          </a:xfrm>
        </p:spPr>
        <p:txBody>
          <a:bodyPr/>
          <a:lstStyle/>
          <a:p>
            <a:r>
              <a:rPr lang="ru-RU" altLang="ru-RU" sz="2800" b="1">
                <a:solidFill>
                  <a:srgbClr val="FF0000"/>
                </a:solidFill>
              </a:rPr>
              <a:t>ПОДВОДНЫЕ ВУЛКАНЫ КОД</a:t>
            </a:r>
          </a:p>
        </p:txBody>
      </p:sp>
      <p:pic>
        <p:nvPicPr>
          <p:cNvPr id="8195" name="Picture 3" descr="обзорная карта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0425" y="652463"/>
            <a:ext cx="6807200" cy="6205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Итуруп-общ-бти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067944" y="5038725"/>
            <a:ext cx="303053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altLang="ru-RU" dirty="0">
                <a:solidFill>
                  <a:schemeClr val="accent2"/>
                </a:solidFill>
              </a:rPr>
              <a:t>1 – изобаты; </a:t>
            </a:r>
          </a:p>
          <a:p>
            <a:pPr algn="ctr"/>
            <a:r>
              <a:rPr lang="ru-RU" altLang="ru-RU" dirty="0">
                <a:solidFill>
                  <a:schemeClr val="accent2"/>
                </a:solidFill>
              </a:rPr>
              <a:t>2 – </a:t>
            </a:r>
            <a:r>
              <a:rPr lang="ru-RU" altLang="ru-RU" dirty="0" err="1">
                <a:solidFill>
                  <a:schemeClr val="accent2"/>
                </a:solidFill>
              </a:rPr>
              <a:t>приостровной</a:t>
            </a:r>
            <a:r>
              <a:rPr lang="ru-RU" altLang="ru-RU" dirty="0">
                <a:solidFill>
                  <a:schemeClr val="accent2"/>
                </a:solidFill>
              </a:rPr>
              <a:t> шельф; </a:t>
            </a:r>
          </a:p>
          <a:p>
            <a:pPr algn="ctr"/>
            <a:r>
              <a:rPr lang="ru-RU" altLang="ru-RU" dirty="0">
                <a:solidFill>
                  <a:schemeClr val="accent2"/>
                </a:solidFill>
              </a:rPr>
              <a:t>3 – уплощенные вершины </a:t>
            </a:r>
          </a:p>
          <a:p>
            <a:pPr algn="ctr"/>
            <a:r>
              <a:rPr lang="ru-RU" altLang="ru-RU" dirty="0">
                <a:solidFill>
                  <a:schemeClr val="accent2"/>
                </a:solidFill>
              </a:rPr>
              <a:t>подводных вулканов; </a:t>
            </a:r>
          </a:p>
          <a:p>
            <a:pPr algn="ctr"/>
            <a:r>
              <a:rPr lang="ru-RU" altLang="ru-RU" dirty="0">
                <a:solidFill>
                  <a:schemeClr val="accent2"/>
                </a:solidFill>
              </a:rPr>
              <a:t>4 – номера подводных </a:t>
            </a:r>
          </a:p>
          <a:p>
            <a:pPr algn="ctr"/>
            <a:r>
              <a:rPr lang="ru-RU" altLang="ru-RU" dirty="0">
                <a:solidFill>
                  <a:schemeClr val="accent2"/>
                </a:solidFill>
              </a:rPr>
              <a:t>вулканов</a:t>
            </a:r>
            <a:r>
              <a:rPr lang="ru-RU" altLang="ru-RU" dirty="0"/>
              <a:t> 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115888"/>
            <a:ext cx="435597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C0000"/>
                </a:solidFill>
              </a:rPr>
              <a:t>Подводные вулканы </a:t>
            </a:r>
          </a:p>
          <a:p>
            <a:pPr algn="ctr"/>
            <a:r>
              <a:rPr lang="ru-RU" altLang="ru-RU" sz="2000" b="1" dirty="0" err="1">
                <a:solidFill>
                  <a:srgbClr val="CC0000"/>
                </a:solidFill>
              </a:rPr>
              <a:t>Охотоморского</a:t>
            </a:r>
            <a:r>
              <a:rPr lang="ru-RU" altLang="ru-RU" sz="2000" b="1" dirty="0">
                <a:solidFill>
                  <a:srgbClr val="CC0000"/>
                </a:solidFill>
              </a:rPr>
              <a:t> </a:t>
            </a:r>
          </a:p>
          <a:p>
            <a:pPr algn="ctr"/>
            <a:r>
              <a:rPr lang="ru-RU" altLang="ru-RU" sz="2000" b="1" dirty="0">
                <a:solidFill>
                  <a:srgbClr val="CC0000"/>
                </a:solidFill>
              </a:rPr>
              <a:t>склона о. Итуруп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7128" y="1213008"/>
            <a:ext cx="40850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Подводные вулканы </a:t>
            </a:r>
            <a:r>
              <a:rPr lang="ru-RU" dirty="0" err="1"/>
              <a:t>Охотоморского</a:t>
            </a:r>
            <a:r>
              <a:rPr lang="ru-RU" dirty="0"/>
              <a:t> склона о. Итуруп входят в состав Северо-</a:t>
            </a:r>
            <a:r>
              <a:rPr lang="ru-RU" dirty="0" err="1"/>
              <a:t>Итурупской</a:t>
            </a:r>
            <a:r>
              <a:rPr lang="ru-RU" dirty="0"/>
              <a:t> и Южно-</a:t>
            </a:r>
            <a:r>
              <a:rPr lang="ru-RU" dirty="0" err="1"/>
              <a:t>Итурупской</a:t>
            </a:r>
            <a:r>
              <a:rPr lang="ru-RU" dirty="0"/>
              <a:t> групп подводных вулканов Курильской островной дуги.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903649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 </a:t>
            </a:r>
            <a:r>
              <a:rPr lang="ru-RU" dirty="0"/>
              <a:t>современном уровне изученности здесь насчитывается 39 как островершинных, так и плосковершинных вулканических </a:t>
            </a:r>
            <a:r>
              <a:rPr lang="ru-RU" dirty="0" smtClean="0"/>
              <a:t>построек, </a:t>
            </a:r>
            <a:r>
              <a:rPr lang="ru-RU" dirty="0"/>
              <a:t>подводная кальдера в заливе Простор и наземно-подводная кальдера Львиная </a:t>
            </a:r>
            <a:r>
              <a:rPr lang="ru-RU" dirty="0" smtClean="0"/>
              <a:t>Пасть. </a:t>
            </a:r>
            <a:r>
              <a:rPr lang="ru-RU" dirty="0"/>
              <a:t>Относительная высота вулканических построек изменяется в интервале 250-2500 м, глубина моря над вершинами – в интервале 67-2300 м, а объемы – в интервале 1.4-270 </a:t>
            </a:r>
            <a:r>
              <a:rPr lang="ru-RU" dirty="0" smtClean="0"/>
              <a:t>км</a:t>
            </a:r>
            <a:r>
              <a:rPr lang="ru-RU" baseline="30000" dirty="0" smtClean="0"/>
              <a:t>3</a:t>
            </a:r>
            <a:r>
              <a:rPr lang="ru-RU" dirty="0" smtClean="0"/>
              <a:t>.</a:t>
            </a:r>
            <a:r>
              <a:rPr lang="ru-RU" dirty="0"/>
              <a:t> Размах аномалий магнитного поля </a:t>
            </a:r>
            <a:r>
              <a:rPr lang="ru-RU" dirty="0" err="1"/>
              <a:t>ΔТа</a:t>
            </a:r>
            <a:r>
              <a:rPr lang="ru-RU" dirty="0"/>
              <a:t>, приуроченных к вулканическим постройкам, иногда превышает 1000 </a:t>
            </a:r>
            <a:r>
              <a:rPr lang="ru-RU" dirty="0" err="1" smtClean="0"/>
              <a:t>нТл</a:t>
            </a:r>
            <a:r>
              <a:rPr lang="ru-RU" dirty="0" smtClean="0"/>
              <a:t>, </a:t>
            </a:r>
            <a:r>
              <a:rPr lang="ru-RU" dirty="0"/>
              <a:t>а приуроченных к кальдерам – 1200-1500 </a:t>
            </a:r>
            <a:r>
              <a:rPr lang="ru-RU" dirty="0" err="1" smtClean="0"/>
              <a:t>нТл</a:t>
            </a:r>
            <a:r>
              <a:rPr lang="ru-RU" dirty="0" smtClean="0"/>
              <a:t>.</a:t>
            </a:r>
            <a:endParaRPr lang="ru-RU" dirty="0"/>
          </a:p>
          <a:p>
            <a:endParaRPr lang="ru-RU" sz="2000" dirty="0"/>
          </a:p>
        </p:txBody>
      </p:sp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231976" cy="449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0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924300" y="541338"/>
            <a:ext cx="4567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</a:rPr>
              <a:t>ПОДВОДНЫЙ ХРЕБЕТ ГИДРОГРАФОВ</a:t>
            </a:r>
          </a:p>
        </p:txBody>
      </p:sp>
      <p:pic>
        <p:nvPicPr>
          <p:cNvPr id="4101" name="Picture 5" descr="gid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815975"/>
            <a:ext cx="1470025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id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98" y="815975"/>
            <a:ext cx="1745165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gid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" y="3563366"/>
            <a:ext cx="4142283" cy="26749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4" name="Picture 8" descr="gi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998" y="3356992"/>
            <a:ext cx="4787900" cy="28813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924300" y="1125538"/>
            <a:ext cx="51117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dirty="0"/>
              <a:t>Размеры хребта по погребенному основанию – 42×22 км, </a:t>
            </a:r>
          </a:p>
          <a:p>
            <a:r>
              <a:rPr lang="ru-RU" altLang="ru-RU" sz="2400" dirty="0"/>
              <a:t>высота, с учетом погребенной части, ~ 2500–2600 м, </a:t>
            </a:r>
          </a:p>
          <a:p>
            <a:r>
              <a:rPr lang="ru-RU" altLang="ru-RU" sz="2400" dirty="0"/>
              <a:t>а суммарный объем ~ 660 км</a:t>
            </a:r>
            <a:r>
              <a:rPr lang="ru-RU" altLang="ru-RU" sz="2400" baseline="30000" dirty="0"/>
              <a:t>3</a:t>
            </a:r>
            <a:r>
              <a:rPr lang="ru-RU" altLang="ru-RU" sz="2400" dirty="0"/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9110" y="32288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Некоторые подводные вулканы образуют вулканические хребты и массивы.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ССМ-копии\11.00-12.57-3.08.83-влк.8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" y="31151"/>
            <a:ext cx="3159819" cy="321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C:\Users\user\Desktop\ССМ-копии\17.30-18.27-3.08.83-влк.8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" y="3327260"/>
            <a:ext cx="3321891" cy="345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C:\Users\user\Desktop\ССМ-копии\18.27-19.48-3.08.83-влк.8.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240" y="44895"/>
            <a:ext cx="4342216" cy="602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87194" y="6077302"/>
            <a:ext cx="3836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000" b="1" dirty="0">
                <a:solidFill>
                  <a:srgbClr val="FF0000"/>
                </a:solidFill>
              </a:rPr>
              <a:t>Профили НСП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258888" y="0"/>
            <a:ext cx="59055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200" b="1">
                <a:solidFill>
                  <a:srgbClr val="FF0000"/>
                </a:solidFill>
              </a:rPr>
              <a:t>Подводный вулкан Берга. Профили НСП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4302125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рис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4813"/>
            <a:ext cx="3217863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5667375"/>
            <a:ext cx="9036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/>
              <a:t>Фрагменты сейсмограмм по профилям, пересекающим вулкан: </a:t>
            </a:r>
          </a:p>
          <a:p>
            <a:r>
              <a:rPr lang="ru-RU" altLang="ru-RU" i="1"/>
              <a:t>1 </a:t>
            </a:r>
            <a:r>
              <a:rPr lang="ru-RU" altLang="ru-RU"/>
              <a:t>– отражающие границы в пределах толщи рыхлых отложений;</a:t>
            </a:r>
          </a:p>
          <a:p>
            <a:r>
              <a:rPr lang="ru-RU" altLang="ru-RU" i="1"/>
              <a:t>2 </a:t>
            </a:r>
            <a:r>
              <a:rPr lang="ru-RU" altLang="ru-RU"/>
              <a:t>– отражения от поверхности предполагаемых плотных вулканических пород.  </a:t>
            </a:r>
          </a:p>
          <a:p>
            <a:r>
              <a:rPr lang="ru-RU" altLang="ru-RU"/>
              <a:t>К – кратные отражения; ОП – предполагаемые оползневые образования.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1360</Words>
  <Application>Microsoft Office PowerPoint</Application>
  <PresentationFormat>Экран (4:3)</PresentationFormat>
  <Paragraphs>196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Оформление по умолчанию</vt:lpstr>
      <vt:lpstr>Acrobat Document</vt:lpstr>
      <vt:lpstr>Презентация PowerPoint</vt:lpstr>
      <vt:lpstr>Презентация PowerPoint</vt:lpstr>
      <vt:lpstr>Презентация PowerPoint</vt:lpstr>
      <vt:lpstr>ПОДВОДНЫЕ ВУЛКАНЫ КОД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Петромагнитные характеристики драгированных образцов горных пород,  слагающих подводные вулкан 7.10</vt:lpstr>
      <vt:lpstr>ПЕТРОМАГНИТНЫЕ ИССЛЕДОВАНИЯ</vt:lpstr>
      <vt:lpstr>Подводный вулкан 7.10. Уточнение направления Jэф</vt:lpstr>
      <vt:lpstr>ГЛУБИННОЕ СТРОЕНИЕ</vt:lpstr>
      <vt:lpstr>Презентация PowerPoint</vt:lpstr>
      <vt:lpstr>Подводный вулкан 7.10. 3D-моделирование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СТРОЕНИЯ ЗАЛИВА ПРОСТОР</vt:lpstr>
      <vt:lpstr>Презентация PowerPoint</vt:lpstr>
      <vt:lpstr>Подводный вулкан 7.11. Свидетельства термального преобразования андезибазальта –  развитие хлорита по оливину и в свободных пространствах, а также присутствие вестиментифер (?) на поверхности породы  </vt:lpstr>
      <vt:lpstr>Микрофауна, заселяющая поверхность андезибазальта.  Подводный вулкан 7.11. </vt:lpstr>
      <vt:lpstr>Презентация PowerPoint</vt:lpstr>
      <vt:lpstr>Презентация PowerPoint</vt:lpstr>
    </vt:vector>
  </TitlesOfParts>
  <Company>NhT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Рашидов</dc:creator>
  <cp:lastModifiedBy>RePack by Diakov</cp:lastModifiedBy>
  <cp:revision>41</cp:revision>
  <dcterms:created xsi:type="dcterms:W3CDTF">2022-01-16T01:08:55Z</dcterms:created>
  <dcterms:modified xsi:type="dcterms:W3CDTF">2022-01-28T04:03:23Z</dcterms:modified>
</cp:coreProperties>
</file>