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533" r:id="rId3"/>
    <p:sldId id="521" r:id="rId4"/>
    <p:sldId id="523" r:id="rId5"/>
    <p:sldId id="524" r:id="rId6"/>
    <p:sldId id="526" r:id="rId7"/>
    <p:sldId id="527" r:id="rId8"/>
    <p:sldId id="528" r:id="rId9"/>
    <p:sldId id="529" r:id="rId10"/>
    <p:sldId id="530" r:id="rId11"/>
    <p:sldId id="532" r:id="rId12"/>
    <p:sldId id="53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6"/>
    <a:srgbClr val="938F87"/>
    <a:srgbClr val="979990"/>
    <a:srgbClr val="FFFFFF"/>
    <a:srgbClr val="B6945B"/>
    <a:srgbClr val="66646A"/>
    <a:srgbClr val="E4C478"/>
    <a:srgbClr val="F8E8C4"/>
    <a:srgbClr val="FDF1CD"/>
    <a:srgbClr val="686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8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0" y="4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4DF84-E02B-4D61-BFFA-699CEE1BB07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2FD57-96A9-4188-A9DE-4D73AEA83A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80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4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2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7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221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480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6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819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89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216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9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827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8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4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2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76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76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52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8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81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24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3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48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38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jpeg"/><Relationship Id="rId7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jpeg"/><Relationship Id="rId7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D0FC84-F435-49E1-922B-66044BFF35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Картинки по запросу геологические Памятники Дальнего Востока">
            <a:extLst>
              <a:ext uri="{FF2B5EF4-FFF2-40B4-BE49-F238E27FC236}">
                <a16:creationId xmlns:a16="http://schemas.microsoft.com/office/drawing/2014/main" id="{5E170622-E990-4A45-B777-60C43E469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92000" cy="67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586" y="5295900"/>
            <a:ext cx="12191999" cy="1562099"/>
          </a:xfrm>
          <a:prstGeom prst="rect">
            <a:avLst/>
          </a:prstGeom>
          <a:solidFill>
            <a:srgbClr val="E4E4E5"/>
          </a:solidFill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lvl="0" algn="ctr"/>
            <a:r>
              <a:rPr lang="ru-RU" sz="2800" b="1" kern="1300" dirty="0">
                <a:ln w="10160">
                  <a:noFill/>
                  <a:prstDash val="solid"/>
                </a:ln>
                <a:solidFill>
                  <a:srgbClr val="007EC4"/>
                </a:solidFill>
              </a:rPr>
              <a:t>ГЕОЛОГИЧЕСКИЕ ПАМЯТНИКИ И УНИКАЛЬНЫЕ ГЕОЛОГИЧЕСКИЕ ОБЪЕКТЫ </a:t>
            </a:r>
          </a:p>
          <a:p>
            <a:pPr lvl="0" algn="ctr"/>
            <a:r>
              <a:rPr lang="ru-RU" sz="2800" b="1" kern="1300" dirty="0">
                <a:ln w="10160">
                  <a:noFill/>
                  <a:prstDash val="solid"/>
                </a:ln>
                <a:solidFill>
                  <a:srgbClr val="007EC4"/>
                </a:solidFill>
              </a:rPr>
              <a:t>ДАЛЬНЕВОСТОЧНОГО ФЕДЕРАЛЬНОГО ОКРУГА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35049" y="6652260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32"/>
          <p:cNvSpPr/>
          <p:nvPr/>
        </p:nvSpPr>
        <p:spPr>
          <a:xfrm>
            <a:off x="852487" y="5056712"/>
            <a:ext cx="10869614" cy="284693"/>
          </a:xfrm>
          <a:prstGeom prst="rect">
            <a:avLst/>
          </a:prstGeom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Государственная  геологическая  карта – научная  основа </a:t>
            </a:r>
            <a:r>
              <a:rPr kumimoji="0" lang="en-US" sz="1600" b="1" i="0" u="none" strike="noStrike" kern="1200" cap="all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all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минерально-сырьевого  потенциала  России</a:t>
            </a:r>
            <a:endParaRPr kumimoji="0" lang="ru-RU" sz="1600" b="0" i="0" u="none" strike="noStrike" kern="1200" cap="all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C79933-D70E-4841-B196-4255D780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1"/>
            <a:ext cx="12192000" cy="11702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A8CBEB-1344-4265-A02F-E6750E922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58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61498C8-2B34-4548-A6A7-6EB890359D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637417"/>
            <a:ext cx="12192000" cy="6220583"/>
            <a:chOff x="3297973" y="3047783"/>
            <a:chExt cx="8407928" cy="559768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0"/>
            <a:stretch/>
          </p:blipFill>
          <p:spPr>
            <a:xfrm>
              <a:off x="3297973" y="3047783"/>
              <a:ext cx="8407928" cy="5597681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3569088" y="7908398"/>
              <a:ext cx="3584852" cy="415436"/>
            </a:xfrm>
            <a:prstGeom prst="rect">
              <a:avLst/>
            </a:prstGeom>
            <a:solidFill>
              <a:srgbClr val="777776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b="1" dirty="0">
                  <a:solidFill>
                    <a:schemeClr val="bg1"/>
                  </a:solidFill>
                </a:rPr>
                <a:t>Южно-Сахалинский грязевой вулкан, гидрогеологический, тектонический, плоский конус выброса продуктов извержения вулкана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0" y="610993"/>
            <a:ext cx="12192000" cy="6247007"/>
            <a:chOff x="3826062" y="5199196"/>
            <a:chExt cx="9557923" cy="579980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062" y="5199196"/>
              <a:ext cx="9557923" cy="5799801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5" name="Прямоугольник 34"/>
            <p:cNvSpPr/>
            <p:nvPr/>
          </p:nvSpPr>
          <p:spPr>
            <a:xfrm>
              <a:off x="4053227" y="9440485"/>
              <a:ext cx="4364051" cy="600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Вулкан Менделеева, тектонический, гидрогеологический, кальдера вулкана с многочисленными выходами минеральных и термальных сернистых вод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0" y="106135"/>
            <a:ext cx="12192000" cy="6751865"/>
            <a:chOff x="4890190" y="6220997"/>
            <a:chExt cx="7865531" cy="566066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"/>
            <a:stretch/>
          </p:blipFill>
          <p:spPr>
            <a:xfrm>
              <a:off x="4890190" y="6220997"/>
              <a:ext cx="7865531" cy="5660668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5883070" y="11509386"/>
              <a:ext cx="5570767" cy="232232"/>
            </a:xfrm>
            <a:prstGeom prst="rect">
              <a:avLst/>
            </a:prstGeom>
            <a:solidFill>
              <a:srgbClr val="979990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b="1" dirty="0">
                  <a:solidFill>
                    <a:schemeClr val="bg1"/>
                  </a:solidFill>
                </a:rPr>
                <a:t>Белые скалы, петрографический, геоморфологический, массив пемзовых отложений с многочисленными каньонами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724395"/>
            <a:ext cx="12192001" cy="6133605"/>
            <a:chOff x="5945437" y="6862563"/>
            <a:chExt cx="7874412" cy="549505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36"/>
            <a:stretch/>
          </p:blipFill>
          <p:spPr>
            <a:xfrm>
              <a:off x="5945437" y="6862563"/>
              <a:ext cx="7874412" cy="5495050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4" name="Прямоугольник 43"/>
            <p:cNvSpPr/>
            <p:nvPr/>
          </p:nvSpPr>
          <p:spPr>
            <a:xfrm>
              <a:off x="6199349" y="11835278"/>
              <a:ext cx="1925757" cy="246680"/>
            </a:xfrm>
            <a:prstGeom prst="rect">
              <a:avLst/>
            </a:prstGeom>
            <a:solidFill>
              <a:srgbClr val="938F87"/>
            </a:solidFill>
          </p:spPr>
          <p:txBody>
            <a:bodyPr wrap="square" anchor="ctr">
              <a:spAutoFit/>
            </a:bodyPr>
            <a:lstStyle/>
            <a:p>
              <a:pPr lvl="0"/>
              <a:r>
                <a:rPr lang="ru-RU" sz="1200" b="1" dirty="0">
                  <a:solidFill>
                    <a:srgbClr val="0F349A"/>
                  </a:solidFill>
                </a:rPr>
                <a:t>Мыс Столбчатый, геоморфологический </a:t>
              </a:r>
            </a:p>
          </p:txBody>
        </p:sp>
      </p:grpSp>
      <p:sp>
        <p:nvSpPr>
          <p:cNvPr id="45" name="Прямоугольник 44"/>
          <p:cNvSpPr/>
          <p:nvPr/>
        </p:nvSpPr>
        <p:spPr>
          <a:xfrm flipH="1">
            <a:off x="13498663" y="7927801"/>
            <a:ext cx="404755" cy="413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DEA79A0-B3D3-4E97-9153-4A7FB8337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4"/>
            <a:ext cx="12192000" cy="117022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727338" y="1032641"/>
            <a:ext cx="7371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F349A"/>
                </a:solidFill>
              </a:rPr>
              <a:t>Сахалинская область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512A0F0-0238-44A6-A19E-9774CD8CD22E}"/>
              </a:ext>
            </a:extLst>
          </p:cNvPr>
          <p:cNvGrpSpPr/>
          <p:nvPr/>
        </p:nvGrpSpPr>
        <p:grpSpPr>
          <a:xfrm>
            <a:off x="1951772" y="827722"/>
            <a:ext cx="10030859" cy="5970522"/>
            <a:chOff x="1951772" y="827722"/>
            <a:chExt cx="10030859" cy="597052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9" t="2770" r="2622" b="3853"/>
            <a:stretch/>
          </p:blipFill>
          <p:spPr>
            <a:xfrm>
              <a:off x="1951772" y="1389036"/>
              <a:ext cx="7552152" cy="5409208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025D7685-C3B0-4E81-9DDC-E40CA9CF9519}"/>
                </a:ext>
              </a:extLst>
            </p:cNvPr>
            <p:cNvSpPr/>
            <p:nvPr/>
          </p:nvSpPr>
          <p:spPr>
            <a:xfrm>
              <a:off x="2288483" y="827722"/>
              <a:ext cx="96941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srgbClr val="0F349A"/>
                  </a:solidFill>
                </a:rPr>
                <a:t>КАРТА ГЕОЛОГИЧЕСКИХ ПАМЯТНИКОВ И УНИКАЛЬНЫХ ГЕОЛОГИЧЕСКИХ ОБЪЕКТОВ ДАЛЬНЕВОСТОЧНОГО ФЕДЕРАЛЬНОГО ОКРУГА</a:t>
              </a: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1E8CC07-7D32-43F9-B8E0-EC3CA8A08C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3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1AD92F8-331C-46D9-9FCA-A5F5648584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4280" b="3677"/>
          <a:stretch/>
        </p:blipFill>
        <p:spPr>
          <a:xfrm>
            <a:off x="2054114" y="1425213"/>
            <a:ext cx="7731154" cy="5325772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-1" y="486825"/>
            <a:ext cx="12362968" cy="6379029"/>
            <a:chOff x="2681358" y="5330844"/>
            <a:chExt cx="9740431" cy="587576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22" b="3402"/>
            <a:stretch/>
          </p:blipFill>
          <p:spPr>
            <a:xfrm>
              <a:off x="2681358" y="5330844"/>
              <a:ext cx="9740431" cy="5875769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6907144" y="10242715"/>
              <a:ext cx="5293325" cy="425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err="1">
                  <a:solidFill>
                    <a:schemeClr val="bg1"/>
                  </a:solidFill>
                </a:rPr>
                <a:t>Раучуагытгын</a:t>
              </a:r>
              <a:r>
                <a:rPr lang="ru-RU" sz="1200" b="1" dirty="0">
                  <a:solidFill>
                    <a:schemeClr val="bg1"/>
                  </a:solidFill>
                </a:rPr>
                <a:t>, тектонический, озеро вулканического происхождения с </a:t>
              </a:r>
              <a:r>
                <a:rPr lang="ru-RU" sz="1200" b="1" dirty="0" err="1">
                  <a:solidFill>
                    <a:schemeClr val="bg1"/>
                  </a:solidFill>
                </a:rPr>
                <a:t>мезозоидами</a:t>
              </a:r>
              <a:r>
                <a:rPr lang="ru-RU" sz="1200" b="1" dirty="0">
                  <a:solidFill>
                    <a:schemeClr val="bg1"/>
                  </a:solidFill>
                </a:rPr>
                <a:t> </a:t>
              </a:r>
            </a:p>
            <a:p>
              <a:endParaRPr lang="ru-RU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 flipH="1">
            <a:off x="11050431" y="6256334"/>
            <a:ext cx="387099" cy="395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C708A4E-F738-4FE7-BDCF-0FAE37956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4"/>
            <a:ext cx="12192000" cy="117022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899394" y="1075289"/>
            <a:ext cx="7371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F349A"/>
                </a:solidFill>
              </a:rPr>
              <a:t>Чукотский Автономный округ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212F02B-90E4-47FB-B58F-21396E619593}"/>
              </a:ext>
            </a:extLst>
          </p:cNvPr>
          <p:cNvSpPr/>
          <p:nvPr/>
        </p:nvSpPr>
        <p:spPr>
          <a:xfrm>
            <a:off x="2288483" y="827722"/>
            <a:ext cx="9694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F349A"/>
                </a:solidFill>
              </a:rPr>
              <a:t>КАРТА ГЕОЛОГИЧЕСКИХ ПАМЯТНИКОВ И УНИКАЛЬНЫХ ГЕОЛОГИЧЕСКИХ ОБЪЕКТОВ ДАЛЬНЕВОСТОЧНОГО ФЕДЕРАЛЬНОГО ОКРУГА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4C44A-EF8F-4853-9C4E-409EA38D5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80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ntr" presetSubtype="0" fill="hold" grpId="0" nodeType="afterEffect" nodePh="1">
                                  <p:stCondLst>
                                    <p:cond delay="375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82AFB70-C092-41A9-95DA-1DAFEEF1AD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Картинки по запросу природа приморского края">
            <a:extLst>
              <a:ext uri="{FF2B5EF4-FFF2-40B4-BE49-F238E27FC236}">
                <a16:creationId xmlns:a16="http://schemas.microsoft.com/office/drawing/2014/main" id="{28214A6E-4AF5-4675-8301-F45BD63BF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3" r="22150"/>
          <a:stretch/>
        </p:blipFill>
        <p:spPr bwMode="auto">
          <a:xfrm>
            <a:off x="-1" y="1769269"/>
            <a:ext cx="1742049" cy="50887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00458" y="1325439"/>
            <a:ext cx="3091542" cy="55325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0" name="TextBox 9"/>
          <p:cNvSpPr txBox="1"/>
          <p:nvPr/>
        </p:nvSpPr>
        <p:spPr>
          <a:xfrm>
            <a:off x="9112996" y="1325439"/>
            <a:ext cx="2979832" cy="18135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Вендские отложения р.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Юдомы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Гипостратотип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томмотского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яруса нижнего кембрия и стратотипы его зон у пос.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Исить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Дельта р. Лена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Кемпендяйские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соляные деформации и источники минеральных вод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Клинопироксенит-дунитовый массив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Инагли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Лектостратотип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зоны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амгинского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яруса среднего кембрия на р.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Юдома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Лектостратотип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майского яруса среднего кембрия на р. Мая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Лектостратотип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трилобитовой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зоны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fissus-sacheri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нижнего кембрия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Маломурунский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фергусит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псевдолейцит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-сиенитовый массив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Местонахождение вендской бесскелетной фауны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Оленекского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поднятия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Местонахождение мамонтовой фауны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Берелях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Местонахождение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микрофоссилий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позднего рифея на р. Мая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Нижнеленский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карст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Опорный разрез границы юры и мела п-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ва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Нордвик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Опорный разрез нижне-среднеюрских отложений в низовьях р.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Анабар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Опорный разрез среднего миоцена и плейстоцена Мамонтова гора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Офиолиты-кластиты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кембрия Омулевского поднятия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Плиоценовые тектонические брекчии верховьев р. Мома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Разрез алмазоносных трубок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Далдын-Алаткитского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района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Разрез Депутатского месторождения олова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Разрез золоторудного м-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ния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Дуэт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Разрез кимберлитовой трубки "Обнаженная"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Разрез месторождения алмазов трубка "Мир"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Разрез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Нежданинского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золото-серебряного месторождения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Разрез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Нерюнгринского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м-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ния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каменных углей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Разрез рифея на р. Белая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Разрез Россыпного месторождения золота Большой Куранах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Разрез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Сарылахского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золото-сурьмяного м-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ния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Сейсмогенный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обвал на разломе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Дарпир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Система надвигов на р. Мятись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Современные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сейсмодислокации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хр.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Хараулах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Сочленение континентальных плит в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Момской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впадине.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Стратотип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амгинского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яруса среднего кембрия на р.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Амга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Стратотип зон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ботомского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яруса нижнего кембрия на р. Ботом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Стратотип майского яруса среднего кембрия на р. Мая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Стратотип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томмотского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яруса нижнего кембрия "Дворцы" на р. Алдан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37 - Стратотипы зон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ботомского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яруса нижнего кембрия на р. Синяя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38 - Стратотипы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тойонского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яруса нижнего кембрия и его зон на р. Лена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39 -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Чернышевское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местонахождение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ахтарандита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40 -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Автолиты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о-ва Попова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41 -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Бринеровский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гранитоидный массив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42 - Верхнепермский рифовый массив горы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Змеинка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43 - Гора Завод с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Мокрушинской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пещерой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44 - Гора Константинополь с пещерами Белый Дворец и Приморский Великан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45 - Источник Медовый</a:t>
            </a: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46 - Источник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Эрльдагоу</a:t>
            </a: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>
              <a:lnSpc>
                <a:spcPts val="13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47 - Карстовая шахта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Соляник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(Зимородок)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00459" y="687898"/>
            <a:ext cx="3091542" cy="6375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6" name="Прямоугольник 25"/>
          <p:cNvSpPr/>
          <p:nvPr/>
        </p:nvSpPr>
        <p:spPr>
          <a:xfrm>
            <a:off x="9156313" y="929039"/>
            <a:ext cx="297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КАТАЛОГ ГЕОЛОГИЧЕСКИХ ПАМЯТНИКОВ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50483" y="1067538"/>
            <a:ext cx="6223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F349A"/>
                </a:solidFill>
              </a:rPr>
              <a:t>КАРТА ГЕОЛОГИЧЕСКИХ ПАМЯТНИКОВ И УНИКАЛЬНЫХ </a:t>
            </a:r>
            <a:br>
              <a:rPr lang="ru-RU" sz="1400" b="1" dirty="0">
                <a:solidFill>
                  <a:srgbClr val="0F349A"/>
                </a:solidFill>
              </a:rPr>
            </a:br>
            <a:r>
              <a:rPr lang="ru-RU" sz="1400" b="1" dirty="0">
                <a:solidFill>
                  <a:srgbClr val="0F349A"/>
                </a:solidFill>
              </a:rPr>
              <a:t>ГЕОЛОГИЧЕСКИХ ОБЪЕКТОВ ДАЛЬНЕВОСТОЧНОГО ФЕДЕРАЛЬНОГО ОКРУГА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62B70B8-6BFF-46E9-97B3-17EC4EFE2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4"/>
            <a:ext cx="12192000" cy="117022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A5C3990-E590-4208-A1AC-2061809749C3}"/>
              </a:ext>
            </a:extLst>
          </p:cNvPr>
          <p:cNvSpPr/>
          <p:nvPr/>
        </p:nvSpPr>
        <p:spPr>
          <a:xfrm flipH="1">
            <a:off x="13498663" y="7927801"/>
            <a:ext cx="404755" cy="413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t="11675" r="5747" b="7443"/>
          <a:stretch/>
        </p:blipFill>
        <p:spPr>
          <a:xfrm>
            <a:off x="1769975" y="1777671"/>
            <a:ext cx="7231311" cy="5088183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  <a:miter lim="400000"/>
          </a:ln>
          <a:effectLst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85702B-A4F5-459A-8E23-6C6F65B0E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2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1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53E4F92-8E0A-409D-97FA-DE2D922E98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t="3651" r="1838" b="2698"/>
          <a:stretch/>
        </p:blipFill>
        <p:spPr>
          <a:xfrm>
            <a:off x="2288483" y="1621373"/>
            <a:ext cx="6726954" cy="48818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 flipH="1">
            <a:off x="11218694" y="6247605"/>
            <a:ext cx="404755" cy="413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" y="419100"/>
            <a:ext cx="12192000" cy="6446754"/>
            <a:chOff x="15438002" y="3697075"/>
            <a:chExt cx="7353924" cy="551643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8002" y="3697075"/>
              <a:ext cx="7353924" cy="5516436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15622390" y="8794068"/>
              <a:ext cx="3168650" cy="244331"/>
            </a:xfrm>
            <a:prstGeom prst="rect">
              <a:avLst/>
            </a:prstGeom>
            <a:solidFill>
              <a:srgbClr val="E4C478"/>
            </a:solidFill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002060"/>
                  </a:solidFill>
                </a:rPr>
                <a:t>Белая гора, петрографический, обнажение отложений </a:t>
              </a:r>
              <a:r>
                <a:rPr lang="ru-RU" sz="1200" b="1" dirty="0" err="1">
                  <a:solidFill>
                    <a:srgbClr val="002060"/>
                  </a:solidFill>
                </a:rPr>
                <a:t>сазанковской</a:t>
              </a:r>
              <a:r>
                <a:rPr lang="ru-RU" sz="1200" b="1" dirty="0">
                  <a:solidFill>
                    <a:srgbClr val="002060"/>
                  </a:solidFill>
                </a:rPr>
                <a:t> свиты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" y="577260"/>
            <a:ext cx="12192000" cy="6174463"/>
            <a:chOff x="4606161" y="978439"/>
            <a:chExt cx="7402098" cy="547205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6161" y="978439"/>
              <a:ext cx="7402098" cy="5472059"/>
            </a:xfrm>
            <a:prstGeom prst="rect">
              <a:avLst/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6767459" y="5731906"/>
              <a:ext cx="3250590" cy="245488"/>
            </a:xfrm>
            <a:prstGeom prst="rect">
              <a:avLst/>
            </a:prstGeom>
            <a:solidFill>
              <a:srgbClr val="F8E8C4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accent5">
                      <a:lumMod val="75000"/>
                    </a:schemeClr>
                  </a:solidFill>
                </a:rPr>
                <a:t>Горящие горы, петрографический, обнажение слоев бурового угля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" y="137716"/>
            <a:ext cx="12192000" cy="6763571"/>
            <a:chOff x="5032940" y="1019271"/>
            <a:chExt cx="7206341" cy="539039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940" y="1019271"/>
              <a:ext cx="7206341" cy="539039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Прямоугольник 7"/>
            <p:cNvSpPr/>
            <p:nvPr/>
          </p:nvSpPr>
          <p:spPr>
            <a:xfrm>
              <a:off x="6385596" y="5899186"/>
              <a:ext cx="4101911" cy="220761"/>
            </a:xfrm>
            <a:prstGeom prst="rect">
              <a:avLst/>
            </a:prstGeom>
            <a:solidFill>
              <a:srgbClr val="686567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Гора </a:t>
              </a:r>
              <a:r>
                <a:rPr lang="ru-RU" sz="1200" b="1" dirty="0" err="1">
                  <a:solidFill>
                    <a:schemeClr val="bg1"/>
                  </a:solidFill>
                </a:rPr>
                <a:t>Макит</a:t>
              </a:r>
              <a:r>
                <a:rPr lang="ru-RU" sz="1200" b="1" dirty="0">
                  <a:solidFill>
                    <a:schemeClr val="bg1"/>
                  </a:solidFill>
                </a:rPr>
                <a:t>, геоморфологический, наивысшая точка </a:t>
              </a:r>
              <a:r>
                <a:rPr lang="ru-RU" sz="1200" b="1" dirty="0" err="1">
                  <a:solidFill>
                    <a:schemeClr val="bg1"/>
                  </a:solidFill>
                </a:rPr>
                <a:t>хр.Ям-Алинь</a:t>
              </a:r>
              <a:r>
                <a:rPr lang="ru-RU" sz="1200" b="1" dirty="0">
                  <a:solidFill>
                    <a:schemeClr val="bg1"/>
                  </a:solidFill>
                </a:rPr>
                <a:t> со следами древнего оледенения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542875" y="1042382"/>
            <a:ext cx="7371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F349A"/>
                </a:solidFill>
              </a:rPr>
              <a:t>Амурская область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FCC6102-80BE-4D2A-82FF-F5B91A91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4"/>
            <a:ext cx="12192000" cy="117022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69974EE-F708-43A6-9635-2C1EAFF52310}"/>
              </a:ext>
            </a:extLst>
          </p:cNvPr>
          <p:cNvSpPr/>
          <p:nvPr/>
        </p:nvSpPr>
        <p:spPr>
          <a:xfrm>
            <a:off x="2288483" y="827722"/>
            <a:ext cx="9694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F349A"/>
                </a:solidFill>
              </a:rPr>
              <a:t>КАРТА ГЕОЛОГИЧЕСКИХ ПАМЯТНИКОВ И УНИКАЛЬНЫХ ГЕОЛОГИЧЕСКИХ ОБЪЕКТОВ ДАЛЬНЕВОСТОЧНОГО ФЕДЕРАЛЬНОГО ОКРУГА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7CAC63-C6D7-4879-BF04-168BEB5D02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40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1" presetClass="entr" presetSubtype="0" fill="hold" grpId="0" nodeType="afterEffect" nodePh="1">
                                  <p:stCondLst>
                                    <p:cond delay="32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1E8F453-327E-4E17-8A4A-F4021CC959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7439" r="7188" b="8245"/>
          <a:stretch/>
        </p:blipFill>
        <p:spPr>
          <a:xfrm>
            <a:off x="1993116" y="1627430"/>
            <a:ext cx="7494740" cy="5229736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</p:pic>
      <p:grpSp>
        <p:nvGrpSpPr>
          <p:cNvPr id="18" name="Группа 17"/>
          <p:cNvGrpSpPr/>
          <p:nvPr/>
        </p:nvGrpSpPr>
        <p:grpSpPr>
          <a:xfrm>
            <a:off x="1" y="650359"/>
            <a:ext cx="12182546" cy="6207641"/>
            <a:chOff x="3711223" y="480649"/>
            <a:chExt cx="8984775" cy="620764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1223" y="480649"/>
              <a:ext cx="8984775" cy="620764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4047061" y="5766088"/>
              <a:ext cx="2417885" cy="646331"/>
            </a:xfrm>
            <a:prstGeom prst="rect">
              <a:avLst/>
            </a:prstGeom>
            <a:solidFill>
              <a:srgbClr val="66646A"/>
            </a:solidFill>
          </p:spPr>
          <p:txBody>
            <a:bodyPr wrap="square" anchor="ctr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Камень Монах, геоморфологический, петрографический, столбообразное скальное образование вулканических пород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775DFC-BB52-452A-B209-C90E1136A2AE}"/>
              </a:ext>
            </a:extLst>
          </p:cNvPr>
          <p:cNvGrpSpPr/>
          <p:nvPr/>
        </p:nvGrpSpPr>
        <p:grpSpPr>
          <a:xfrm>
            <a:off x="-20296" y="642504"/>
            <a:ext cx="12202844" cy="6215496"/>
            <a:chOff x="-20296" y="650358"/>
            <a:chExt cx="12202844" cy="621549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5744416" y="687101"/>
              <a:ext cx="6438132" cy="6178753"/>
              <a:chOff x="3172134" y="3704429"/>
              <a:chExt cx="7068171" cy="5599742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825"/>
              <a:stretch/>
            </p:blipFill>
            <p:spPr>
              <a:xfrm>
                <a:off x="3172134" y="3704429"/>
                <a:ext cx="7068171" cy="5599742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7" name="Прямоугольник 26"/>
              <p:cNvSpPr/>
              <p:nvPr/>
            </p:nvSpPr>
            <p:spPr>
              <a:xfrm>
                <a:off x="3303230" y="4757877"/>
                <a:ext cx="2696199" cy="749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schemeClr val="bg1"/>
                    </a:solidFill>
                  </a:rPr>
                  <a:t>Пещера Старый медведь, геоморфологический, карстовая пещера в нижнепалеозойских известняках</a:t>
                </a:r>
              </a:p>
            </p:txBody>
          </p:sp>
        </p:grp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7" r="15747"/>
            <a:stretch/>
          </p:blipFill>
          <p:spPr>
            <a:xfrm>
              <a:off x="-20296" y="650358"/>
              <a:ext cx="5764711" cy="62154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Прямоугольник 24"/>
          <p:cNvSpPr/>
          <p:nvPr/>
        </p:nvSpPr>
        <p:spPr>
          <a:xfrm flipH="1">
            <a:off x="12182546" y="5469035"/>
            <a:ext cx="404755" cy="413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C22FFDC-19FA-471F-9CAA-D842DB987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4"/>
            <a:ext cx="12192000" cy="117022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222171" y="1112575"/>
            <a:ext cx="4699558" cy="400110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F349A"/>
                </a:solidFill>
              </a:rPr>
              <a:t>Еврейская Автономная область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9470696-BA1E-497A-8FB3-8A9AF5142887}"/>
              </a:ext>
            </a:extLst>
          </p:cNvPr>
          <p:cNvSpPr/>
          <p:nvPr/>
        </p:nvSpPr>
        <p:spPr>
          <a:xfrm>
            <a:off x="2288483" y="827722"/>
            <a:ext cx="9694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F349A"/>
                </a:solidFill>
              </a:rPr>
              <a:t>КАРТА ГЕОЛОГИЧЕСКИХ ПАМЯТНИКОВ И УНИКАЛЬНЫХ ГЕОЛОГИЧЕСКИХ ОБЪЕКТОВ ДАЛЬНЕВОСТОЧНОГО ФЕДЕРАЛЬНОГО ОКРУГА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AF0D69-AF86-4B71-80D0-62CF830340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59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0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8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800"/>
                            </p:stCondLst>
                            <p:childTnLst>
                              <p:par>
                                <p:cTn id="19" presetID="1" presetClass="entr" presetSubtype="0" fill="hold" grpId="0" nodeType="afterEffect" nodePh="1">
                                  <p:stCondLst>
                                    <p:cond delay="325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43677A5-734F-472F-9C4A-76AAB7D080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t="8272" r="4701" b="3672"/>
          <a:stretch/>
        </p:blipFill>
        <p:spPr>
          <a:xfrm>
            <a:off x="3373118" y="1159859"/>
            <a:ext cx="4171155" cy="55842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E47D516-57EF-4601-8A72-A49E656129E2}"/>
              </a:ext>
            </a:extLst>
          </p:cNvPr>
          <p:cNvGrpSpPr/>
          <p:nvPr/>
        </p:nvGrpSpPr>
        <p:grpSpPr>
          <a:xfrm>
            <a:off x="-26994" y="304481"/>
            <a:ext cx="12218994" cy="6616048"/>
            <a:chOff x="-26994" y="271281"/>
            <a:chExt cx="12274720" cy="661604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26994" y="271281"/>
              <a:ext cx="7042157" cy="6616048"/>
              <a:chOff x="8622810" y="981183"/>
              <a:chExt cx="6415917" cy="6027700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2810" y="981183"/>
                <a:ext cx="6415917" cy="6027700"/>
              </a:xfrm>
              <a:prstGeom prst="rect">
                <a:avLst/>
              </a:prstGeom>
              <a:effectLst/>
            </p:spPr>
          </p:pic>
          <p:sp>
            <p:nvSpPr>
              <p:cNvPr id="24" name="Прямоугольник 23"/>
              <p:cNvSpPr/>
              <p:nvPr/>
            </p:nvSpPr>
            <p:spPr>
              <a:xfrm>
                <a:off x="9016545" y="2232878"/>
                <a:ext cx="2911130" cy="588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schemeClr val="bg1"/>
                    </a:solidFill>
                  </a:rPr>
                  <a:t>Массив </a:t>
                </a:r>
                <a:r>
                  <a:rPr lang="ru-RU" sz="1200" b="1" dirty="0" err="1">
                    <a:solidFill>
                      <a:schemeClr val="bg1"/>
                    </a:solidFill>
                  </a:rPr>
                  <a:t>Кондер</a:t>
                </a:r>
                <a:r>
                  <a:rPr lang="ru-RU" sz="1200" b="1" dirty="0">
                    <a:solidFill>
                      <a:schemeClr val="bg1"/>
                    </a:solidFill>
                  </a:rPr>
                  <a:t>, петрографический, минералогический, массив ультраосновных щелочных и нефелиновых пород </a:t>
                </a:r>
              </a:p>
            </p:txBody>
          </p:sp>
        </p:grpSp>
        <p:grpSp>
          <p:nvGrpSpPr>
            <p:cNvPr id="15" name="Группа 14"/>
            <p:cNvGrpSpPr/>
            <p:nvPr/>
          </p:nvGrpSpPr>
          <p:grpSpPr>
            <a:xfrm>
              <a:off x="7147695" y="482333"/>
              <a:ext cx="5100031" cy="6404996"/>
              <a:chOff x="5077840" y="3157044"/>
              <a:chExt cx="5340856" cy="5881004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84" r="14418" b="5937"/>
              <a:stretch/>
            </p:blipFill>
            <p:spPr>
              <a:xfrm>
                <a:off x="5077840" y="3157044"/>
                <a:ext cx="5340856" cy="5881004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0" name="Прямоугольник 29"/>
              <p:cNvSpPr/>
              <p:nvPr/>
            </p:nvSpPr>
            <p:spPr>
              <a:xfrm>
                <a:off x="5620633" y="8215543"/>
                <a:ext cx="3872909" cy="579325"/>
              </a:xfrm>
              <a:prstGeom prst="rect">
                <a:avLst/>
              </a:prstGeom>
              <a:solidFill>
                <a:srgbClr val="656C39"/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ru-RU" sz="1200" b="1" dirty="0">
                    <a:solidFill>
                      <a:schemeClr val="bg1"/>
                    </a:solidFill>
                  </a:rPr>
                  <a:t>Скальное обнажение «Шаман», геоморфологический, скопление денудационных останцев, сложенных </a:t>
                </a:r>
                <a:r>
                  <a:rPr lang="ru-RU" sz="1200" b="1" dirty="0" err="1">
                    <a:solidFill>
                      <a:schemeClr val="bg1"/>
                    </a:solidFill>
                  </a:rPr>
                  <a:t>гранитоидами</a:t>
                </a:r>
                <a:endParaRPr lang="ru-RU" sz="1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Группа 11"/>
          <p:cNvGrpSpPr/>
          <p:nvPr/>
        </p:nvGrpSpPr>
        <p:grpSpPr>
          <a:xfrm>
            <a:off x="0" y="677166"/>
            <a:ext cx="12192000" cy="6252338"/>
            <a:chOff x="-4112723" y="7477166"/>
            <a:chExt cx="8865670" cy="578396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12723" y="7477166"/>
              <a:ext cx="8865670" cy="5783963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-307754" y="12727849"/>
              <a:ext cx="2960735" cy="417590"/>
            </a:xfrm>
            <a:prstGeom prst="rect">
              <a:avLst/>
            </a:prstGeom>
            <a:solidFill>
              <a:srgbClr val="B5937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ru-RU" sz="1200" b="1" dirty="0" err="1">
                  <a:solidFill>
                    <a:schemeClr val="bg1"/>
                  </a:solidFill>
                </a:rPr>
                <a:t>Больбинский</a:t>
              </a:r>
              <a:r>
                <a:rPr lang="ru-RU" sz="1200" b="1" dirty="0">
                  <a:solidFill>
                    <a:schemeClr val="bg1"/>
                  </a:solidFill>
                </a:rPr>
                <a:t> утёс, геоморфологический, живописный утес, сложенный древними осадочными породами</a:t>
              </a: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" y="577260"/>
            <a:ext cx="12191999" cy="6395526"/>
            <a:chOff x="5261570" y="7414699"/>
            <a:chExt cx="7817275" cy="585700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570" y="7414699"/>
              <a:ext cx="7817275" cy="585700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Прямоугольник 37"/>
            <p:cNvSpPr/>
            <p:nvPr/>
          </p:nvSpPr>
          <p:spPr>
            <a:xfrm>
              <a:off x="6672799" y="12654771"/>
              <a:ext cx="5343176" cy="248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200" b="1" dirty="0">
                  <a:solidFill>
                    <a:schemeClr val="bg1"/>
                  </a:solidFill>
                </a:rPr>
                <a:t>Остров Арка, геоморфологический, скала с расщелиной в виде арки, сложенная трещиноватыми песчаниками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0" y="741918"/>
            <a:ext cx="12191999" cy="6230868"/>
            <a:chOff x="3692191" y="4654921"/>
            <a:chExt cx="7825003" cy="586967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191" y="4654921"/>
              <a:ext cx="7825003" cy="586967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6034196" y="9823628"/>
              <a:ext cx="2322930" cy="425238"/>
            </a:xfrm>
            <a:prstGeom prst="rect">
              <a:avLst/>
            </a:prstGeom>
            <a:solidFill>
              <a:srgbClr val="424852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ru-RU" sz="1200" b="1" dirty="0">
                  <a:solidFill>
                    <a:schemeClr val="bg1"/>
                  </a:solidFill>
                </a:rPr>
                <a:t>Оползневое озеро </a:t>
              </a:r>
              <a:r>
                <a:rPr lang="ru-RU" sz="1200" b="1" dirty="0" err="1">
                  <a:solidFill>
                    <a:schemeClr val="bg1"/>
                  </a:solidFill>
                </a:rPr>
                <a:t>Амут</a:t>
              </a:r>
              <a:r>
                <a:rPr lang="ru-RU" sz="1200" b="1" dirty="0">
                  <a:solidFill>
                    <a:schemeClr val="bg1"/>
                  </a:solidFill>
                </a:rPr>
                <a:t>, тектонический, озеро, образованное в тектоническом разломе </a:t>
              </a:r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2F104A0-58C1-4094-88F9-42EDF3AD4016}"/>
              </a:ext>
            </a:extLst>
          </p:cNvPr>
          <p:cNvSpPr/>
          <p:nvPr/>
        </p:nvSpPr>
        <p:spPr>
          <a:xfrm flipH="1">
            <a:off x="13498663" y="7927801"/>
            <a:ext cx="404755" cy="413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279D5A2-8178-4C9F-A7EC-F2D1FD0B79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4"/>
            <a:ext cx="12192000" cy="117022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020457" y="1088355"/>
            <a:ext cx="2876478" cy="400110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F349A"/>
                </a:solidFill>
              </a:rPr>
              <a:t>Хабаровский край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985C5D1-1709-4EB8-958A-014309F5F320}"/>
              </a:ext>
            </a:extLst>
          </p:cNvPr>
          <p:cNvSpPr/>
          <p:nvPr/>
        </p:nvSpPr>
        <p:spPr>
          <a:xfrm>
            <a:off x="2288483" y="827722"/>
            <a:ext cx="9694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F349A"/>
                </a:solidFill>
              </a:rPr>
              <a:t>КАРТА ГЕОЛОГИЧЕСКИХ ПАМЯТНИКОВ И УНИКАЛЬНЫХ ГЕОЛОГИЧЕСКИХ ОБЪЕКТОВ ДАЛЬНЕВОСТОЧНОГО ФЕДЕРАЛЬНОГО ОКРУГА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AB9EC48-684A-456B-8180-522F71AE0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4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7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2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700"/>
                            </p:stCondLst>
                            <p:childTnLst>
                              <p:par>
                                <p:cTn id="27" presetID="1" presetClass="entr" presetSubtype="0" fill="hold" grpId="0" nodeType="afterEffect" nodePh="1">
                                  <p:stCondLst>
                                    <p:cond delay="375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730A5E6-1581-42FA-944B-B2790F05CD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"/>
          <a:stretch/>
        </p:blipFill>
        <p:spPr>
          <a:xfrm>
            <a:off x="3343434" y="1480427"/>
            <a:ext cx="4121981" cy="5409671"/>
          </a:xfrm>
          <a:prstGeom prst="rect">
            <a:avLst/>
          </a:prstGeom>
          <a:effectLst/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52489D3-CE23-4903-801E-3D30D5DD80AF}"/>
              </a:ext>
            </a:extLst>
          </p:cNvPr>
          <p:cNvGrpSpPr/>
          <p:nvPr/>
        </p:nvGrpSpPr>
        <p:grpSpPr>
          <a:xfrm>
            <a:off x="0" y="461949"/>
            <a:ext cx="12215095" cy="6396051"/>
            <a:chOff x="0" y="-8053936"/>
            <a:chExt cx="12215095" cy="6396051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-8053936"/>
              <a:ext cx="4902604" cy="6396051"/>
              <a:chOff x="4164807" y="1174474"/>
              <a:chExt cx="4248879" cy="5601337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042"/>
              <a:stretch/>
            </p:blipFill>
            <p:spPr>
              <a:xfrm>
                <a:off x="4164807" y="1174474"/>
                <a:ext cx="4248879" cy="5601337"/>
              </a:xfrm>
              <a:prstGeom prst="rect">
                <a:avLst/>
              </a:prstGeom>
              <a:effectLst/>
            </p:spPr>
          </p:pic>
          <p:sp>
            <p:nvSpPr>
              <p:cNvPr id="39" name="Прямоугольник 38"/>
              <p:cNvSpPr/>
              <p:nvPr/>
            </p:nvSpPr>
            <p:spPr>
              <a:xfrm>
                <a:off x="4823554" y="5731336"/>
                <a:ext cx="3205285" cy="727745"/>
              </a:xfrm>
              <a:prstGeom prst="rect">
                <a:avLst/>
              </a:prstGeom>
              <a:solidFill>
                <a:srgbClr val="404E18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</a:rPr>
                  <a:t>Скала </a:t>
                </a:r>
                <a:r>
                  <a:rPr lang="ru-RU" sz="1200" b="1" dirty="0" err="1">
                    <a:solidFill>
                      <a:schemeClr val="bg1"/>
                    </a:solidFill>
                  </a:rPr>
                  <a:t>Дерсу-Узала</a:t>
                </a:r>
                <a:r>
                  <a:rPr lang="ru-RU" sz="1200" b="1" dirty="0">
                    <a:solidFill>
                      <a:schemeClr val="bg1"/>
                    </a:solidFill>
                  </a:rPr>
                  <a:t> (Арсеньева), геоморфологический, палеонтологический, живописная скала, сложенная нижнепермскими известняками с остатками фауны фузулинид</a:t>
                </a: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4994031" y="-8046082"/>
              <a:ext cx="7221064" cy="6388197"/>
              <a:chOff x="6091507" y="6285805"/>
              <a:chExt cx="7494950" cy="5691896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1507" y="6285805"/>
                <a:ext cx="7494950" cy="569189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6392153" y="11100553"/>
                <a:ext cx="2939009" cy="580272"/>
              </a:xfrm>
              <a:prstGeom prst="rect">
                <a:avLst/>
              </a:prstGeom>
              <a:solidFill>
                <a:srgbClr val="2F2B25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schemeClr val="bg1"/>
                    </a:solidFill>
                  </a:rPr>
                  <a:t>Водопад на ключе </a:t>
                </a:r>
                <a:r>
                  <a:rPr lang="ru-RU" sz="1200" b="1" dirty="0" err="1">
                    <a:solidFill>
                      <a:schemeClr val="bg1"/>
                    </a:solidFill>
                  </a:rPr>
                  <a:t>Еламовском</a:t>
                </a:r>
                <a:r>
                  <a:rPr lang="ru-RU" sz="1200" b="1" dirty="0">
                    <a:solidFill>
                      <a:schemeClr val="bg1"/>
                    </a:solidFill>
                  </a:rPr>
                  <a:t>, геоморфологический, водопад в живописной </a:t>
                </a:r>
                <a:r>
                  <a:rPr lang="ru-RU" sz="1200" b="1" dirty="0" err="1">
                    <a:solidFill>
                      <a:schemeClr val="bg1"/>
                    </a:solidFill>
                  </a:rPr>
                  <a:t>каньонообразной</a:t>
                </a:r>
                <a:r>
                  <a:rPr lang="ru-RU" sz="1200" b="1" dirty="0">
                    <a:solidFill>
                      <a:schemeClr val="bg1"/>
                    </a:solidFill>
                  </a:rPr>
                  <a:t> долине</a:t>
                </a:r>
              </a:p>
            </p:txBody>
          </p:sp>
        </p:grpSp>
      </p:grpSp>
      <p:sp>
        <p:nvSpPr>
          <p:cNvPr id="25" name="Прямоугольник 24"/>
          <p:cNvSpPr/>
          <p:nvPr/>
        </p:nvSpPr>
        <p:spPr>
          <a:xfrm flipH="1">
            <a:off x="12182546" y="5469035"/>
            <a:ext cx="404755" cy="413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62DE577-AA67-4E21-9957-03507DDA6D63}"/>
              </a:ext>
            </a:extLst>
          </p:cNvPr>
          <p:cNvSpPr/>
          <p:nvPr/>
        </p:nvSpPr>
        <p:spPr>
          <a:xfrm flipH="1">
            <a:off x="13498663" y="7927801"/>
            <a:ext cx="404755" cy="413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DC8755C-6BE4-487A-A111-799C350CE903}"/>
              </a:ext>
            </a:extLst>
          </p:cNvPr>
          <p:cNvGrpSpPr/>
          <p:nvPr/>
        </p:nvGrpSpPr>
        <p:grpSpPr>
          <a:xfrm>
            <a:off x="0" y="578318"/>
            <a:ext cx="12215095" cy="6287536"/>
            <a:chOff x="0" y="7298384"/>
            <a:chExt cx="12215095" cy="6287536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9D218299-6564-40DE-AB64-F00F2B1B2004}"/>
                </a:ext>
              </a:extLst>
            </p:cNvPr>
            <p:cNvGrpSpPr/>
            <p:nvPr/>
          </p:nvGrpSpPr>
          <p:grpSpPr>
            <a:xfrm>
              <a:off x="0" y="7319949"/>
              <a:ext cx="12215095" cy="6265971"/>
              <a:chOff x="0" y="7179325"/>
              <a:chExt cx="12205477" cy="6265971"/>
            </a:xfrm>
          </p:grpSpPr>
          <p:grpSp>
            <p:nvGrpSpPr>
              <p:cNvPr id="5" name="Группа 4"/>
              <p:cNvGrpSpPr/>
              <p:nvPr/>
            </p:nvGrpSpPr>
            <p:grpSpPr>
              <a:xfrm>
                <a:off x="5863671" y="7319949"/>
                <a:ext cx="6341806" cy="6125347"/>
                <a:chOff x="10236921" y="1060719"/>
                <a:chExt cx="6833676" cy="5638500"/>
              </a:xfrm>
            </p:grpSpPr>
            <p:pic>
              <p:nvPicPr>
                <p:cNvPr id="16" name="Рисунок 1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93" r="8647"/>
                <a:stretch/>
              </p:blipFill>
              <p:spPr>
                <a:xfrm>
                  <a:off x="10236921" y="1060719"/>
                  <a:ext cx="6833676" cy="5638500"/>
                </a:xfrm>
                <a:prstGeom prst="rect">
                  <a:avLst/>
                </a:prstGeom>
                <a:effectLst/>
              </p:spPr>
            </p:pic>
            <p:sp>
              <p:nvSpPr>
                <p:cNvPr id="32" name="Прямоугольник 31"/>
                <p:cNvSpPr/>
                <p:nvPr/>
              </p:nvSpPr>
              <p:spPr>
                <a:xfrm>
                  <a:off x="14069421" y="5929609"/>
                  <a:ext cx="2722623" cy="595743"/>
                </a:xfrm>
                <a:prstGeom prst="rect">
                  <a:avLst/>
                </a:prstGeom>
                <a:solidFill>
                  <a:srgbClr val="574F3A"/>
                </a:solidFill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ru-RU" sz="1200" b="1" dirty="0">
                      <a:solidFill>
                        <a:schemeClr val="bg1"/>
                      </a:solidFill>
                    </a:rPr>
                    <a:t>Пещера Чертовы ворота, геоморфологический, реликтовая   коррозионно-эрозионная пещера</a:t>
                  </a:r>
                </a:p>
              </p:txBody>
            </p:sp>
          </p:grpSp>
          <p:grpSp>
            <p:nvGrpSpPr>
              <p:cNvPr id="8" name="Группа 7"/>
              <p:cNvGrpSpPr/>
              <p:nvPr/>
            </p:nvGrpSpPr>
            <p:grpSpPr>
              <a:xfrm>
                <a:off x="0" y="7179325"/>
                <a:ext cx="5840576" cy="6265971"/>
                <a:chOff x="1434676" y="4940473"/>
                <a:chExt cx="4331463" cy="5202507"/>
              </a:xfrm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688"/>
                <a:stretch/>
              </p:blipFill>
              <p:spPr>
                <a:xfrm>
                  <a:off x="1434676" y="4940473"/>
                  <a:ext cx="4331463" cy="5202507"/>
                </a:xfrm>
                <a:prstGeom prst="rect">
                  <a:avLst/>
                </a:prstGeom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9" name="Прямоугольник 18"/>
                <p:cNvSpPr/>
                <p:nvPr/>
              </p:nvSpPr>
              <p:spPr>
                <a:xfrm>
                  <a:off x="2049325" y="9456623"/>
                  <a:ext cx="3175555" cy="536635"/>
                </a:xfrm>
                <a:prstGeom prst="rect">
                  <a:avLst/>
                </a:prstGeom>
                <a:solidFill>
                  <a:srgbClr val="827479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200" b="1" dirty="0">
                      <a:solidFill>
                        <a:schemeClr val="bg1"/>
                      </a:solidFill>
                    </a:rPr>
                    <a:t>Вулкан полуострова </a:t>
                  </a:r>
                  <a:r>
                    <a:rPr lang="ru-RU" sz="1200" b="1" dirty="0" err="1">
                      <a:solidFill>
                        <a:schemeClr val="bg1"/>
                      </a:solidFill>
                    </a:rPr>
                    <a:t>Краббе</a:t>
                  </a:r>
                  <a:r>
                    <a:rPr lang="ru-RU" sz="1200" b="1" dirty="0">
                      <a:solidFill>
                        <a:schemeClr val="bg1"/>
                      </a:solidFill>
                    </a:rPr>
                    <a:t>, геоморфологический, минералогический, группа древних вулканов со скалами, гротами, пещерами; местонахождение поделочных камней</a:t>
                  </a:r>
                </a:p>
              </p:txBody>
            </p:sp>
          </p:grpSp>
        </p:grp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551C091-CE33-424D-8AE2-4CDCB0B9A397}"/>
                </a:ext>
              </a:extLst>
            </p:cNvPr>
            <p:cNvSpPr/>
            <p:nvPr/>
          </p:nvSpPr>
          <p:spPr>
            <a:xfrm>
              <a:off x="5817957" y="7298384"/>
              <a:ext cx="91427" cy="6280740"/>
            </a:xfrm>
            <a:prstGeom prst="rect">
              <a:avLst/>
            </a:prstGeom>
            <a:solidFill>
              <a:srgbClr val="9D8F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4069272" y="1080318"/>
            <a:ext cx="228408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F349A"/>
                </a:solidFill>
              </a:rPr>
              <a:t>Приморский край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66C3653-E563-4EA3-8BE7-E31FD9501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4"/>
            <a:ext cx="12192000" cy="1170228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BB8B15E-8614-4373-9553-507A2D5229DE}"/>
              </a:ext>
            </a:extLst>
          </p:cNvPr>
          <p:cNvSpPr/>
          <p:nvPr/>
        </p:nvSpPr>
        <p:spPr>
          <a:xfrm>
            <a:off x="2288483" y="827722"/>
            <a:ext cx="9694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F349A"/>
                </a:solidFill>
              </a:rPr>
              <a:t>КАРТА ГЕОЛОГИЧЕСКИХ ПАМЯТНИКОВ И УНИКАЛЬНЫХ ГЕОЛОГИЧЕСКИХ ОБЪЕКТОВ ДАЛЬНЕВОСТОЧНОГО ФЕДЕРАЛЬНОГО ОКРУГА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7F11697-0378-46CB-8943-1A2F4BA13B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8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" presetID="1" presetClass="entr" presetSubtype="0" fill="hold" grpId="0" nodeType="afterEffect" nodePh="1">
                                  <p:stCondLst>
                                    <p:cond delay="71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0E2AE20-D09E-45B4-80CE-89D8E74D70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" t="5428" r="3052" b="5405"/>
          <a:stretch/>
        </p:blipFill>
        <p:spPr>
          <a:xfrm>
            <a:off x="1696791" y="1514569"/>
            <a:ext cx="7502749" cy="532828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331705"/>
            <a:ext cx="12192000" cy="6534149"/>
            <a:chOff x="2966651" y="976495"/>
            <a:chExt cx="8819156" cy="588150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0" t="7269" r="3082" b="5088"/>
            <a:stretch/>
          </p:blipFill>
          <p:spPr>
            <a:xfrm>
              <a:off x="2966651" y="976495"/>
              <a:ext cx="8164543" cy="578546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651" y="976495"/>
              <a:ext cx="8819156" cy="5881505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3198638" y="6151686"/>
              <a:ext cx="3656407" cy="415553"/>
            </a:xfrm>
            <a:prstGeom prst="rect">
              <a:avLst/>
            </a:prstGeom>
            <a:solidFill>
              <a:srgbClr val="201C10"/>
            </a:solidFill>
          </p:spPr>
          <p:txBody>
            <a:bodyPr wrap="square" anchor="ctr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Вулкан </a:t>
              </a:r>
              <a:r>
                <a:rPr lang="ru-RU" sz="1200" b="1" dirty="0" err="1">
                  <a:solidFill>
                    <a:schemeClr val="bg1"/>
                  </a:solidFill>
                </a:rPr>
                <a:t>Маякан</a:t>
              </a:r>
              <a:r>
                <a:rPr lang="ru-RU" sz="1200" b="1" dirty="0">
                  <a:solidFill>
                    <a:schemeClr val="bg1"/>
                  </a:solidFill>
                </a:rPr>
                <a:t>, тектонический, геоморфологический, обнажения позднемелового липарит-</a:t>
              </a:r>
              <a:r>
                <a:rPr lang="ru-RU" sz="1200" b="1" dirty="0" err="1">
                  <a:solidFill>
                    <a:schemeClr val="bg1"/>
                  </a:solidFill>
                </a:rPr>
                <a:t>игнимбритового</a:t>
              </a:r>
              <a:r>
                <a:rPr lang="ru-RU" sz="1200" b="1" dirty="0">
                  <a:solidFill>
                    <a:schemeClr val="bg1"/>
                  </a:solidFill>
                </a:rPr>
                <a:t> вулканического жерла</a:t>
              </a:r>
            </a:p>
          </p:txBody>
        </p:sp>
      </p:grpSp>
      <p:sp>
        <p:nvSpPr>
          <p:cNvPr id="25" name="Блок-схема: узел 24"/>
          <p:cNvSpPr/>
          <p:nvPr/>
        </p:nvSpPr>
        <p:spPr>
          <a:xfrm>
            <a:off x="13555480" y="8836520"/>
            <a:ext cx="685800" cy="738664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E50B447-9C7F-4B8A-9B82-E8275792071F}"/>
              </a:ext>
            </a:extLst>
          </p:cNvPr>
          <p:cNvSpPr/>
          <p:nvPr/>
        </p:nvSpPr>
        <p:spPr>
          <a:xfrm>
            <a:off x="2288483" y="827722"/>
            <a:ext cx="9694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F349A"/>
                </a:solidFill>
              </a:rPr>
              <a:t>КАРТА ГЕОЛОГИЧЕСКИХ ПАМЯТНИКОВ И УНИКАЛЬНЫХ ГЕОЛОГИЧЕСКИХ ОБЪЕКТОВ ДАЛЬНЕВОСТОЧНОГО ФЕДЕРАЛЬНОГО ОКРУГА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678074"/>
            <a:ext cx="12192000" cy="6229349"/>
            <a:chOff x="4400585" y="7157538"/>
            <a:chExt cx="8879840" cy="592788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85" y="7157538"/>
              <a:ext cx="8879840" cy="5927886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4687100" y="12425696"/>
              <a:ext cx="3256171" cy="439323"/>
            </a:xfrm>
            <a:prstGeom prst="rect">
              <a:avLst/>
            </a:prstGeom>
            <a:solidFill>
              <a:srgbClr val="8C8774"/>
            </a:solidFill>
          </p:spPr>
          <p:txBody>
            <a:bodyPr wrap="square" anchor="ctr">
              <a:spAutoFit/>
            </a:bodyPr>
            <a:lstStyle/>
            <a:p>
              <a:pPr lvl="0"/>
              <a:r>
                <a:rPr lang="ru-RU" sz="1200" b="1" dirty="0">
                  <a:solidFill>
                    <a:schemeClr val="bg1"/>
                  </a:solidFill>
                </a:rPr>
                <a:t>Остров на реке Колыма, геоморфологический, редкие геологические образования – доломитовые скальные столбы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0" y="584161"/>
            <a:ext cx="12192000" cy="6302477"/>
            <a:chOff x="-7088341" y="7157538"/>
            <a:chExt cx="8596699" cy="573314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88341" y="7157538"/>
              <a:ext cx="8596699" cy="5733148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-6691213" y="12291945"/>
              <a:ext cx="3393184" cy="251977"/>
            </a:xfrm>
            <a:prstGeom prst="rect">
              <a:avLst/>
            </a:prstGeom>
            <a:solidFill>
              <a:srgbClr val="B6945B"/>
            </a:solidFill>
          </p:spPr>
          <p:txBody>
            <a:bodyPr wrap="square">
              <a:spAutoFit/>
            </a:bodyPr>
            <a:lstStyle/>
            <a:p>
              <a:pPr lvl="0"/>
              <a:r>
                <a:rPr lang="ru-RU" sz="1200" b="1" dirty="0" err="1">
                  <a:solidFill>
                    <a:schemeClr val="bg1"/>
                  </a:solidFill>
                </a:rPr>
                <a:t>Артаганский</a:t>
              </a:r>
              <a:r>
                <a:rPr lang="ru-RU" sz="1200" b="1" dirty="0">
                  <a:solidFill>
                    <a:schemeClr val="bg1"/>
                  </a:solidFill>
                </a:rPr>
                <a:t>, геоморфологический, уникальные приморские скалы</a:t>
              </a: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3926319" y="1123848"/>
            <a:ext cx="2898343" cy="400110"/>
          </a:xfrm>
          <a:prstGeom prst="rect">
            <a:avLst/>
          </a:prstGeom>
          <a:solidFill>
            <a:srgbClr val="FFFFFF">
              <a:alpha val="67843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F349A"/>
                </a:solidFill>
              </a:rPr>
              <a:t>Магаданская область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258B398-7B9B-44EB-97CC-34C405C645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4"/>
            <a:ext cx="12192000" cy="117022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25311D2-1549-4983-9DE9-C66FD32B2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37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300"/>
                            </p:stCondLst>
                            <p:childTnLst>
                              <p:par>
                                <p:cTn id="2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A682740-6E9A-4939-81B3-2344815B76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0" y="527518"/>
            <a:ext cx="12192000" cy="6338336"/>
            <a:chOff x="3069373" y="2118709"/>
            <a:chExt cx="8517620" cy="583107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373" y="2118709"/>
              <a:ext cx="8517620" cy="583107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3358068" y="6942574"/>
              <a:ext cx="2537706" cy="594604"/>
            </a:xfrm>
            <a:prstGeom prst="rect">
              <a:avLst/>
            </a:prstGeom>
            <a:solidFill>
              <a:srgbClr val="334609"/>
            </a:solidFill>
          </p:spPr>
          <p:txBody>
            <a:bodyPr wrap="square" anchor="ctr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Участок «Ленские столбы», геоморфологический, палеонтологический, скальные выходы коренных пород с остатками древней фауны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0" y="523954"/>
            <a:ext cx="12192000" cy="6334046"/>
            <a:chOff x="-2350937" y="7211117"/>
            <a:chExt cx="7631469" cy="572360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50937" y="7211117"/>
              <a:ext cx="7631469" cy="5723601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-2092277" y="12387154"/>
              <a:ext cx="4870200" cy="250303"/>
            </a:xfrm>
            <a:prstGeom prst="rect">
              <a:avLst/>
            </a:prstGeom>
            <a:solidFill>
              <a:srgbClr val="6A5C44"/>
            </a:solidFill>
          </p:spPr>
          <p:txBody>
            <a:bodyPr wrap="square" anchor="ctr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Участок  «</a:t>
              </a:r>
              <a:r>
                <a:rPr lang="ru-RU" sz="1200" b="1" dirty="0" err="1">
                  <a:solidFill>
                    <a:schemeClr val="bg1"/>
                  </a:solidFill>
                </a:rPr>
                <a:t>Синские</a:t>
              </a:r>
              <a:r>
                <a:rPr lang="ru-RU" sz="1200" b="1" dirty="0">
                  <a:solidFill>
                    <a:schemeClr val="bg1"/>
                  </a:solidFill>
                </a:rPr>
                <a:t> столбы», геоморфологический, ряд вертикальных, отвесных скал, крупная наледь</a:t>
              </a: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0" y="168503"/>
            <a:ext cx="12192000" cy="6697351"/>
            <a:chOff x="7328183" y="8281542"/>
            <a:chExt cx="7910649" cy="576720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183" y="8281542"/>
              <a:ext cx="7910649" cy="5767205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5" name="Прямоугольник 34"/>
            <p:cNvSpPr/>
            <p:nvPr/>
          </p:nvSpPr>
          <p:spPr>
            <a:xfrm>
              <a:off x="8260434" y="13509074"/>
              <a:ext cx="5630853" cy="238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Большой Ляховский, палеонтологический, богатое местонахождение костных остатков плейстоценовых млекопитающих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0" y="532724"/>
            <a:ext cx="12192000" cy="6348963"/>
            <a:chOff x="-688278" y="10039419"/>
            <a:chExt cx="7515300" cy="5790597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8278" y="10039419"/>
              <a:ext cx="7515300" cy="5790597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6" name="Прямоугольник 35"/>
            <p:cNvSpPr/>
            <p:nvPr/>
          </p:nvSpPr>
          <p:spPr>
            <a:xfrm>
              <a:off x="-399772" y="15093789"/>
              <a:ext cx="2460017" cy="4210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r>
                <a:rPr lang="ru-RU" sz="1200" b="1" dirty="0"/>
                <a:t>Вулкан Балаган-</a:t>
              </a:r>
              <a:r>
                <a:rPr lang="ru-RU" sz="1200" b="1" dirty="0" err="1"/>
                <a:t>Таас</a:t>
              </a:r>
              <a:r>
                <a:rPr lang="ru-RU" sz="1200" b="1" dirty="0"/>
                <a:t>, тектонический, петрографический, вулканический конус из базальта и пемзы</a:t>
              </a: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A310B45-9992-47BF-98EF-D13AC9C20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4"/>
            <a:ext cx="12192000" cy="117022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695700" y="1122968"/>
            <a:ext cx="3667608" cy="400110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F349A"/>
                </a:solidFill>
              </a:rPr>
              <a:t>Республика Саха (Якутия)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BC35460-ED68-4890-BB33-475DF7707358}"/>
              </a:ext>
            </a:extLst>
          </p:cNvPr>
          <p:cNvGrpSpPr/>
          <p:nvPr/>
        </p:nvGrpSpPr>
        <p:grpSpPr>
          <a:xfrm>
            <a:off x="2288483" y="827722"/>
            <a:ext cx="9694148" cy="5870088"/>
            <a:chOff x="2288483" y="827722"/>
            <a:chExt cx="9694148" cy="587008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3" t="2033" r="11185"/>
            <a:stretch/>
          </p:blipFill>
          <p:spPr>
            <a:xfrm>
              <a:off x="2702242" y="1453109"/>
              <a:ext cx="6201189" cy="5244701"/>
            </a:xfrm>
            <a:prstGeom prst="rect">
              <a:avLst/>
            </a:prstGeom>
            <a:ln w="12700">
              <a:solidFill>
                <a:schemeClr val="bg1">
                  <a:lumMod val="85000"/>
                </a:schemeClr>
              </a:solidFill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29AEA56-7BD8-41AA-B161-F656E0DE0C48}"/>
                </a:ext>
              </a:extLst>
            </p:cNvPr>
            <p:cNvSpPr/>
            <p:nvPr/>
          </p:nvSpPr>
          <p:spPr>
            <a:xfrm>
              <a:off x="2288483" y="827722"/>
              <a:ext cx="96941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srgbClr val="0F349A"/>
                  </a:solidFill>
                </a:rPr>
                <a:t>КАРТА ГЕОЛОГИЧЕСКИХ ПАМЯТНИКОВ И УНИКАЛЬНЫХ ГЕОЛОГИЧЕСКИХ ОБЪЕКТОВ ДАЛЬНЕВОСТОЧНОГО ФЕДЕРАЛЬНОГО ОКРУГА</a:t>
              </a:r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9A102DC-CC9E-4C70-A2FB-D548787ADD85}"/>
              </a:ext>
            </a:extLst>
          </p:cNvPr>
          <p:cNvSpPr/>
          <p:nvPr/>
        </p:nvSpPr>
        <p:spPr>
          <a:xfrm flipH="1">
            <a:off x="11883465" y="8745571"/>
            <a:ext cx="67236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4C73F89-5D8D-450D-9AC5-ED7178DC3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2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1" presetClass="entr" presetSubtype="0" fill="hold" grpId="0" nodeType="after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E338219-F8A0-4501-96FD-EA69DCFB99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7983" r="3438" b="3497"/>
          <a:stretch/>
        </p:blipFill>
        <p:spPr>
          <a:xfrm>
            <a:off x="3432556" y="1348906"/>
            <a:ext cx="4084633" cy="5562482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</p:pic>
      <p:grpSp>
        <p:nvGrpSpPr>
          <p:cNvPr id="48" name="Группа 47"/>
          <p:cNvGrpSpPr/>
          <p:nvPr/>
        </p:nvGrpSpPr>
        <p:grpSpPr>
          <a:xfrm>
            <a:off x="0" y="636504"/>
            <a:ext cx="12192000" cy="6229350"/>
            <a:chOff x="4094098" y="2770284"/>
            <a:chExt cx="8922556" cy="594669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4098" y="2770284"/>
              <a:ext cx="8922556" cy="594669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8" name="Прямоугольник 37"/>
            <p:cNvSpPr/>
            <p:nvPr/>
          </p:nvSpPr>
          <p:spPr>
            <a:xfrm>
              <a:off x="4228462" y="7994592"/>
              <a:ext cx="3229117" cy="440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Кратерное озеро вулкана малый </a:t>
              </a:r>
              <a:r>
                <a:rPr lang="ru-RU" sz="1200" b="1" dirty="0" err="1">
                  <a:solidFill>
                    <a:schemeClr val="bg1"/>
                  </a:solidFill>
                </a:rPr>
                <a:t>Семячик</a:t>
              </a:r>
              <a:r>
                <a:rPr lang="ru-RU" sz="1200" b="1" dirty="0">
                  <a:solidFill>
                    <a:schemeClr val="bg1"/>
                  </a:solidFill>
                </a:rPr>
                <a:t>, тектонический, гидрогеологический, высокогорное теплое кислотное озеро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0" y="550334"/>
            <a:ext cx="12192000" cy="6359350"/>
            <a:chOff x="5770464" y="4000483"/>
            <a:chExt cx="9156114" cy="610407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464" y="4000483"/>
              <a:ext cx="9156114" cy="6104076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6019122" y="9173980"/>
              <a:ext cx="2451432" cy="620386"/>
            </a:xfrm>
            <a:prstGeom prst="rect">
              <a:avLst/>
            </a:prstGeom>
            <a:solidFill>
              <a:srgbClr val="57585C"/>
            </a:solidFill>
          </p:spPr>
          <p:txBody>
            <a:bodyPr wrap="square" anchor="ctr">
              <a:spAutoFit/>
            </a:bodyPr>
            <a:lstStyle/>
            <a:p>
              <a:pPr lvl="0"/>
              <a:r>
                <a:rPr lang="ru-RU" sz="1200" b="1" dirty="0">
                  <a:solidFill>
                    <a:schemeClr val="bg1"/>
                  </a:solidFill>
                </a:rPr>
                <a:t>Кратер вулкана </a:t>
              </a:r>
              <a:r>
                <a:rPr lang="ru-RU" sz="1200" b="1" dirty="0" err="1">
                  <a:solidFill>
                    <a:schemeClr val="bg1"/>
                  </a:solidFill>
                </a:rPr>
                <a:t>Мутновский</a:t>
              </a:r>
              <a:r>
                <a:rPr lang="ru-RU" sz="1200" b="1" dirty="0">
                  <a:solidFill>
                    <a:schemeClr val="bg1"/>
                  </a:solidFill>
                </a:rPr>
                <a:t>, тектонический, геоморфологический, уникальный ландшафт действующего вулкана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0" y="681134"/>
            <a:ext cx="12192000" cy="6263036"/>
            <a:chOff x="-4146085" y="5199197"/>
            <a:chExt cx="8850563" cy="555675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97"/>
            <a:stretch/>
          </p:blipFill>
          <p:spPr>
            <a:xfrm>
              <a:off x="-4146085" y="5199197"/>
              <a:ext cx="8850563" cy="5556759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0" name="Прямоугольник 39"/>
            <p:cNvSpPr/>
            <p:nvPr/>
          </p:nvSpPr>
          <p:spPr>
            <a:xfrm>
              <a:off x="-3853619" y="10054766"/>
              <a:ext cx="3789579" cy="598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1200" b="1" dirty="0">
                  <a:solidFill>
                    <a:schemeClr val="bg1"/>
                  </a:solidFill>
                </a:rPr>
                <a:t>Озеро </a:t>
              </a:r>
              <a:r>
                <a:rPr lang="ru-RU" sz="1200" b="1" dirty="0" err="1">
                  <a:solidFill>
                    <a:schemeClr val="bg1"/>
                  </a:solidFill>
                </a:rPr>
                <a:t>Карымское</a:t>
              </a:r>
              <a:r>
                <a:rPr lang="ru-RU" sz="1200" b="1" dirty="0">
                  <a:solidFill>
                    <a:schemeClr val="bg1"/>
                  </a:solidFill>
                </a:rPr>
                <a:t>, гидрогеологический, озеро вулканического происхождения с группой горячих источников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0" y="748777"/>
            <a:ext cx="12192000" cy="6247077"/>
            <a:chOff x="-5773315" y="-6106903"/>
            <a:chExt cx="8840638" cy="589209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3315" y="-6106903"/>
              <a:ext cx="8840638" cy="5892096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1" name="Прямоугольник 40"/>
            <p:cNvSpPr/>
            <p:nvPr/>
          </p:nvSpPr>
          <p:spPr>
            <a:xfrm>
              <a:off x="-5481177" y="-820670"/>
              <a:ext cx="4312003" cy="261259"/>
            </a:xfrm>
            <a:prstGeom prst="rect">
              <a:avLst/>
            </a:prstGeom>
            <a:solidFill>
              <a:srgbClr val="BD8E6D"/>
            </a:solidFill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Долина гейзеров, гидрогеологический, выходы горячих минеральных источников</a:t>
              </a: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1" y="697463"/>
            <a:ext cx="12191999" cy="6349704"/>
            <a:chOff x="3279223" y="-1855487"/>
            <a:chExt cx="8435295" cy="5834412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223" y="-1855487"/>
              <a:ext cx="8435295" cy="58344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3" name="Прямоугольник 42"/>
            <p:cNvSpPr/>
            <p:nvPr/>
          </p:nvSpPr>
          <p:spPr>
            <a:xfrm>
              <a:off x="5259008" y="3507514"/>
              <a:ext cx="3766388" cy="2545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F349A"/>
                  </a:solidFill>
                </a:rPr>
                <a:t>Урочище </a:t>
              </a:r>
              <a:r>
                <a:rPr lang="ru-RU" sz="1200" b="1" dirty="0" err="1">
                  <a:solidFill>
                    <a:srgbClr val="0F349A"/>
                  </a:solidFill>
                </a:rPr>
                <a:t>Кутхины</a:t>
              </a:r>
              <a:r>
                <a:rPr lang="ru-RU" sz="1200" b="1" dirty="0">
                  <a:solidFill>
                    <a:srgbClr val="0F349A"/>
                  </a:solidFill>
                </a:rPr>
                <a:t> Баты, геоморфологический, обнажение пемзовых скал</a:t>
              </a:r>
            </a:p>
          </p:txBody>
        </p:sp>
      </p:grpSp>
      <p:sp>
        <p:nvSpPr>
          <p:cNvPr id="50" name="Прямоугольник 49"/>
          <p:cNvSpPr/>
          <p:nvPr/>
        </p:nvSpPr>
        <p:spPr>
          <a:xfrm flipH="1">
            <a:off x="11883465" y="8745571"/>
            <a:ext cx="67236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EE7916A-E3D8-4471-97B0-7470736A38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4"/>
            <a:ext cx="12192000" cy="117022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762194" y="993180"/>
            <a:ext cx="7371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F349A"/>
                </a:solidFill>
              </a:rPr>
              <a:t>Камчатский край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EB1B173-8141-44CD-A254-B4971224B53E}"/>
              </a:ext>
            </a:extLst>
          </p:cNvPr>
          <p:cNvSpPr/>
          <p:nvPr/>
        </p:nvSpPr>
        <p:spPr>
          <a:xfrm>
            <a:off x="2288483" y="827722"/>
            <a:ext cx="9694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F349A"/>
                </a:solidFill>
              </a:rPr>
              <a:t>КАРТА ГЕОЛОГИЧЕСКИХ ПАМЯТНИКОВ И УНИКАЛЬНЫХ ГЕОЛОГИЧЕСКИХ ОБЪЕКТОВ ДАЛЬНЕВОСТОЧНОГО ФЕДЕРАЛЬНОГО ОКРУГА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AE406BB-2EE2-47D5-902E-8BB059E3A1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62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Sing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1" presetClass="entr" presetSubtype="0" fill="hold" grpId="0" nodeType="after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28331</TotalTime>
  <Words>834</Words>
  <Application>Microsoft Office PowerPoint</Application>
  <PresentationFormat>Широкоэкранный</PresentationFormat>
  <Paragraphs>101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Снежко Виктор Викторович</dc:creator>
  <cp:lastModifiedBy>Андреев Андрей Владимирович</cp:lastModifiedBy>
  <cp:revision>593</cp:revision>
  <dcterms:created xsi:type="dcterms:W3CDTF">2016-07-13T13:14:54Z</dcterms:created>
  <dcterms:modified xsi:type="dcterms:W3CDTF">2017-09-04T08:46:57Z</dcterms:modified>
</cp:coreProperties>
</file>