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24" r:id="rId2"/>
    <p:sldId id="521" r:id="rId3"/>
    <p:sldId id="523" r:id="rId4"/>
    <p:sldId id="545" r:id="rId5"/>
    <p:sldId id="538" r:id="rId6"/>
    <p:sldId id="536" r:id="rId7"/>
    <p:sldId id="537" r:id="rId8"/>
    <p:sldId id="539" r:id="rId9"/>
    <p:sldId id="544" r:id="rId10"/>
    <p:sldId id="526" r:id="rId11"/>
    <p:sldId id="541" r:id="rId12"/>
    <p:sldId id="542" r:id="rId13"/>
    <p:sldId id="54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1436" userDrawn="1">
          <p15:clr>
            <a:srgbClr val="A4A3A4"/>
          </p15:clr>
        </p15:guide>
        <p15:guide id="3" pos="6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7B46"/>
    <a:srgbClr val="C58511"/>
    <a:srgbClr val="A35F33"/>
    <a:srgbClr val="D19645"/>
    <a:srgbClr val="D6B1A3"/>
    <a:srgbClr val="7D8DA3"/>
    <a:srgbClr val="CEB7A5"/>
    <a:srgbClr val="463F35"/>
    <a:srgbClr val="CC8C49"/>
    <a:srgbClr val="444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3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2" y="210"/>
      </p:cViewPr>
      <p:guideLst>
        <p:guide orient="horz" pos="595"/>
        <p:guide pos="1436"/>
        <p:guide pos="69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14970500269992"/>
          <c:y val="0.13763137913587012"/>
          <c:w val="0.32972032492970754"/>
          <c:h val="0.6947199288700145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перспективных объектов, выделенных по результатам региональных работ на 01.01.2017 г. по видам  ПИ и их количество.
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93-49BF-A7F2-04EFD6154BFA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93-49BF-A7F2-04EFD6154BFA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93-49BF-A7F2-04EFD6154BF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h="127000" prst="rible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F93-49BF-A7F2-04EFD6154BFA}"/>
              </c:ext>
            </c:extLst>
          </c:dPt>
          <c:dPt>
            <c:idx val="4"/>
            <c:bubble3D val="0"/>
            <c:spPr>
              <a:solidFill>
                <a:srgbClr val="322E8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F93-49BF-A7F2-04EFD6154BF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F93-49BF-A7F2-04EFD6154BFA}"/>
              </c:ext>
            </c:extLst>
          </c:dPt>
          <c:dPt>
            <c:idx val="6"/>
            <c:bubble3D val="0"/>
            <c:spPr>
              <a:solidFill>
                <a:srgbClr val="3078BA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F93-49BF-A7F2-04EFD6154BFA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F93-49BF-A7F2-04EFD6154BF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F93-49BF-A7F2-04EFD6154BF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F93-49BF-A7F2-04EFD6154BF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F93-49BF-A7F2-04EFD6154BF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F93-49BF-A7F2-04EFD6154BF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F93-49BF-A7F2-04EFD6154BF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F93-49BF-A7F2-04EFD6154BFA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0F93-49BF-A7F2-04EFD6154BFA}"/>
                </c:ext>
              </c:extLst>
            </c:dLbl>
            <c:dLbl>
              <c:idx val="7"/>
              <c:layout>
                <c:manualLayout>
                  <c:x val="6.3740758200247181E-3"/>
                  <c:y val="8.40781843323201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F93-49BF-A7F2-04EFD6154B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Благородные металлы  (Au, Ag, МПГ)</c:v>
                </c:pt>
                <c:pt idx="1">
                  <c:v>Алмазы</c:v>
                </c:pt>
                <c:pt idx="2">
                  <c:v>Черные металлы (Mn, Fe, Cr, Ti)</c:v>
                </c:pt>
                <c:pt idx="3">
                  <c:v>Цветные металлы (Ni, Cu, Pb, Zn, Sn)</c:v>
                </c:pt>
                <c:pt idx="4">
                  <c:v>Неметаллические  (ПШ, ПСт, Цл, СК, Фс, Ба)</c:v>
                </c:pt>
                <c:pt idx="5">
                  <c:v>Легирующие (W, Mo,Ta) и редкие металлы </c:v>
                </c:pt>
                <c:pt idx="6">
                  <c:v>Уран</c:v>
                </c:pt>
                <c:pt idx="7">
                  <c:v>Твердое топливо (УК,УБ)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383</c:v>
                </c:pt>
                <c:pt idx="1">
                  <c:v>78</c:v>
                </c:pt>
                <c:pt idx="2">
                  <c:v>89</c:v>
                </c:pt>
                <c:pt idx="3">
                  <c:v>132</c:v>
                </c:pt>
                <c:pt idx="4">
                  <c:v>82</c:v>
                </c:pt>
                <c:pt idx="5">
                  <c:v>51</c:v>
                </c:pt>
                <c:pt idx="6">
                  <c:v>97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F93-49BF-A7F2-04EFD6154BF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20540543815637"/>
          <c:y val="0.17166574201828716"/>
          <c:w val="0.80455876931608472"/>
          <c:h val="0.791148966287764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Ра.
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3273B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A7-4DAC-8D36-02FEEE954DDA}"/>
              </c:ext>
            </c:extLst>
          </c:dPt>
          <c:dPt>
            <c:idx val="1"/>
            <c:bubble3D val="0"/>
            <c:spPr>
              <a:solidFill>
                <a:srgbClr val="6087C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A7-4DAC-8D36-02FEEE954DDA}"/>
              </c:ext>
            </c:extLst>
          </c:dPt>
          <c:dPt>
            <c:idx val="2"/>
            <c:bubble3D val="0"/>
            <c:spPr>
              <a:solidFill>
                <a:srgbClr val="70839C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A7-4DAC-8D36-02FEEE954DDA}"/>
              </c:ext>
            </c:extLst>
          </c:dPt>
          <c:dPt>
            <c:idx val="3"/>
            <c:bubble3D val="0"/>
            <c:spPr>
              <a:solidFill>
                <a:srgbClr val="74712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A7-4DAC-8D36-02FEEE954DDA}"/>
              </c:ext>
            </c:extLst>
          </c:dPt>
          <c:dPt>
            <c:idx val="4"/>
            <c:bubble3D val="0"/>
            <c:spPr>
              <a:solidFill>
                <a:schemeClr val="accent1">
                  <a:shade val="92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FA7-4DAC-8D36-02FEEE954DDA}"/>
              </c:ext>
            </c:extLst>
          </c:dPt>
          <c:dPt>
            <c:idx val="5"/>
            <c:bubble3D val="0"/>
            <c:spPr>
              <a:solidFill>
                <a:schemeClr val="accent1">
                  <a:shade val="76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FA7-4DAC-8D36-02FEEE954DDA}"/>
              </c:ext>
            </c:extLst>
          </c:dPt>
          <c:dPt>
            <c:idx val="6"/>
            <c:bubble3D val="0"/>
            <c:spPr>
              <a:solidFill>
                <a:schemeClr val="accent1">
                  <a:shade val="61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FA7-4DAC-8D36-02FEEE954DDA}"/>
              </c:ext>
            </c:extLst>
          </c:dPt>
          <c:dPt>
            <c:idx val="7"/>
            <c:bubble3D val="0"/>
            <c:spPr>
              <a:solidFill>
                <a:schemeClr val="accent1">
                  <a:shade val="4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FA7-4DAC-8D36-02FEEE954DD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FA7-4DAC-8D36-02FEEE954DD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FA7-4DAC-8D36-02FEEE954DD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A7-4DAC-8D36-02FEEE954DD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FA7-4DAC-8D36-02FEEE954DD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FA7-4DAC-8D36-02FEEE954DD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FA7-4DAC-8D36-02FEEE954DDA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FA7-4DAC-8D36-02FEEE954DDA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FA7-4DAC-8D36-02FEEE954D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4"/>
                <c:pt idx="0">
                  <c:v>Дальневосточный ФО</c:v>
                </c:pt>
                <c:pt idx="1">
                  <c:v>Сибирский ФО</c:v>
                </c:pt>
                <c:pt idx="2">
                  <c:v>Уральский и Приволжский ФО</c:v>
                </c:pt>
                <c:pt idx="3">
                  <c:v>Европейская часть РФ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288</c:v>
                </c:pt>
                <c:pt idx="1">
                  <c:v>302</c:v>
                </c:pt>
                <c:pt idx="2">
                  <c:v>197</c:v>
                </c:pt>
                <c:pt idx="3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FA7-4DAC-8D36-02FEEE954DD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10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44413961321001"/>
          <c:y val="0.17674172688496678"/>
          <c:w val="0.72070418538584047"/>
          <c:h val="0.709946081377519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Ра.
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C5851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2F-44DE-A683-FB8AAB1852B4}"/>
              </c:ext>
            </c:extLst>
          </c:dPt>
          <c:dPt>
            <c:idx val="1"/>
            <c:bubble3D val="0"/>
            <c:spPr>
              <a:solidFill>
                <a:srgbClr val="463F35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2F-44DE-A683-FB8AAB1852B4}"/>
              </c:ext>
            </c:extLst>
          </c:dPt>
          <c:dPt>
            <c:idx val="2"/>
            <c:bubble3D val="0"/>
            <c:spPr>
              <a:solidFill>
                <a:srgbClr val="7D8DA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2F-44DE-A683-FB8AAB1852B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2F-44DE-A683-FB8AAB1852B4}"/>
              </c:ext>
            </c:extLst>
          </c:dPt>
          <c:dPt>
            <c:idx val="4"/>
            <c:bubble3D val="0"/>
            <c:spPr>
              <a:solidFill>
                <a:srgbClr val="D07B4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2F-44DE-A683-FB8AAB1852B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82F-44DE-A683-FB8AAB1852B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82F-44DE-A683-FB8AAB1852B4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82F-44DE-A683-FB8AAB1852B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82F-44DE-A683-FB8AAB1852B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82F-44DE-A683-FB8AAB1852B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82F-44DE-A683-FB8AAB1852B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82F-44DE-A683-FB8AAB1852B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82F-44DE-A683-FB8AAB1852B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882F-44DE-A683-FB8AAB1852B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882F-44DE-A683-FB8AAB1852B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882F-44DE-A683-FB8AAB185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5"/>
                <c:pt idx="0">
                  <c:v>Недропользователи и сервисные компании</c:v>
                </c:pt>
                <c:pt idx="1">
                  <c:v>Учреждения и организации Роснедра</c:v>
                </c:pt>
                <c:pt idx="2">
                  <c:v>Предприятия АО «Росгеология»</c:v>
                </c:pt>
                <c:pt idx="3">
                  <c:v>Частные лица</c:v>
                </c:pt>
                <c:pt idx="4">
                  <c:v>Научные и образовательные учреждения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0.5</c:v>
                </c:pt>
                <c:pt idx="1">
                  <c:v>0.26</c:v>
                </c:pt>
                <c:pt idx="2">
                  <c:v>7.0000000000000007E-2</c:v>
                </c:pt>
                <c:pt idx="3">
                  <c:v>0.08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82F-44DE-A683-FB8AAB1852B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DF84-E02B-4D61-BFFA-699CEE1BB07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2FD57-96A9-4188-A9DE-4D73AEA83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8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4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8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6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2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8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1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://portal.vsegei.ru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hyperlink" Target="http://p3.vsegei.ru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tiff"/><Relationship Id="rId11" Type="http://schemas.openxmlformats.org/officeDocument/2006/relationships/image" Target="../media/image3.png"/><Relationship Id="rId5" Type="http://schemas.openxmlformats.org/officeDocument/2006/relationships/image" Target="../media/image26.tiff"/><Relationship Id="rId10" Type="http://schemas.openxmlformats.org/officeDocument/2006/relationships/image" Target="../media/image2.png"/><Relationship Id="rId4" Type="http://schemas.openxmlformats.org/officeDocument/2006/relationships/image" Target="../media/image25.tiff"/><Relationship Id="rId9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fknfq">
            <a:extLst>
              <a:ext uri="{FF2B5EF4-FFF2-40B4-BE49-F238E27FC236}">
                <a16:creationId xmlns:a16="http://schemas.microsoft.com/office/drawing/2014/main" id="{9EDEAF35-D2E5-4560-8716-6FDCDC5E6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/>
          <a:stretch/>
        </p:blipFill>
        <p:spPr bwMode="auto">
          <a:xfrm>
            <a:off x="1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86" y="5295900"/>
            <a:ext cx="12191999" cy="1562099"/>
          </a:xfrm>
          <a:prstGeom prst="rect">
            <a:avLst/>
          </a:prstGeom>
          <a:solidFill>
            <a:srgbClr val="E4E4E5"/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ИНТЕРАКТИВНАЯ КАРТА ПЕРСПЕКТИВНЫХ ОБЪЕКТОВ </a:t>
            </a:r>
            <a:b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</a:br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С ОЦЕНЕННЫМИ ПРОГНОЗНЫМИ РЕСУРСАМИ КАТЕГОРИИ Р</a:t>
            </a:r>
            <a:r>
              <a:rPr lang="ru-RU" sz="2800" b="1" kern="1300" baseline="-250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3</a:t>
            </a:r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 </a:t>
            </a:r>
            <a:b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</a:br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И МИНЕРАГЕНИЧЕСКИМ ПОТЕНЦИАЛОМ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2"/>
          <p:cNvSpPr/>
          <p:nvPr/>
        </p:nvSpPr>
        <p:spPr>
          <a:xfrm>
            <a:off x="852487" y="5056712"/>
            <a:ext cx="10869614" cy="284693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cap="all" spc="-10" dirty="0">
                <a:solidFill>
                  <a:schemeClr val="bg1"/>
                </a:solidFill>
              </a:rPr>
              <a:t>Государственная  геологическая  карта – научная  основа </a:t>
            </a:r>
            <a:r>
              <a:rPr lang="en-US" sz="1600" b="1" cap="all" spc="-10" dirty="0">
                <a:solidFill>
                  <a:schemeClr val="bg1"/>
                </a:solidFill>
              </a:rPr>
              <a:t> </a:t>
            </a:r>
            <a:r>
              <a:rPr lang="ru-RU" sz="1600" b="1" cap="all" spc="-10" dirty="0">
                <a:solidFill>
                  <a:schemeClr val="bg1"/>
                </a:solidFill>
              </a:rPr>
              <a:t>минерально-сырьевого  потенциала  России</a:t>
            </a:r>
            <a:endParaRPr lang="ru-RU" sz="1600" cap="all" spc="-1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C79933-D70E-4841-B196-4255D780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C22578-95A6-48FD-821B-C59BAB745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EB6B2CD-B4FD-402E-A51A-8DDC4CDC1B9B}"/>
              </a:ext>
            </a:extLst>
          </p:cNvPr>
          <p:cNvGrpSpPr/>
          <p:nvPr/>
        </p:nvGrpSpPr>
        <p:grpSpPr>
          <a:xfrm>
            <a:off x="0" y="2877833"/>
            <a:ext cx="12192000" cy="4217977"/>
            <a:chOff x="0" y="2877833"/>
            <a:chExt cx="12192000" cy="4217977"/>
          </a:xfrm>
        </p:grpSpPr>
        <p:pic>
          <p:nvPicPr>
            <p:cNvPr id="1026" name="Picture 2" descr="Картинки по запросу на камчатке">
              <a:extLst>
                <a:ext uri="{FF2B5EF4-FFF2-40B4-BE49-F238E27FC236}">
                  <a16:creationId xmlns:a16="http://schemas.microsoft.com/office/drawing/2014/main" id="{039CBE76-D6B0-4EAD-83AC-F50913088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011"/>
            <a:stretch/>
          </p:blipFill>
          <p:spPr bwMode="auto">
            <a:xfrm>
              <a:off x="0" y="2896233"/>
              <a:ext cx="12192000" cy="414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4A1349F-D465-4E71-832C-6E87B43AF296}"/>
                </a:ext>
              </a:extLst>
            </p:cNvPr>
            <p:cNvSpPr/>
            <p:nvPr/>
          </p:nvSpPr>
          <p:spPr>
            <a:xfrm>
              <a:off x="0" y="2877833"/>
              <a:ext cx="12192000" cy="4217977"/>
            </a:xfrm>
            <a:prstGeom prst="rect">
              <a:avLst/>
            </a:prstGeom>
            <a:gradFill>
              <a:gsLst>
                <a:gs pos="0">
                  <a:srgbClr val="F9FBFE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22C123-24A4-42BC-A41C-3E830562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4765523-AA16-47C3-9831-D0C072D79E2E}"/>
              </a:ext>
            </a:extLst>
          </p:cNvPr>
          <p:cNvGrpSpPr/>
          <p:nvPr/>
        </p:nvGrpSpPr>
        <p:grpSpPr>
          <a:xfrm>
            <a:off x="1561681" y="1542648"/>
            <a:ext cx="9915006" cy="4705751"/>
            <a:chOff x="1587081" y="2571348"/>
            <a:chExt cx="9915006" cy="4705751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C2903B8F-A6A7-4E72-8642-DAAB3A82365D}"/>
                </a:ext>
              </a:extLst>
            </p:cNvPr>
            <p:cNvSpPr/>
            <p:nvPr/>
          </p:nvSpPr>
          <p:spPr>
            <a:xfrm>
              <a:off x="4148282" y="2996423"/>
              <a:ext cx="3658125" cy="36581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DB6C09E-3290-47F7-995E-33E544034CA3}"/>
                </a:ext>
              </a:extLst>
            </p:cNvPr>
            <p:cNvGrpSpPr/>
            <p:nvPr/>
          </p:nvGrpSpPr>
          <p:grpSpPr>
            <a:xfrm>
              <a:off x="1587081" y="2571348"/>
              <a:ext cx="9915006" cy="4705751"/>
              <a:chOff x="1498805" y="2033150"/>
              <a:chExt cx="9915006" cy="4705751"/>
            </a:xfrm>
          </p:grpSpPr>
          <p:graphicFrame>
            <p:nvGraphicFramePr>
              <p:cNvPr id="25" name="Диаграмма 24"/>
              <p:cNvGraphicFramePr/>
              <p:nvPr>
                <p:extLst>
                  <p:ext uri="{D42A27DB-BD31-4B8C-83A1-F6EECF244321}">
                    <p14:modId xmlns:p14="http://schemas.microsoft.com/office/powerpoint/2010/main" val="4071678538"/>
                  </p:ext>
                </p:extLst>
              </p:nvPr>
            </p:nvGraphicFramePr>
            <p:xfrm>
              <a:off x="1498805" y="2033150"/>
              <a:ext cx="9915006" cy="470575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DB70D0AA-1BDD-45BB-A838-A2438DE21C9B}"/>
                  </a:ext>
                </a:extLst>
              </p:cNvPr>
              <p:cNvSpPr/>
              <p:nvPr/>
            </p:nvSpPr>
            <p:spPr>
              <a:xfrm>
                <a:off x="7748779" y="3880605"/>
                <a:ext cx="1911385" cy="35930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fld id="{8CD65191-0384-430E-952D-0E31AC6C479C}" type="CATEGORYNAME">
                  <a:rPr lang="ru-RU" sz="1200" b="1" smtClean="0"/>
                  <a:pPr/>
                  <a:t>Благородные металлы  (Au, Ag, МПГ)</a:t>
                </a:fld>
                <a:endParaRPr lang="ru-RU" sz="1200" b="1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8F171858-8A67-4F14-BE43-11F766E040D3}"/>
                  </a:ext>
                </a:extLst>
              </p:cNvPr>
              <p:cNvSpPr/>
              <p:nvPr/>
            </p:nvSpPr>
            <p:spPr>
              <a:xfrm>
                <a:off x="6357044" y="5890853"/>
                <a:ext cx="71686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b="1" dirty="0"/>
                  <a:t>Алмазы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CA05685B-DE27-4B7C-93F4-358B3FDDFE6F}"/>
                  </a:ext>
                </a:extLst>
              </p:cNvPr>
              <p:cNvSpPr/>
              <p:nvPr/>
            </p:nvSpPr>
            <p:spPr>
              <a:xfrm>
                <a:off x="4350332" y="5896115"/>
                <a:ext cx="13624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b="1" dirty="0"/>
                  <a:t>Черные металлы </a:t>
                </a:r>
                <a:br>
                  <a:rPr lang="ru-RU" sz="1200" b="1" dirty="0"/>
                </a:br>
                <a:r>
                  <a:rPr lang="ru-RU" sz="1200" b="1" dirty="0"/>
                  <a:t>(</a:t>
                </a:r>
                <a:r>
                  <a:rPr lang="ru-RU" sz="1200" b="1" dirty="0" err="1"/>
                  <a:t>Mn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Fe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Cr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Ti</a:t>
                </a:r>
                <a:r>
                  <a:rPr lang="ru-RU" sz="1200" b="1" dirty="0"/>
                  <a:t>); </a:t>
                </a: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5C38418E-E9F3-44FE-8E32-4CC29769481E}"/>
                  </a:ext>
                </a:extLst>
              </p:cNvPr>
              <p:cNvSpPr/>
              <p:nvPr/>
            </p:nvSpPr>
            <p:spPr>
              <a:xfrm>
                <a:off x="5541121" y="2406723"/>
                <a:ext cx="18303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b="1" dirty="0"/>
                  <a:t>Твердое топливо (УК,УБ)</a:t>
                </a: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64F0EE6F-1D13-489A-851A-1B14DEAEED6D}"/>
                  </a:ext>
                </a:extLst>
              </p:cNvPr>
              <p:cNvSpPr/>
              <p:nvPr/>
            </p:nvSpPr>
            <p:spPr>
              <a:xfrm>
                <a:off x="4525412" y="2491035"/>
                <a:ext cx="5061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b="1" dirty="0"/>
                  <a:t>Уран</a:t>
                </a: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D6C4ACC-8B59-42C1-B9C6-DAE5D510F17C}"/>
                  </a:ext>
                </a:extLst>
              </p:cNvPr>
              <p:cNvSpPr/>
              <p:nvPr/>
            </p:nvSpPr>
            <p:spPr>
              <a:xfrm>
                <a:off x="2342353" y="3001992"/>
                <a:ext cx="20079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200" b="1" dirty="0"/>
                  <a:t>Легирующие (W, </a:t>
                </a:r>
                <a:r>
                  <a:rPr lang="ru-RU" sz="1200" b="1" dirty="0" err="1"/>
                  <a:t>Mo,Ta</a:t>
                </a:r>
                <a:r>
                  <a:rPr lang="ru-RU" sz="1200" b="1" dirty="0"/>
                  <a:t>) </a:t>
                </a:r>
                <a:br>
                  <a:rPr lang="ru-RU" sz="1200" b="1" dirty="0"/>
                </a:br>
                <a:r>
                  <a:rPr lang="ru-RU" sz="1200" b="1" dirty="0"/>
                  <a:t>и редкие металлы </a:t>
                </a: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4334988E-F3D0-45E5-8653-722B4259D65D}"/>
                  </a:ext>
                </a:extLst>
              </p:cNvPr>
              <p:cNvSpPr/>
              <p:nvPr/>
            </p:nvSpPr>
            <p:spPr>
              <a:xfrm>
                <a:off x="2237967" y="3829424"/>
                <a:ext cx="188129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200" b="1" dirty="0"/>
                  <a:t>Неметаллические  </a:t>
                </a:r>
                <a:br>
                  <a:rPr lang="ru-RU" sz="1200" b="1" dirty="0"/>
                </a:br>
                <a:r>
                  <a:rPr lang="ru-RU" sz="1200" b="1" dirty="0"/>
                  <a:t>(ПШ, </a:t>
                </a:r>
                <a:r>
                  <a:rPr lang="ru-RU" sz="1200" b="1" dirty="0" err="1"/>
                  <a:t>ПСт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Цл</a:t>
                </a:r>
                <a:r>
                  <a:rPr lang="ru-RU" sz="1200" b="1" dirty="0"/>
                  <a:t>, СК, </a:t>
                </a:r>
                <a:r>
                  <a:rPr lang="ru-RU" sz="1200" b="1" dirty="0" err="1"/>
                  <a:t>Фс</a:t>
                </a:r>
                <a:r>
                  <a:rPr lang="ru-RU" sz="1200" b="1" dirty="0"/>
                  <a:t>, Ба)</a:t>
                </a: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FCAFE0F1-51D9-4224-80AE-F7E5D4825DF2}"/>
                  </a:ext>
                </a:extLst>
              </p:cNvPr>
              <p:cNvSpPr/>
              <p:nvPr/>
            </p:nvSpPr>
            <p:spPr>
              <a:xfrm>
                <a:off x="2469042" y="5053330"/>
                <a:ext cx="188129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200" b="1" dirty="0"/>
                  <a:t>Цветные металлы </a:t>
                </a:r>
                <a:br>
                  <a:rPr lang="ru-RU" sz="1200" b="1" dirty="0"/>
                </a:br>
                <a:r>
                  <a:rPr lang="ru-RU" sz="1200" b="1" dirty="0"/>
                  <a:t>(</a:t>
                </a:r>
                <a:r>
                  <a:rPr lang="ru-RU" sz="1200" b="1" dirty="0" err="1"/>
                  <a:t>Ni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Cu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Pb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Zn</a:t>
                </a:r>
                <a:r>
                  <a:rPr lang="ru-RU" sz="1200" b="1" dirty="0"/>
                  <a:t>, </a:t>
                </a:r>
                <a:r>
                  <a:rPr lang="ru-RU" sz="1200" b="1" dirty="0" err="1"/>
                  <a:t>Sn</a:t>
                </a:r>
                <a:r>
                  <a:rPr lang="ru-RU" sz="1200" b="1" dirty="0"/>
                  <a:t>)</a:t>
                </a:r>
              </a:p>
            </p:txBody>
          </p:sp>
        </p:grp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C97B71-4FF8-40B9-9F5D-E6FE3119B40F}"/>
              </a:ext>
            </a:extLst>
          </p:cNvPr>
          <p:cNvSpPr/>
          <p:nvPr/>
        </p:nvSpPr>
        <p:spPr>
          <a:xfrm>
            <a:off x="700365" y="1265846"/>
            <a:ext cx="10791269" cy="5355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b="1" dirty="0">
                <a:solidFill>
                  <a:srgbClr val="0F349A"/>
                </a:solidFill>
              </a:rPr>
              <a:t>Распределение перспективных объектов выделенных по результатам региональных работ </a:t>
            </a:r>
            <a:br>
              <a:rPr lang="ru-RU" altLang="ru-RU" sz="1600" b="1" dirty="0">
                <a:solidFill>
                  <a:srgbClr val="0F349A"/>
                </a:solidFill>
              </a:rPr>
            </a:br>
            <a:r>
              <a:rPr lang="ru-RU" altLang="ru-RU" sz="1600" b="1" dirty="0">
                <a:solidFill>
                  <a:srgbClr val="0F349A"/>
                </a:solidFill>
              </a:rPr>
              <a:t>(апробированные и рекомендованные участки) по видам ПИ и их количество (состояние на 01.01.2017 г.) 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91EB4AD-0702-4222-A123-C58AF4FD5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943F15A-4D2B-4014-8A74-32DA659895FE}"/>
              </a:ext>
            </a:extLst>
          </p:cNvPr>
          <p:cNvGrpSpPr/>
          <p:nvPr/>
        </p:nvGrpSpPr>
        <p:grpSpPr>
          <a:xfrm>
            <a:off x="0" y="2656114"/>
            <a:ext cx="12192000" cy="4407626"/>
            <a:chOff x="0" y="2387906"/>
            <a:chExt cx="12192000" cy="4675834"/>
          </a:xfrm>
        </p:grpSpPr>
        <p:pic>
          <p:nvPicPr>
            <p:cNvPr id="2052" name="Picture 4" descr="Картинки по запросу горы россии">
              <a:extLst>
                <a:ext uri="{FF2B5EF4-FFF2-40B4-BE49-F238E27FC236}">
                  <a16:creationId xmlns:a16="http://schemas.microsoft.com/office/drawing/2014/main" id="{5305DDB9-5E67-4B6F-A711-785F08067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04"/>
            <a:stretch/>
          </p:blipFill>
          <p:spPr bwMode="auto">
            <a:xfrm>
              <a:off x="0" y="2387906"/>
              <a:ext cx="12192000" cy="467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BDBE7FA-0493-49A4-BF15-BB8DC6025C1E}"/>
                </a:ext>
              </a:extLst>
            </p:cNvPr>
            <p:cNvSpPr/>
            <p:nvPr/>
          </p:nvSpPr>
          <p:spPr>
            <a:xfrm>
              <a:off x="0" y="2387906"/>
              <a:ext cx="12192000" cy="4217977"/>
            </a:xfrm>
            <a:prstGeom prst="rect">
              <a:avLst/>
            </a:prstGeom>
            <a:gradFill>
              <a:gsLst>
                <a:gs pos="0">
                  <a:srgbClr val="F9FBFE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00365" y="1265846"/>
            <a:ext cx="10791269" cy="5355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b="1" dirty="0">
                <a:solidFill>
                  <a:srgbClr val="0F349A"/>
                </a:solidFill>
              </a:rPr>
              <a:t>Распределение перспективных объектов выделенных по результатам региональных работ </a:t>
            </a:r>
            <a:br>
              <a:rPr lang="ru-RU" altLang="ru-RU" sz="1600" b="1" dirty="0">
                <a:solidFill>
                  <a:srgbClr val="0F349A"/>
                </a:solidFill>
              </a:rPr>
            </a:br>
            <a:r>
              <a:rPr lang="ru-RU" altLang="ru-RU" sz="1600" b="1" dirty="0">
                <a:solidFill>
                  <a:srgbClr val="0F349A"/>
                </a:solidFill>
              </a:rPr>
              <a:t>(</a:t>
            </a:r>
            <a:r>
              <a:rPr lang="ru-RU" sz="1600" b="1" dirty="0">
                <a:solidFill>
                  <a:srgbClr val="0F349A"/>
                </a:solidFill>
              </a:rPr>
              <a:t>апробированные и рекомендованные участки) </a:t>
            </a:r>
            <a:r>
              <a:rPr lang="ru-RU" altLang="ru-RU" sz="1600" b="1" dirty="0">
                <a:solidFill>
                  <a:srgbClr val="0F349A"/>
                </a:solidFill>
              </a:rPr>
              <a:t>по регионам Российской Федерации (состояние на 01.01.2017 г.) .</a:t>
            </a:r>
            <a:endParaRPr lang="ru-RU" sz="1600" b="1" dirty="0">
              <a:solidFill>
                <a:srgbClr val="0F349A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1EBC8D-EC3E-4D02-8303-007D9758F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D1597EE-3122-4170-B9A3-45EAACA90D00}"/>
              </a:ext>
            </a:extLst>
          </p:cNvPr>
          <p:cNvGrpSpPr/>
          <p:nvPr/>
        </p:nvGrpSpPr>
        <p:grpSpPr>
          <a:xfrm>
            <a:off x="432608" y="1588553"/>
            <a:ext cx="8925551" cy="3738358"/>
            <a:chOff x="-235049" y="1486312"/>
            <a:chExt cx="8925551" cy="3738358"/>
          </a:xfrm>
        </p:grpSpPr>
        <p:graphicFrame>
          <p:nvGraphicFramePr>
            <p:cNvPr id="12" name="Диаграмма 11"/>
            <p:cNvGraphicFramePr/>
            <p:nvPr>
              <p:extLst>
                <p:ext uri="{D42A27DB-BD31-4B8C-83A1-F6EECF244321}">
                  <p14:modId xmlns:p14="http://schemas.microsoft.com/office/powerpoint/2010/main" val="2805792216"/>
                </p:ext>
              </p:extLst>
            </p:nvPr>
          </p:nvGraphicFramePr>
          <p:xfrm>
            <a:off x="-235049" y="1486312"/>
            <a:ext cx="8925551" cy="37383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4AAEF75-05A1-4FB9-9B48-F4988498AEAF}"/>
                </a:ext>
              </a:extLst>
            </p:cNvPr>
            <p:cNvSpPr/>
            <p:nvPr/>
          </p:nvSpPr>
          <p:spPr>
            <a:xfrm>
              <a:off x="1507231" y="3355491"/>
              <a:ext cx="20079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accent5">
                      <a:lumMod val="75000"/>
                    </a:schemeClr>
                  </a:solidFill>
                </a:rPr>
                <a:t>Сибирский ФО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75E9586-F9CE-4BE6-A77B-70199A128E4D}"/>
                </a:ext>
              </a:extLst>
            </p:cNvPr>
            <p:cNvSpPr/>
            <p:nvPr/>
          </p:nvSpPr>
          <p:spPr>
            <a:xfrm>
              <a:off x="6374827" y="4340513"/>
              <a:ext cx="2007979" cy="307777"/>
            </a:xfrm>
            <a:prstGeom prst="rect">
              <a:avLst/>
            </a:prstGeom>
            <a:solidFill>
              <a:srgbClr val="F1F7FD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accent5">
                      <a:lumMod val="75000"/>
                    </a:schemeClr>
                  </a:solidFill>
                </a:rPr>
                <a:t>Дальневосточный ФО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D244A33-D244-435B-8E0A-731F2700C7ED}"/>
                </a:ext>
              </a:extLst>
            </p:cNvPr>
            <p:cNvSpPr/>
            <p:nvPr/>
          </p:nvSpPr>
          <p:spPr>
            <a:xfrm>
              <a:off x="6504034" y="3119064"/>
              <a:ext cx="20079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accent5">
                      <a:lumMod val="75000"/>
                    </a:schemeClr>
                  </a:solidFill>
                </a:rPr>
                <a:t>Европейская часть РФ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EDDF9DB-F95B-4B96-9A09-87123F62E6B4}"/>
                </a:ext>
              </a:extLst>
            </p:cNvPr>
            <p:cNvSpPr/>
            <p:nvPr/>
          </p:nvSpPr>
          <p:spPr>
            <a:xfrm>
              <a:off x="4554711" y="1872912"/>
              <a:ext cx="33789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accent5">
                      <a:lumMod val="75000"/>
                    </a:schemeClr>
                  </a:solidFill>
                </a:rPr>
                <a:t>Уральский и Приволжский ФО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95E8F8-37B1-4120-B836-5311177EC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80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31ECB52-7F72-4F44-A652-646858D0283D}"/>
              </a:ext>
            </a:extLst>
          </p:cNvPr>
          <p:cNvGrpSpPr/>
          <p:nvPr/>
        </p:nvGrpSpPr>
        <p:grpSpPr>
          <a:xfrm>
            <a:off x="0" y="3225761"/>
            <a:ext cx="12192000" cy="3632240"/>
            <a:chOff x="0" y="3810619"/>
            <a:chExt cx="12192000" cy="3047381"/>
          </a:xfrm>
        </p:grpSpPr>
        <p:pic>
          <p:nvPicPr>
            <p:cNvPr id="3074" name="Picture 2" descr="Картинки по запросу горы россии">
              <a:extLst>
                <a:ext uri="{FF2B5EF4-FFF2-40B4-BE49-F238E27FC236}">
                  <a16:creationId xmlns:a16="http://schemas.microsoft.com/office/drawing/2014/main" id="{D29C776A-5CF6-41F8-8C4E-02B7075D7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62"/>
            <a:stretch/>
          </p:blipFill>
          <p:spPr bwMode="auto">
            <a:xfrm>
              <a:off x="0" y="3872149"/>
              <a:ext cx="12192000" cy="2985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901E794-7CC3-4C51-B66A-8F12AA06E7B5}"/>
                </a:ext>
              </a:extLst>
            </p:cNvPr>
            <p:cNvSpPr/>
            <p:nvPr/>
          </p:nvSpPr>
          <p:spPr>
            <a:xfrm>
              <a:off x="0" y="3810619"/>
              <a:ext cx="12192000" cy="2387476"/>
            </a:xfrm>
            <a:prstGeom prst="rect">
              <a:avLst/>
            </a:prstGeom>
            <a:gradFill>
              <a:gsLst>
                <a:gs pos="0">
                  <a:srgbClr val="F9FBFE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AC910D-AA2C-4E23-BEC2-37A513430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262195" y="6383824"/>
            <a:ext cx="12192000" cy="341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обращений к интернет ресурсу различных категорий пользователей за 2016-2017 гг. –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10 000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2B987F-A68D-4C83-9017-2EE4C75E0E50}"/>
              </a:ext>
            </a:extLst>
          </p:cNvPr>
          <p:cNvSpPr/>
          <p:nvPr/>
        </p:nvSpPr>
        <p:spPr>
          <a:xfrm>
            <a:off x="700365" y="1078829"/>
            <a:ext cx="10791269" cy="5355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b="1" dirty="0">
                <a:solidFill>
                  <a:srgbClr val="0F349A"/>
                </a:solidFill>
              </a:rPr>
              <a:t>Статистика по  зарегистрированным пользователям  </a:t>
            </a:r>
            <a:br>
              <a:rPr lang="ru-RU" altLang="ru-RU" sz="1600" b="1" dirty="0">
                <a:solidFill>
                  <a:srgbClr val="0F349A"/>
                </a:solidFill>
              </a:rPr>
            </a:br>
            <a:r>
              <a:rPr lang="ru-RU" altLang="ru-RU" sz="1600" b="1" dirty="0">
                <a:solidFill>
                  <a:srgbClr val="0F349A"/>
                </a:solidFill>
              </a:rPr>
              <a:t>«Интерактивной карты перспективных участков недр» по состоянию на  01.06.2017 г.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0B4BC7F-C724-4AAA-8869-46078A640AB9}"/>
              </a:ext>
            </a:extLst>
          </p:cNvPr>
          <p:cNvGrpSpPr/>
          <p:nvPr/>
        </p:nvGrpSpPr>
        <p:grpSpPr>
          <a:xfrm>
            <a:off x="1360344" y="1571046"/>
            <a:ext cx="11066705" cy="4067665"/>
            <a:chOff x="1451429" y="2141096"/>
            <a:chExt cx="11066705" cy="4067665"/>
          </a:xfrm>
        </p:grpSpPr>
        <p:graphicFrame>
          <p:nvGraphicFramePr>
            <p:cNvPr id="13" name="Диаграмма 12"/>
            <p:cNvGraphicFramePr/>
            <p:nvPr>
              <p:extLst>
                <p:ext uri="{D42A27DB-BD31-4B8C-83A1-F6EECF244321}">
                  <p14:modId xmlns:p14="http://schemas.microsoft.com/office/powerpoint/2010/main" val="3828138148"/>
                </p:ext>
              </p:extLst>
            </p:nvPr>
          </p:nvGraphicFramePr>
          <p:xfrm>
            <a:off x="2809875" y="2141096"/>
            <a:ext cx="6957322" cy="40676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8002471-7AE6-4E5C-97EB-801307FF145F}"/>
                </a:ext>
              </a:extLst>
            </p:cNvPr>
            <p:cNvSpPr/>
            <p:nvPr/>
          </p:nvSpPr>
          <p:spPr>
            <a:xfrm>
              <a:off x="1451429" y="4693690"/>
              <a:ext cx="36006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/>
                <a:t>Учреждения и организации Роснедра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B16E7B1-6EA4-4AB7-AF35-0B59DD90310E}"/>
                </a:ext>
              </a:extLst>
            </p:cNvPr>
            <p:cNvSpPr/>
            <p:nvPr/>
          </p:nvSpPr>
          <p:spPr>
            <a:xfrm>
              <a:off x="1855303" y="3819755"/>
              <a:ext cx="31968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/>
                <a:t>Предприятия АО «</a:t>
              </a:r>
              <a:r>
                <a:rPr lang="ru-RU" sz="1400" dirty="0" err="1"/>
                <a:t>Росгеология</a:t>
              </a:r>
              <a:r>
                <a:rPr lang="ru-RU" sz="1400" dirty="0"/>
                <a:t>»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E3BBD1C-278C-4B06-9D4F-52E7A51FD92C}"/>
                </a:ext>
              </a:extLst>
            </p:cNvPr>
            <p:cNvSpPr/>
            <p:nvPr/>
          </p:nvSpPr>
          <p:spPr>
            <a:xfrm>
              <a:off x="3251770" y="3115418"/>
              <a:ext cx="20079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/>
                <a:t>Частные лица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40FD016-F789-481F-AE8C-0955F6B26D08}"/>
                </a:ext>
              </a:extLst>
            </p:cNvPr>
            <p:cNvSpPr/>
            <p:nvPr/>
          </p:nvSpPr>
          <p:spPr>
            <a:xfrm>
              <a:off x="1451429" y="2572105"/>
              <a:ext cx="49781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/>
                <a:t>Научные и образовательные учреждения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CF57D35-5B24-48BD-BDA7-800DEE7DDF64}"/>
                </a:ext>
              </a:extLst>
            </p:cNvPr>
            <p:cNvSpPr/>
            <p:nvPr/>
          </p:nvSpPr>
          <p:spPr>
            <a:xfrm>
              <a:off x="8076710" y="4154732"/>
              <a:ext cx="44414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Недропользователи и сервисные компании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EB70D2-10D6-46B9-89B1-82EFB92F0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fknfq">
            <a:extLst>
              <a:ext uri="{FF2B5EF4-FFF2-40B4-BE49-F238E27FC236}">
                <a16:creationId xmlns:a16="http://schemas.microsoft.com/office/drawing/2014/main" id="{2A6D9DED-5AB7-49A0-AB65-0CAF2A684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/>
          <a:stretch/>
        </p:blipFill>
        <p:spPr bwMode="auto">
          <a:xfrm>
            <a:off x="1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41700" y="2836808"/>
            <a:ext cx="64621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kern="1300" dirty="0">
                <a:ln w="10160">
                  <a:noFill/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Доступ к «Интерактивной карте перспективных объектов с оцененными прогнозными ресурсами категории Р</a:t>
            </a:r>
            <a:r>
              <a:rPr lang="ru-RU" sz="1600" b="1" kern="1300" baseline="-25000" dirty="0">
                <a:ln w="10160">
                  <a:noFill/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  <a:r>
              <a:rPr lang="ru-RU" sz="1600" b="1" kern="1300" dirty="0">
                <a:ln w="10160">
                  <a:noFill/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1600" b="1" kern="1300" dirty="0" err="1">
                <a:ln w="10160">
                  <a:noFill/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минерагеническим</a:t>
            </a:r>
            <a:r>
              <a:rPr lang="ru-RU" sz="1600" b="1" kern="1300" dirty="0">
                <a:ln w="10160">
                  <a:noFill/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потенциалом»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28918" y="2605698"/>
            <a:ext cx="5434014" cy="13747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5000"/>
              </a:lnSpc>
            </a:pPr>
            <a:endParaRPr lang="ru-RU" sz="4400" b="1" kern="1300" spc="38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ts val="5000"/>
              </a:lnSpc>
            </a:pPr>
            <a:endParaRPr lang="ru-RU" sz="5400" b="1" kern="1300" spc="38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82649" y="68046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3DC22B-1BA1-4871-9027-D778D513D7BB}"/>
              </a:ext>
            </a:extLst>
          </p:cNvPr>
          <p:cNvSpPr/>
          <p:nvPr/>
        </p:nvSpPr>
        <p:spPr>
          <a:xfrm>
            <a:off x="5028918" y="3700555"/>
            <a:ext cx="306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http://portal.vsegei.ru</a:t>
            </a:r>
          </a:p>
        </p:txBody>
      </p:sp>
    </p:spTree>
    <p:extLst>
      <p:ext uri="{BB962C8B-B14F-4D97-AF65-F5344CB8AC3E}">
        <p14:creationId xmlns:p14="http://schemas.microsoft.com/office/powerpoint/2010/main" val="110624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4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13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36E6C5-1B80-4DCE-8FC6-41D78A6B94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79650" y="944563"/>
            <a:ext cx="882015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dirty="0">
                <a:solidFill>
                  <a:srgbClr val="0F349A"/>
                </a:solidFill>
              </a:rPr>
              <a:t>Интерактивная карта перспективных объектов с оцененными </a:t>
            </a:r>
            <a:br>
              <a:rPr lang="ru-RU" sz="2000" b="1" dirty="0">
                <a:solidFill>
                  <a:srgbClr val="0F349A"/>
                </a:solidFill>
              </a:rPr>
            </a:br>
            <a:r>
              <a:rPr lang="ru-RU" sz="2000" b="1" dirty="0">
                <a:solidFill>
                  <a:srgbClr val="0F349A"/>
                </a:solidFill>
              </a:rPr>
              <a:t>прогнозными ресурсами категории Р</a:t>
            </a:r>
            <a:r>
              <a:rPr lang="ru-RU" sz="2000" b="1" baseline="-25000" dirty="0">
                <a:solidFill>
                  <a:srgbClr val="0F349A"/>
                </a:solidFill>
              </a:rPr>
              <a:t>3</a:t>
            </a:r>
            <a:r>
              <a:rPr lang="ru-RU" sz="2000" b="1" dirty="0">
                <a:solidFill>
                  <a:srgbClr val="0F349A"/>
                </a:solidFill>
              </a:rPr>
              <a:t> и </a:t>
            </a:r>
            <a:r>
              <a:rPr lang="ru-RU" sz="2000" b="1" dirty="0" err="1">
                <a:solidFill>
                  <a:srgbClr val="0F349A"/>
                </a:solidFill>
              </a:rPr>
              <a:t>минерагеническим</a:t>
            </a:r>
            <a:r>
              <a:rPr lang="ru-RU" sz="2000" b="1" dirty="0">
                <a:solidFill>
                  <a:srgbClr val="0F349A"/>
                </a:solidFill>
              </a:rPr>
              <a:t> потенциалом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88" y="2253409"/>
            <a:ext cx="8272640" cy="4604591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1300541" y="1618250"/>
            <a:ext cx="10486734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400" b="1" dirty="0">
                <a:solidFill>
                  <a:srgbClr val="C00000"/>
                </a:solidFill>
              </a:rPr>
              <a:t>На основе «Системы учета перспективных объектов с оцененными прогнозными ресурсами категории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Р</a:t>
            </a:r>
            <a:r>
              <a:rPr lang="ru-RU" sz="1400" b="1" baseline="-25000" dirty="0">
                <a:solidFill>
                  <a:srgbClr val="C00000"/>
                </a:solidFill>
              </a:rPr>
              <a:t>3</a:t>
            </a:r>
            <a:r>
              <a:rPr lang="ru-RU" sz="1400" b="1" dirty="0">
                <a:solidFill>
                  <a:srgbClr val="C00000"/>
                </a:solidFill>
              </a:rPr>
              <a:t> и </a:t>
            </a:r>
            <a:r>
              <a:rPr lang="ru-RU" sz="1400" b="1" dirty="0" err="1">
                <a:solidFill>
                  <a:srgbClr val="C00000"/>
                </a:solidFill>
              </a:rPr>
              <a:t>минерагеническим</a:t>
            </a:r>
            <a:r>
              <a:rPr lang="ru-RU" sz="1400" b="1" dirty="0">
                <a:solidFill>
                  <a:srgbClr val="C00000"/>
                </a:solidFill>
              </a:rPr>
              <a:t> потенциалом»  (ФГБУ «ВСЕГЕИ», 2017)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C1EAA6-6DB8-4131-9F24-E9DF1C988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3411D6-D571-438E-B6B8-E5B193820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5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6" grpId="0"/>
      <p:bldP spid="2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55156C-33F7-412C-8B48-E8ACE88553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B46D7FC-6B24-49FE-90DE-CAE5A2EED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" r="405"/>
          <a:stretch/>
        </p:blipFill>
        <p:spPr>
          <a:xfrm>
            <a:off x="1385693" y="1904436"/>
            <a:ext cx="5724359" cy="277435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 16"/>
          <p:cNvSpPr/>
          <p:nvPr/>
        </p:nvSpPr>
        <p:spPr>
          <a:xfrm>
            <a:off x="7472237" y="2874465"/>
            <a:ext cx="3617254" cy="960083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alt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НРС </a:t>
            </a:r>
            <a:r>
              <a:rPr lang="ru-RU" alt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Роснедра</a:t>
            </a:r>
            <a:endParaRPr lang="ru-RU" alt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ru-RU" sz="1200" dirty="0"/>
              <a:t>Утверждение объектов с оцененным металлогеническим потенциалом и прогнозными ресурсами категории</a:t>
            </a:r>
          </a:p>
        </p:txBody>
      </p:sp>
      <p:sp>
        <p:nvSpPr>
          <p:cNvPr id="42" name="Rectangle 16"/>
          <p:cNvSpPr/>
          <p:nvPr/>
        </p:nvSpPr>
        <p:spPr>
          <a:xfrm>
            <a:off x="7472237" y="4164878"/>
            <a:ext cx="3617255" cy="800789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alt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ФГБУ В С Е Г Е И</a:t>
            </a:r>
          </a:p>
          <a:p>
            <a:pPr algn="ctr">
              <a:spcBef>
                <a:spcPts val="600"/>
              </a:spcBef>
              <a:buNone/>
            </a:pPr>
            <a:r>
              <a:rPr lang="ru-RU" altLang="ru-RU" sz="1200" dirty="0"/>
              <a:t>Экспертиза и апробация паспортов перспективных объектов</a:t>
            </a:r>
          </a:p>
        </p:txBody>
      </p:sp>
      <p:sp>
        <p:nvSpPr>
          <p:cNvPr id="43" name="Rectangle 16"/>
          <p:cNvSpPr/>
          <p:nvPr/>
        </p:nvSpPr>
        <p:spPr>
          <a:xfrm>
            <a:off x="7472236" y="5295997"/>
            <a:ext cx="3617256" cy="1482191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ГЕОЛОГИЧЕСКИЕ ПРЕДПРИЯТИЯ, ОРГАНИЗАЦИИ  И УЧРЕЖДЕНИЯ</a:t>
            </a:r>
          </a:p>
          <a:p>
            <a:pPr algn="ctr">
              <a:lnSpc>
                <a:spcPts val="15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sz="1200" dirty="0"/>
              <a:t>Составление паспортов перспективных объектов по результатам государственного геологического картирования масштаба 1:1 000 000 и 1:200 000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930900" y="1482342"/>
            <a:ext cx="583249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>
                <a:solidFill>
                  <a:srgbClr val="0F34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Технологическая схема учета, апробации и мониторинга прогнозных ресурсов </a:t>
            </a:r>
          </a:p>
        </p:txBody>
      </p:sp>
      <p:sp>
        <p:nvSpPr>
          <p:cNvPr id="45" name="AutoShape 13"/>
          <p:cNvSpPr>
            <a:spLocks noChangeArrowheads="1"/>
          </p:cNvSpPr>
          <p:nvPr/>
        </p:nvSpPr>
        <p:spPr bwMode="auto">
          <a:xfrm>
            <a:off x="7461928" y="1904436"/>
            <a:ext cx="3637872" cy="639699"/>
          </a:xfrm>
          <a:prstGeom prst="can">
            <a:avLst>
              <a:gd name="adj" fmla="val 1617"/>
            </a:avLst>
          </a:prstGeom>
          <a:solidFill>
            <a:srgbClr val="2969A3"/>
          </a:solidFill>
          <a:ln w="0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600" b="1" cap="small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система учета</a:t>
            </a:r>
          </a:p>
        </p:txBody>
      </p:sp>
      <p:sp>
        <p:nvSpPr>
          <p:cNvPr id="46" name="Стрелка вниз 45"/>
          <p:cNvSpPr/>
          <p:nvPr/>
        </p:nvSpPr>
        <p:spPr>
          <a:xfrm rot="10800000">
            <a:off x="9175943" y="5036412"/>
            <a:ext cx="209842" cy="178058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9" name="Стрелка вниз 48"/>
          <p:cNvSpPr/>
          <p:nvPr/>
        </p:nvSpPr>
        <p:spPr>
          <a:xfrm rot="10800000">
            <a:off x="9175943" y="3925085"/>
            <a:ext cx="209842" cy="178058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9175943" y="2612168"/>
            <a:ext cx="209843" cy="178058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53" name="Стрелка вниз 52"/>
          <p:cNvSpPr/>
          <p:nvPr/>
        </p:nvSpPr>
        <p:spPr>
          <a:xfrm rot="5400000">
            <a:off x="7211884" y="2175076"/>
            <a:ext cx="173326" cy="199232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54" name="Прямоугольник 53"/>
          <p:cNvSpPr/>
          <p:nvPr/>
        </p:nvSpPr>
        <p:spPr>
          <a:xfrm>
            <a:off x="9105604" y="6673975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295389" y="4808683"/>
            <a:ext cx="5814663" cy="18004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marL="182563" indent="-1825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C00000"/>
                </a:solidFill>
              </a:rPr>
              <a:t>2004 - 2007 гг. создана Система учета перспективных объектов с оцененными прогнозными ресурсами категории Р</a:t>
            </a:r>
            <a:r>
              <a:rPr lang="ru-RU" sz="1200" b="1" baseline="-25000" dirty="0">
                <a:solidFill>
                  <a:srgbClr val="C00000"/>
                </a:solidFill>
              </a:rPr>
              <a:t>3</a:t>
            </a:r>
            <a:r>
              <a:rPr lang="ru-RU" sz="1200" b="1" dirty="0">
                <a:solidFill>
                  <a:srgbClr val="C00000"/>
                </a:solidFill>
              </a:rPr>
              <a:t>, составлены паспорта по 1600 перспективным участкам, проведена их экспертиза и апробация. </a:t>
            </a:r>
          </a:p>
          <a:p>
            <a:pPr marL="182563" indent="-1825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C00000"/>
                </a:solidFill>
              </a:rPr>
              <a:t>в 2008 году система переведена в режим мониторинга и ежеквартально пополняется новыми данными, получаемыми в ходе выполнения работ по  составлению </a:t>
            </a:r>
            <a:r>
              <a:rPr lang="ru-RU" sz="1200" b="1" dirty="0" err="1">
                <a:solidFill>
                  <a:srgbClr val="C00000"/>
                </a:solidFill>
              </a:rPr>
              <a:t>Госгеолкарты</a:t>
            </a:r>
            <a:r>
              <a:rPr lang="ru-RU" sz="1200" b="1" dirty="0">
                <a:solidFill>
                  <a:srgbClr val="C00000"/>
                </a:solidFill>
              </a:rPr>
              <a:t>  масштаба 1:200 000-1:1000 000. </a:t>
            </a:r>
          </a:p>
          <a:p>
            <a:pPr marL="182563" indent="-1825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C00000"/>
                </a:solidFill>
              </a:rPr>
              <a:t>в 2016 году подготовлен и опубликован на официальном сайте макет интерактивной карты.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279650" y="748808"/>
            <a:ext cx="882015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dirty="0">
                <a:solidFill>
                  <a:srgbClr val="0F349A"/>
                </a:solidFill>
              </a:rPr>
              <a:t>Система учета перспективных объектов с оцененными прогнозными ресурсами категории Р</a:t>
            </a:r>
            <a:r>
              <a:rPr lang="ru-RU" sz="2000" b="1" baseline="-25000" dirty="0">
                <a:solidFill>
                  <a:srgbClr val="0F349A"/>
                </a:solidFill>
              </a:rPr>
              <a:t>3 </a:t>
            </a:r>
            <a:r>
              <a:rPr lang="ru-RU" sz="2000" b="1" dirty="0">
                <a:solidFill>
                  <a:srgbClr val="0F349A"/>
                </a:solidFill>
              </a:rPr>
              <a:t>и </a:t>
            </a:r>
            <a:r>
              <a:rPr lang="ru-RU" sz="2000" b="1" dirty="0" err="1">
                <a:solidFill>
                  <a:srgbClr val="0F349A"/>
                </a:solidFill>
              </a:rPr>
              <a:t>минерагеническим</a:t>
            </a:r>
            <a:r>
              <a:rPr lang="ru-RU" sz="2000" b="1" dirty="0">
                <a:solidFill>
                  <a:srgbClr val="0F349A"/>
                </a:solidFill>
              </a:rPr>
              <a:t> потенциалом</a:t>
            </a:r>
          </a:p>
        </p:txBody>
      </p:sp>
      <p:sp>
        <p:nvSpPr>
          <p:cNvPr id="32" name="Rectangle 16"/>
          <p:cNvSpPr/>
          <p:nvPr/>
        </p:nvSpPr>
        <p:spPr>
          <a:xfrm>
            <a:off x="1709405" y="2046632"/>
            <a:ext cx="5174538" cy="456120"/>
          </a:xfrm>
          <a:prstGeom prst="rect">
            <a:avLst/>
          </a:prstGeom>
          <a:solidFill>
            <a:srgbClr val="2D73B3">
              <a:alpha val="3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altLang="ru-RU" sz="16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Интерактивная карта (ФГБУ В С Е Г Е И, 2016)</a:t>
            </a:r>
            <a:endParaRPr lang="ru-RU" altLang="ru-RU" sz="1400" spc="1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0B56D7-E9DC-4BCE-A7BF-813725AF0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2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7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2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250"/>
                            </p:stCondLst>
                            <p:childTnLst>
                              <p:par>
                                <p:cTn id="63" presetID="10" presetClass="entr" presetSubtype="0" fill="hold" grpId="0" nodeType="after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build="p"/>
      <p:bldP spid="45" grpId="0" animBg="1"/>
      <p:bldP spid="46" grpId="0" animBg="1"/>
      <p:bldP spid="49" grpId="0" animBg="1"/>
      <p:bldP spid="50" grpId="0" animBg="1"/>
      <p:bldP spid="53" grpId="0" animBg="1"/>
      <p:bldP spid="54" grpId="0"/>
      <p:bldP spid="28" grpId="0" uiExpand="1" build="p" bldLvl="5"/>
      <p:bldP spid="29" grpId="0" build="p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683202-5E40-47F8-AF50-8DEB233AC0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582" y="3870960"/>
            <a:ext cx="5113310" cy="28689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b="47068"/>
          <a:stretch/>
        </p:blipFill>
        <p:spPr>
          <a:xfrm>
            <a:off x="1587509" y="2203894"/>
            <a:ext cx="1405207" cy="3024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13102" t="26135" r="69453" b="36819"/>
          <a:stretch/>
        </p:blipFill>
        <p:spPr>
          <a:xfrm>
            <a:off x="3213170" y="2203894"/>
            <a:ext cx="2603750" cy="3024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6073838" y="2056325"/>
            <a:ext cx="5200798" cy="16743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000"/>
              </a:lnSpc>
              <a:spcBef>
                <a:spcPct val="20000"/>
              </a:spcBef>
            </a:pPr>
            <a:r>
              <a:rPr lang="ru-RU" sz="1400" b="1" dirty="0">
                <a:solidFill>
                  <a:srgbClr val="C00000"/>
                </a:solidFill>
              </a:rPr>
              <a:t>Всего, по состоянию на 01.01.2017 г., по результатам региональных геолого-съемочных работ обосновано выделение более 2300 перспективных объектов твердых полезных ископаемых. </a:t>
            </a:r>
          </a:p>
          <a:p>
            <a:pPr>
              <a:lnSpc>
                <a:spcPts val="2000"/>
              </a:lnSpc>
              <a:spcBef>
                <a:spcPct val="20000"/>
              </a:spcBef>
            </a:pPr>
            <a:r>
              <a:rPr lang="ru-RU" sz="1400" b="1" dirty="0">
                <a:solidFill>
                  <a:srgbClr val="C00000"/>
                </a:solidFill>
              </a:rPr>
              <a:t>Все объекты прошли процедуру паспортизации и апробации,  933 объекта поставлены на учет.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1152910" y="6673975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94303" y="5540134"/>
            <a:ext cx="4257809" cy="9312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ts val="2000"/>
              </a:lnSpc>
              <a:spcBef>
                <a:spcPct val="20000"/>
              </a:spcBef>
            </a:pPr>
            <a:r>
              <a:rPr lang="ru-RU" sz="1400" b="1" dirty="0">
                <a:solidFill>
                  <a:srgbClr val="CC3300"/>
                </a:solidFill>
              </a:rPr>
              <a:t>Доступ к материалам с сайта ФГБУ ВСЕГЕИ</a:t>
            </a:r>
          </a:p>
          <a:p>
            <a:pPr algn="just">
              <a:lnSpc>
                <a:spcPts val="2000"/>
              </a:lnSpc>
              <a:spcBef>
                <a:spcPct val="20000"/>
              </a:spcBef>
            </a:pPr>
            <a:r>
              <a:rPr lang="en-US" sz="1400" b="1" dirty="0">
                <a:solidFill>
                  <a:srgbClr val="CC3300"/>
                </a:solidFill>
                <a:hlinkClick r:id="rId5"/>
              </a:rPr>
              <a:t>http://portal.vsegei.ru</a:t>
            </a:r>
            <a:endParaRPr lang="en-US" sz="1400" b="1" dirty="0">
              <a:solidFill>
                <a:srgbClr val="CC3300"/>
              </a:solidFill>
            </a:endParaRPr>
          </a:p>
          <a:p>
            <a:pPr algn="just">
              <a:lnSpc>
                <a:spcPts val="2000"/>
              </a:lnSpc>
              <a:spcBef>
                <a:spcPct val="20000"/>
              </a:spcBef>
            </a:pPr>
            <a:endParaRPr lang="ru-RU" sz="1400" b="1" dirty="0">
              <a:solidFill>
                <a:srgbClr val="CC33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79650" y="939391"/>
            <a:ext cx="8820150" cy="105413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dirty="0">
                <a:solidFill>
                  <a:srgbClr val="0F349A"/>
                </a:solidFill>
              </a:rPr>
              <a:t>Интерактивная карта и система учета перспективных </a:t>
            </a:r>
            <a:br>
              <a:rPr lang="ru-RU" sz="2000" b="1" dirty="0">
                <a:solidFill>
                  <a:srgbClr val="0F349A"/>
                </a:solidFill>
              </a:rPr>
            </a:br>
            <a:r>
              <a:rPr lang="ru-RU" sz="2000" b="1" dirty="0">
                <a:solidFill>
                  <a:srgbClr val="0F349A"/>
                </a:solidFill>
              </a:rPr>
              <a:t>объектов с оцененными прогнозными ресурсами категории </a:t>
            </a:r>
            <a:br>
              <a:rPr lang="ru-RU" sz="2000" b="1" dirty="0">
                <a:solidFill>
                  <a:srgbClr val="0F349A"/>
                </a:solidFill>
              </a:rPr>
            </a:br>
            <a:r>
              <a:rPr lang="ru-RU" sz="2000" b="1" dirty="0">
                <a:solidFill>
                  <a:srgbClr val="0F349A"/>
                </a:solidFill>
              </a:rPr>
              <a:t>Р</a:t>
            </a:r>
            <a:r>
              <a:rPr lang="ru-RU" sz="2000" b="1" baseline="-25000" dirty="0">
                <a:solidFill>
                  <a:srgbClr val="0F349A"/>
                </a:solidFill>
              </a:rPr>
              <a:t>3 </a:t>
            </a:r>
            <a:r>
              <a:rPr lang="ru-RU" sz="2000" b="1" dirty="0">
                <a:solidFill>
                  <a:srgbClr val="0F349A"/>
                </a:solidFill>
              </a:rPr>
              <a:t>и </a:t>
            </a:r>
            <a:r>
              <a:rPr lang="ru-RU" sz="2000" b="1" dirty="0" err="1">
                <a:solidFill>
                  <a:srgbClr val="0F349A"/>
                </a:solidFill>
              </a:rPr>
              <a:t>минерагеническим</a:t>
            </a:r>
            <a:r>
              <a:rPr lang="ru-RU" sz="2000" b="1" dirty="0">
                <a:solidFill>
                  <a:srgbClr val="0F349A"/>
                </a:solidFill>
              </a:rPr>
              <a:t> потенциалом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06737" y="3541077"/>
            <a:ext cx="9624155" cy="3198817"/>
            <a:chOff x="2416362" y="3541077"/>
            <a:chExt cx="9624155" cy="319881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416362" y="3541077"/>
              <a:ext cx="1378398" cy="23463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>
              <a:glow rad="25400">
                <a:schemeClr val="accent1"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022794" y="4937893"/>
              <a:ext cx="2603751" cy="29000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>
              <a:glow rad="25400">
                <a:schemeClr val="accent1"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Соединительная линия уступом 3"/>
            <p:cNvCxnSpPr>
              <a:stCxn id="2" idx="3"/>
              <a:endCxn id="31" idx="1"/>
            </p:cNvCxnSpPr>
            <p:nvPr/>
          </p:nvCxnSpPr>
          <p:spPr>
            <a:xfrm>
              <a:off x="3794760" y="3658394"/>
              <a:ext cx="228034" cy="1424500"/>
            </a:xfrm>
            <a:prstGeom prst="bentConnector3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outerShdw blurRad="38100" dist="254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Соединительная линия уступом 34"/>
            <p:cNvCxnSpPr>
              <a:cxnSpLocks/>
              <a:stCxn id="31" idx="3"/>
              <a:endCxn id="8" idx="1"/>
            </p:cNvCxnSpPr>
            <p:nvPr/>
          </p:nvCxnSpPr>
          <p:spPr>
            <a:xfrm>
              <a:off x="6626545" y="5082894"/>
              <a:ext cx="300662" cy="222533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FF0000"/>
              </a:solidFill>
              <a:tailEnd type="triangle"/>
            </a:ln>
            <a:effectLst>
              <a:outerShdw blurRad="38100" dist="254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7"/>
            <p:cNvSpPr/>
            <p:nvPr/>
          </p:nvSpPr>
          <p:spPr>
            <a:xfrm>
              <a:off x="6927207" y="3870960"/>
              <a:ext cx="5113310" cy="28689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>
              <a:glow rad="25400">
                <a:schemeClr val="accent1"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354D228-E09B-4B72-AB87-239BCDDD3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988FD2-34C5-4EFB-81A6-AEEBF46AA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0"/>
                            </p:stCondLst>
                            <p:childTnLst>
                              <p:par>
                                <p:cTn id="39" presetID="10" presetClass="entr" presetSubtype="0" fill="hold" grpId="0" nodeType="afterEffect" nodePh="1">
                                  <p:stCondLst>
                                    <p:cond delay="425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 bldLvl="5"/>
      <p:bldP spid="34" grpId="0"/>
      <p:bldP spid="17" grpId="0" uiExpand="1" build="p" bldLvl="5"/>
      <p:bldP spid="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33B49DF-CA2E-4843-AFF1-23FA46236B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5056849" y="3624611"/>
            <a:ext cx="453489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342900" indent="-342900"/>
            <a:r>
              <a:rPr lang="en-US" sz="800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91244" y="1647825"/>
            <a:ext cx="9387592" cy="5419910"/>
            <a:chOff x="2326058" y="1066719"/>
            <a:chExt cx="9927713" cy="5731748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2326058" y="1335465"/>
              <a:ext cx="9772615" cy="4646235"/>
            </a:xfrm>
            <a:prstGeom prst="rect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AutoShape 13"/>
            <p:cNvSpPr>
              <a:spLocks noChangeArrowheads="1"/>
            </p:cNvSpPr>
            <p:nvPr/>
          </p:nvSpPr>
          <p:spPr bwMode="auto">
            <a:xfrm>
              <a:off x="4104626" y="1066719"/>
              <a:ext cx="5412389" cy="461259"/>
            </a:xfrm>
            <a:prstGeom prst="can">
              <a:avLst>
                <a:gd name="adj" fmla="val 16616"/>
              </a:avLst>
            </a:prstGeom>
            <a:solidFill>
              <a:schemeClr val="accent1">
                <a:lumMod val="75000"/>
              </a:schemeClr>
            </a:solidFill>
            <a:ln w="0">
              <a:solidFill>
                <a:schemeClr val="tx1"/>
              </a:solidFill>
              <a:round/>
              <a:headEnd/>
              <a:tailEnd/>
            </a:ln>
            <a:effectLst>
              <a:glow rad="76200">
                <a:srgbClr val="AEBA98">
                  <a:alpha val="35000"/>
                </a:srgb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woPt" dir="t">
                <a:rot lat="0" lon="0" rev="12600000"/>
              </a:lightRig>
            </a:scene3d>
            <a:sp3d prstMaterial="dkEdge"/>
          </p:spPr>
          <p:txBody>
            <a:bodyPr wrap="none"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ru-RU" sz="2400" cap="small" spc="3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База</a:t>
              </a:r>
              <a:r>
                <a:rPr lang="ru-RU" sz="2400" cap="small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 данных системы учета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1903251" y="6386987"/>
              <a:ext cx="350520" cy="4114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2416362" y="1644853"/>
              <a:ext cx="2560969" cy="1192312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sz="1400" b="1" u="sng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Титульные сведения 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sz="1200" b="1" dirty="0">
                  <a:solidFill>
                    <a:schemeClr val="lt1"/>
                  </a:solidFill>
                </a:rPr>
                <a:t>(название перспективного объекта, группа полезных ископаемых, организация-исполнитель, составители)</a:t>
              </a:r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2416362" y="2921234"/>
              <a:ext cx="2560970" cy="1567576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ru-RU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Общие сведения 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chemeClr val="lt1"/>
                  </a:solidFill>
                </a:rPr>
                <a:t>(данные по классификации перспективного объекта (металлогенический ранг, комплексность, площадь), географическая привязка и привязка к выполненным работам)</a:t>
              </a:r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5195884" y="1644853"/>
              <a:ext cx="3797370" cy="1960565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400" b="1" u="sng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Геолого-металлогеническая (</a:t>
              </a:r>
              <a:r>
                <a:rPr lang="ru-RU" sz="1400" b="1" u="sng" dirty="0" err="1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минерагеническая</a:t>
              </a:r>
              <a:r>
                <a:rPr lang="ru-RU" sz="1400" b="1" u="sng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характеристика </a:t>
              </a:r>
              <a:r>
                <a:rPr lang="ru-RU" sz="1400" b="1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перспективного объекта 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dirty="0">
                  <a:solidFill>
                    <a:schemeClr val="lt1"/>
                  </a:solidFill>
                </a:rPr>
                <a:t>(</a:t>
              </a:r>
              <a:r>
                <a:rPr lang="ru-RU" sz="1200" b="1" dirty="0"/>
                <a:t>металлогенические параметры перспективного объекта, геологическая и рудно-формационная характеристика, характеристика продуктивного металлогенического комплекса, рудоконтролирующие структуры и т.п.) </a:t>
              </a:r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5206328" y="3701444"/>
              <a:ext cx="3762835" cy="1898531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Обоснование выделения 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dirty="0"/>
                <a:t>перспективного объекта (наличие положительных критериев прогнозной оценки, наличие прямых и косвенных признаков </a:t>
              </a:r>
              <a:r>
                <a:rPr lang="ru-RU" sz="1200" b="1" dirty="0" err="1"/>
                <a:t>оруденения</a:t>
              </a:r>
              <a:r>
                <a:rPr lang="ru-RU" sz="1200" b="1" dirty="0"/>
                <a:t>, наличие особо охраняемых территорий, описание эталонных аналогов).</a:t>
              </a:r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9192709" y="1644852"/>
              <a:ext cx="2793897" cy="1454241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Количественная оценка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200" b="1" dirty="0">
                  <a:solidFill>
                    <a:schemeClr val="lt1"/>
                  </a:solidFill>
                </a:rPr>
                <a:t>металлогенического потенциала и прогнозных ресурсов категории P3. 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dirty="0">
                  <a:solidFill>
                    <a:schemeClr val="lt1"/>
                  </a:solidFill>
                </a:rPr>
                <a:t>(список оценок по каждому типу ПИ)</a:t>
              </a:r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9187715" y="3188626"/>
              <a:ext cx="2770720" cy="1183310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400" b="1" u="sng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Рекомендации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dirty="0"/>
                <a:t>(стадия, </a:t>
              </a:r>
              <a:r>
                <a:rPr lang="ru-RU" sz="1200" b="1" dirty="0" err="1"/>
                <a:t>подстадия</a:t>
              </a:r>
              <a:r>
                <a:rPr lang="ru-RU" sz="1200" b="1" dirty="0"/>
                <a:t> работ, виды работ, очередность работ, другие сведения</a:t>
              </a:r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9187715" y="4488809"/>
              <a:ext cx="2798891" cy="1096280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Дополнительные  данные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dirty="0"/>
                <a:t>текстовые и графические материалы к паспорту перспективного объекта</a:t>
              </a:r>
            </a:p>
          </p:txBody>
        </p:sp>
        <p:sp>
          <p:nvSpPr>
            <p:cNvPr id="36" name="Скругленный прямоугольник 35"/>
            <p:cNvSpPr/>
            <p:nvPr/>
          </p:nvSpPr>
          <p:spPr bwMode="auto">
            <a:xfrm>
              <a:off x="2541181" y="5739008"/>
              <a:ext cx="4479096" cy="623831"/>
            </a:xfrm>
            <a:prstGeom prst="roundRect">
              <a:avLst/>
            </a:prstGeom>
            <a:solidFill>
              <a:srgbClr val="2D73B3"/>
            </a:solidFill>
            <a:ln>
              <a:solidFill>
                <a:srgbClr val="017BB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cap="small" dirty="0" err="1"/>
                <a:t>Вэб</a:t>
              </a:r>
              <a:r>
                <a:rPr lang="ru-RU" sz="1200" b="1" cap="small" dirty="0"/>
                <a:t>-приложение для  ввода и редактирования данных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 bwMode="auto">
            <a:xfrm>
              <a:off x="7149711" y="5739008"/>
              <a:ext cx="4734608" cy="623831"/>
            </a:xfrm>
            <a:prstGeom prst="round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ru-RU" sz="1200" b="1" cap="small" dirty="0" err="1">
                  <a:solidFill>
                    <a:schemeClr val="lt1"/>
                  </a:solidFill>
                </a:rPr>
                <a:t>Вэб</a:t>
              </a:r>
              <a:r>
                <a:rPr lang="ru-RU" sz="1200" b="1" cap="small" dirty="0">
                  <a:solidFill>
                    <a:schemeClr val="lt1"/>
                  </a:solidFill>
                </a:rPr>
                <a:t>-сервис для интеграции с другими отраслевыми информационными системами </a:t>
              </a:r>
              <a:r>
                <a:rPr lang="ru-RU" sz="1200" b="1" cap="small" dirty="0" err="1">
                  <a:solidFill>
                    <a:schemeClr val="lt1"/>
                  </a:solidFill>
                </a:rPr>
                <a:t>Роснедра</a:t>
              </a:r>
              <a:endParaRPr lang="ru-RU" sz="1200" b="1" cap="small" dirty="0">
                <a:solidFill>
                  <a:schemeClr val="lt1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2428804" y="4572878"/>
              <a:ext cx="2548527" cy="1027097"/>
            </a:xfrm>
            <a:prstGeom prst="rect">
              <a:avLst/>
            </a:prstGeom>
            <a:solidFill>
              <a:srgbClr val="2D73B3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ru-RU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Пространственные данные объектов Р3 и МП</a:t>
              </a:r>
            </a:p>
            <a:p>
              <a:pPr algn="ctr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chemeClr val="lt1"/>
                  </a:solidFill>
                </a:rPr>
                <a:t>(контуры/площадь перспективного объекта)</a:t>
              </a: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2652398" y="797049"/>
            <a:ext cx="928242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C00000"/>
                </a:solidFill>
              </a:rPr>
              <a:t>Информация по объектам размещена в специализированных блоках  </a:t>
            </a:r>
            <a:r>
              <a:rPr lang="ru-RU" sz="1200" b="1" cap="small" dirty="0">
                <a:solidFill>
                  <a:srgbClr val="C00000"/>
                </a:solidFill>
              </a:rPr>
              <a:t>Базы  Данных Системы</a:t>
            </a:r>
            <a:r>
              <a:rPr lang="ru-RU" sz="1200" b="1" dirty="0">
                <a:solidFill>
                  <a:srgbClr val="C00000"/>
                </a:solidFill>
              </a:rPr>
              <a:t>. </a:t>
            </a:r>
            <a:br>
              <a:rPr lang="ru-RU" sz="1200" b="1" dirty="0">
                <a:solidFill>
                  <a:srgbClr val="C00000"/>
                </a:solidFill>
              </a:rPr>
            </a:br>
            <a:r>
              <a:rPr lang="ru-RU" sz="1200" b="1" dirty="0">
                <a:solidFill>
                  <a:srgbClr val="C00000"/>
                </a:solidFill>
              </a:rPr>
              <a:t>Для ввода и  редактирования данных разработаны </a:t>
            </a:r>
            <a:r>
              <a:rPr lang="ru-RU" sz="1200" b="1" cap="small" dirty="0" err="1">
                <a:solidFill>
                  <a:srgbClr val="C00000"/>
                </a:solidFill>
              </a:rPr>
              <a:t>вэб</a:t>
            </a:r>
            <a:r>
              <a:rPr lang="ru-RU" sz="1200" b="1" cap="small" dirty="0">
                <a:solidFill>
                  <a:srgbClr val="C00000"/>
                </a:solidFill>
              </a:rPr>
              <a:t>-приложения</a:t>
            </a:r>
            <a:r>
              <a:rPr lang="ru-RU" sz="1200" b="1" dirty="0">
                <a:solidFill>
                  <a:srgbClr val="C00000"/>
                </a:solidFill>
              </a:rPr>
              <a:t>, для обеспечения взаимодействия с информационными системами Роснедр развернуты картографические </a:t>
            </a:r>
            <a:r>
              <a:rPr lang="ru-RU" sz="1200" b="1" cap="small" dirty="0" err="1">
                <a:solidFill>
                  <a:srgbClr val="C00000"/>
                </a:solidFill>
              </a:rPr>
              <a:t>вэб</a:t>
            </a:r>
            <a:r>
              <a:rPr lang="ru-RU" sz="1200" b="1" cap="small" dirty="0">
                <a:solidFill>
                  <a:srgbClr val="C00000"/>
                </a:solidFill>
              </a:rPr>
              <a:t>-сервисы</a:t>
            </a:r>
            <a:r>
              <a:rPr lang="ru-RU" sz="1200" b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1057660" y="674065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505A56A-E8B2-4ECF-B446-2B51B55F9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C548B0-4B14-448F-9D4B-9007A1263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5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4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0E935E-CD13-48E8-B8FC-42E04BEE77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721876" y="947686"/>
            <a:ext cx="7041249" cy="9602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1200" b="1" dirty="0">
                <a:solidFill>
                  <a:srgbClr val="CC3300"/>
                </a:solidFill>
              </a:rPr>
              <a:t>В 2016 начат перевод системы на новую технологическую базу, обеспечивающую оперативное представление материалов в сети интернет в виде взаимоувязанного ресурса, включающего  «Перечень  паспортов перспективных объектов» и «Интерактивную карту» доступ к которым открыт на официальном сайте ФГБУ «ВСЕГЕИ»   </a:t>
            </a:r>
            <a:r>
              <a:rPr lang="en-US" sz="1200" b="1" dirty="0">
                <a:solidFill>
                  <a:srgbClr val="002060"/>
                </a:solidFill>
                <a:hlinkClick r:id="rId2"/>
              </a:rPr>
              <a:t>http://p3.vsegei.ru</a:t>
            </a:r>
            <a:endParaRPr lang="en-US" sz="1200" b="1" dirty="0">
              <a:solidFill>
                <a:srgbClr val="002060"/>
              </a:solidFill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" t="-355" r="-352" b="7475"/>
          <a:stretch/>
        </p:blipFill>
        <p:spPr>
          <a:xfrm>
            <a:off x="2335652" y="3531965"/>
            <a:ext cx="7188043" cy="31209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16"/>
          <p:cNvSpPr/>
          <p:nvPr/>
        </p:nvSpPr>
        <p:spPr>
          <a:xfrm>
            <a:off x="2408885" y="2445428"/>
            <a:ext cx="1288363" cy="510668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</a:t>
            </a:r>
            <a:endParaRPr lang="ru-RU" sz="1400" dirty="0"/>
          </a:p>
        </p:txBody>
      </p:sp>
      <p:sp>
        <p:nvSpPr>
          <p:cNvPr id="34" name="Rectangle 16"/>
          <p:cNvSpPr/>
          <p:nvPr/>
        </p:nvSpPr>
        <p:spPr>
          <a:xfrm>
            <a:off x="3818845" y="2445428"/>
            <a:ext cx="3191556" cy="510668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паспортов</a:t>
            </a:r>
            <a:endParaRPr lang="ru-RU" sz="1400" dirty="0"/>
          </a:p>
        </p:txBody>
      </p:sp>
      <p:sp>
        <p:nvSpPr>
          <p:cNvPr id="35" name="Rectangle 16"/>
          <p:cNvSpPr/>
          <p:nvPr/>
        </p:nvSpPr>
        <p:spPr>
          <a:xfrm>
            <a:off x="7130081" y="2445428"/>
            <a:ext cx="2393614" cy="510668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по объекту</a:t>
            </a:r>
            <a:endParaRPr lang="ru-RU" sz="14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1356" y="0"/>
            <a:ext cx="2250644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7" name="TextBox 36"/>
          <p:cNvSpPr txBox="1"/>
          <p:nvPr/>
        </p:nvSpPr>
        <p:spPr>
          <a:xfrm>
            <a:off x="9973072" y="1449073"/>
            <a:ext cx="2218928" cy="1229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</a:rPr>
              <a:t>Система реализуется как клиент-серверное приложение</a:t>
            </a:r>
          </a:p>
          <a:p>
            <a:r>
              <a:rPr lang="ru-RU" sz="1300" dirty="0">
                <a:solidFill>
                  <a:schemeClr val="bg1"/>
                </a:solidFill>
              </a:rPr>
              <a:t>Заполнение паспортов и их публикация в виде интерактивной карты проводится из одной Базы Данных, что обеспечивает актуальность представленной на карте информации</a:t>
            </a:r>
          </a:p>
          <a:p>
            <a:endParaRPr lang="ru-RU" sz="1300" dirty="0" err="1">
              <a:solidFill>
                <a:schemeClr val="bg1"/>
              </a:solidFill>
            </a:endParaRPr>
          </a:p>
          <a:p>
            <a:r>
              <a:rPr lang="ru-RU" sz="1300" dirty="0">
                <a:solidFill>
                  <a:schemeClr val="bg1"/>
                </a:solidFill>
              </a:rPr>
              <a:t>Во внешнем доступе система представлена двумя информационными блоками:</a:t>
            </a:r>
          </a:p>
          <a:p>
            <a:r>
              <a:rPr lang="ru-RU" sz="1300" dirty="0">
                <a:solidFill>
                  <a:schemeClr val="bg1"/>
                </a:solidFill>
              </a:rPr>
              <a:t>а) «Перечень паспортов» –показан этом на слайде </a:t>
            </a:r>
          </a:p>
          <a:p>
            <a:r>
              <a:rPr lang="ru-RU" sz="1300" dirty="0">
                <a:solidFill>
                  <a:schemeClr val="bg1"/>
                </a:solidFill>
              </a:rPr>
              <a:t>б) «Интерактивная карта», </a:t>
            </a:r>
            <a:r>
              <a:rPr lang="ru-RU" sz="1300" dirty="0" err="1">
                <a:solidFill>
                  <a:schemeClr val="bg1"/>
                </a:solidFill>
              </a:rPr>
              <a:t>см.далее</a:t>
            </a:r>
            <a:endParaRPr lang="ru-RU" sz="1300" dirty="0">
              <a:solidFill>
                <a:schemeClr val="bg1"/>
              </a:solidFill>
            </a:endParaRPr>
          </a:p>
          <a:p>
            <a:endParaRPr lang="ru-RU" sz="1300" dirty="0" err="1">
              <a:solidFill>
                <a:schemeClr val="bg1"/>
              </a:solidFill>
            </a:endParaRPr>
          </a:p>
          <a:p>
            <a:pPr algn="ctr"/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«Перечень  паспортов»</a:t>
            </a:r>
          </a:p>
          <a:p>
            <a:pPr algn="ctr"/>
            <a:endParaRPr lang="ru-RU" sz="1300" b="1" dirty="0">
              <a:solidFill>
                <a:schemeClr val="bg1"/>
              </a:solidFill>
            </a:endParaRPr>
          </a:p>
          <a:p>
            <a:pPr marL="171450" indent="-171450">
              <a:buAutoNum type="arabicPeriod"/>
            </a:pPr>
            <a:r>
              <a:rPr lang="ru-RU" sz="1300" b="1" i="1" dirty="0">
                <a:solidFill>
                  <a:schemeClr val="bg1"/>
                </a:solidFill>
              </a:rPr>
              <a:t>Поиск</a:t>
            </a:r>
            <a:r>
              <a:rPr lang="ru-RU" sz="1300" dirty="0">
                <a:solidFill>
                  <a:schemeClr val="bg1"/>
                </a:solidFill>
              </a:rPr>
              <a:t>  позволяют отбирать паспорта по виду или группе ПИ, округу, субъекту, номенклатурному листу (может  быть подготовлен и помещен  любой поисковый запрос из БД);</a:t>
            </a:r>
          </a:p>
          <a:p>
            <a:pPr marL="171450" indent="-171450">
              <a:buAutoNum type="arabicPeriod"/>
            </a:pPr>
            <a:endParaRPr lang="ru-RU" sz="1300" dirty="0">
              <a:solidFill>
                <a:schemeClr val="bg1"/>
              </a:solidFill>
            </a:endParaRPr>
          </a:p>
          <a:p>
            <a:pPr marL="171450" indent="-171450">
              <a:buAutoNum type="arabicPeriod"/>
            </a:pPr>
            <a:r>
              <a:rPr lang="ru-RU" sz="1300" b="1" i="1" dirty="0">
                <a:solidFill>
                  <a:schemeClr val="bg1"/>
                </a:solidFill>
              </a:rPr>
              <a:t>Список паспортов </a:t>
            </a:r>
            <a:r>
              <a:rPr lang="ru-RU" sz="1300" dirty="0">
                <a:solidFill>
                  <a:schemeClr val="bg1"/>
                </a:solidFill>
              </a:rPr>
              <a:t>– по сути это набор  отобранных по запросу пользователя комплекта паспортов. Визуализируемых полей в базе больше двух десятков, поэтому здесь предусмотрена возможность выбора полей для отображения. По умолчанию в </a:t>
            </a:r>
            <a:r>
              <a:rPr lang="ru-RU" sz="1300" dirty="0" err="1">
                <a:solidFill>
                  <a:schemeClr val="bg1"/>
                </a:solidFill>
              </a:rPr>
              <a:t>в</a:t>
            </a:r>
            <a:r>
              <a:rPr lang="ru-RU" sz="1300" dirty="0">
                <a:solidFill>
                  <a:schemeClr val="bg1"/>
                </a:solidFill>
              </a:rPr>
              <a:t> </a:t>
            </a:r>
            <a:r>
              <a:rPr lang="ru-RU" sz="1300" dirty="0" err="1">
                <a:solidFill>
                  <a:schemeClr val="bg1"/>
                </a:solidFill>
              </a:rPr>
              <a:t>вэб</a:t>
            </a:r>
            <a:r>
              <a:rPr lang="ru-RU" sz="1300" dirty="0">
                <a:solidFill>
                  <a:schemeClr val="bg1"/>
                </a:solidFill>
              </a:rPr>
              <a:t>-интерфейсе представлено 5 разделов: </a:t>
            </a:r>
          </a:p>
          <a:p>
            <a:pPr marL="458788" indent="-287338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Номер паспорта</a:t>
            </a:r>
          </a:p>
          <a:p>
            <a:pPr marL="458788" indent="-287338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Название объекта</a:t>
            </a:r>
          </a:p>
          <a:p>
            <a:pPr marL="458788" indent="-287338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Субъект Федерации</a:t>
            </a:r>
          </a:p>
          <a:p>
            <a:pPr marL="458788" indent="-287338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Группа ПИ </a:t>
            </a:r>
          </a:p>
          <a:p>
            <a:pPr marL="458788" indent="-287338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Оценка Экспертов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>
                <a:solidFill>
                  <a:schemeClr val="bg1"/>
                </a:solidFill>
              </a:rPr>
              <a:t>3. </a:t>
            </a:r>
            <a:r>
              <a:rPr lang="ru-RU" sz="1300" b="1" i="1" dirty="0">
                <a:solidFill>
                  <a:schemeClr val="bg1"/>
                </a:solidFill>
              </a:rPr>
              <a:t>Паспорт перспективного объекта </a:t>
            </a:r>
            <a:r>
              <a:rPr lang="ru-RU" sz="1300" dirty="0">
                <a:solidFill>
                  <a:schemeClr val="bg1"/>
                </a:solidFill>
              </a:rPr>
              <a:t>– формируется напрямую из БД системы и содержит полную и актуальную информацию о перспективном участке.</a:t>
            </a:r>
          </a:p>
          <a:p>
            <a:r>
              <a:rPr lang="ru-RU" sz="1300" dirty="0">
                <a:solidFill>
                  <a:schemeClr val="bg1"/>
                </a:solidFill>
              </a:rPr>
              <a:t>Паспорт можно распечатать и сохранить в формате </a:t>
            </a:r>
            <a:r>
              <a:rPr lang="en-US" sz="1300" dirty="0">
                <a:solidFill>
                  <a:schemeClr val="bg1"/>
                </a:solidFill>
              </a:rPr>
              <a:t>PDF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08884" y="2036739"/>
            <a:ext cx="709957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2D73B3"/>
                </a:solidFill>
              </a:rPr>
              <a:t>ПЕРЕЧЕНЬ ПАСПОРТОВ ПЕРСПЕКТИВНЫХ ОБЪЕКТОВ</a:t>
            </a:r>
          </a:p>
        </p:txBody>
      </p:sp>
      <p:sp>
        <p:nvSpPr>
          <p:cNvPr id="39" name="Стрелка вниз 38"/>
          <p:cNvSpPr/>
          <p:nvPr/>
        </p:nvSpPr>
        <p:spPr>
          <a:xfrm>
            <a:off x="2890077" y="3093764"/>
            <a:ext cx="303896" cy="300533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0" name="Стрелка вниз 39"/>
          <p:cNvSpPr/>
          <p:nvPr/>
        </p:nvSpPr>
        <p:spPr>
          <a:xfrm>
            <a:off x="5446868" y="3093764"/>
            <a:ext cx="303896" cy="300533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1" name="Стрелка вниз 40"/>
          <p:cNvSpPr/>
          <p:nvPr/>
        </p:nvSpPr>
        <p:spPr>
          <a:xfrm>
            <a:off x="8236174" y="3093764"/>
            <a:ext cx="303896" cy="300533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3" name="Прямоугольник 42"/>
          <p:cNvSpPr/>
          <p:nvPr/>
        </p:nvSpPr>
        <p:spPr>
          <a:xfrm>
            <a:off x="-83034" y="6524161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E51854-431F-4D98-8E09-2D00774C0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9938A1-C194-4C8E-9F10-A1F6B9211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2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750"/>
                            </p:stCondLst>
                            <p:childTnLst>
                              <p:par>
                                <p:cTn id="37" presetID="10" presetClass="entr" presetSubtype="0" fill="hold" grpId="0" nodeType="after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  <p:bldP spid="23" grpId="0" animBg="1"/>
      <p:bldP spid="34" grpId="0" animBg="1"/>
      <p:bldP spid="35" grpId="0" animBg="1"/>
      <p:bldP spid="37" grpId="0"/>
      <p:bldP spid="38" grpId="0" build="p"/>
      <p:bldP spid="39" grpId="0" animBg="1"/>
      <p:bldP spid="40" grpId="0" animBg="1"/>
      <p:bldP spid="41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A0F9F9E-E195-4C80-9C83-1B492D1073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2349" y="2772440"/>
            <a:ext cx="2123519" cy="12464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500"/>
              </a:lnSpc>
              <a:spcBef>
                <a:spcPct val="20000"/>
              </a:spcBef>
            </a:pPr>
            <a:r>
              <a:rPr lang="ru-RU" sz="1200" b="1" dirty="0">
                <a:solidFill>
                  <a:srgbClr val="C00000"/>
                </a:solidFill>
              </a:rPr>
              <a:t>Генерация выбранного пользователем паспорта перспективного объекта выполняется </a:t>
            </a:r>
            <a:r>
              <a:rPr lang="ru-RU" sz="1200" b="1" dirty="0" err="1">
                <a:solidFill>
                  <a:srgbClr val="C00000"/>
                </a:solidFill>
              </a:rPr>
              <a:t>непосредст-венно</a:t>
            </a:r>
            <a:r>
              <a:rPr lang="ru-RU" sz="1200" b="1" dirty="0">
                <a:solidFill>
                  <a:srgbClr val="C00000"/>
                </a:solidFill>
              </a:rPr>
              <a:t> из системы в режиме </a:t>
            </a:r>
            <a:r>
              <a:rPr lang="ru-RU" sz="1400" b="1" dirty="0">
                <a:solidFill>
                  <a:srgbClr val="C00000"/>
                </a:solidFill>
              </a:rPr>
              <a:t>он-</a:t>
            </a:r>
            <a:r>
              <a:rPr lang="ru-RU" sz="1400" b="1" dirty="0" err="1">
                <a:solidFill>
                  <a:srgbClr val="C00000"/>
                </a:solidFill>
              </a:rPr>
              <a:t>лайн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16"/>
          <p:cNvSpPr/>
          <p:nvPr/>
        </p:nvSpPr>
        <p:spPr>
          <a:xfrm>
            <a:off x="2452983" y="2697354"/>
            <a:ext cx="2316605" cy="510668"/>
          </a:xfrm>
          <a:prstGeom prst="rect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 данные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73344" y="-1"/>
            <a:ext cx="2318655" cy="6867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3040912" y="944563"/>
            <a:ext cx="5817924" cy="528634"/>
          </a:xfrm>
          <a:prstGeom prst="can">
            <a:avLst>
              <a:gd name="adj" fmla="val 16616"/>
            </a:avLst>
          </a:prstGeom>
          <a:solidFill>
            <a:schemeClr val="accent1">
              <a:lumMod val="75000"/>
            </a:schemeClr>
          </a:solidFill>
          <a:ln w="0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400" cap="small" spc="3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База</a:t>
            </a:r>
            <a:r>
              <a:rPr lang="ru-RU" sz="2400" cap="small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данных системы учета</a:t>
            </a:r>
          </a:p>
        </p:txBody>
      </p:sp>
      <p:sp>
        <p:nvSpPr>
          <p:cNvPr id="33" name="Стрелка вниз 32"/>
          <p:cNvSpPr/>
          <p:nvPr/>
        </p:nvSpPr>
        <p:spPr>
          <a:xfrm rot="16200000">
            <a:off x="9066319" y="954737"/>
            <a:ext cx="447076" cy="510245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83" y="3328040"/>
            <a:ext cx="2316605" cy="34887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2380635" y="1905029"/>
            <a:ext cx="7225331" cy="6309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ts val="1400"/>
              </a:lnSpc>
              <a:spcBef>
                <a:spcPct val="20000"/>
              </a:spcBef>
            </a:pPr>
            <a:r>
              <a:rPr lang="ru-RU" sz="1200" b="1" dirty="0">
                <a:solidFill>
                  <a:srgbClr val="CC3300"/>
                </a:solidFill>
              </a:rPr>
              <a:t>Блок «Дополнительные данные» включает протокол рассмотрения паспортов перспективных объектов в территориальном органе </a:t>
            </a:r>
            <a:r>
              <a:rPr lang="ru-RU" sz="1200" b="1" dirty="0" err="1">
                <a:solidFill>
                  <a:srgbClr val="CC3300"/>
                </a:solidFill>
              </a:rPr>
              <a:t>Роснедра</a:t>
            </a:r>
            <a:r>
              <a:rPr lang="ru-RU" sz="1200" b="1" dirty="0">
                <a:solidFill>
                  <a:srgbClr val="CC3300"/>
                </a:solidFill>
              </a:rPr>
              <a:t>, протокол экспертного заключения, расширенную характеристику объекта, количественные оценки, дополнительные картографические материалы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169" y="2679145"/>
            <a:ext cx="1475026" cy="19822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809" y="2665580"/>
            <a:ext cx="3022806" cy="19822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7855401" y="2673102"/>
            <a:ext cx="1575894" cy="198225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703" y="4869284"/>
            <a:ext cx="3067397" cy="19603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92" y="4855718"/>
            <a:ext cx="2085440" cy="195100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01" y="4863241"/>
            <a:ext cx="1613794" cy="19215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9" name="Стрелка вниз 48"/>
          <p:cNvSpPr/>
          <p:nvPr/>
        </p:nvSpPr>
        <p:spPr>
          <a:xfrm>
            <a:off x="5849278" y="1570358"/>
            <a:ext cx="462426" cy="361161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grpSp>
        <p:nvGrpSpPr>
          <p:cNvPr id="50" name="Группа 49"/>
          <p:cNvGrpSpPr/>
          <p:nvPr/>
        </p:nvGrpSpPr>
        <p:grpSpPr>
          <a:xfrm>
            <a:off x="9893445" y="-409530"/>
            <a:ext cx="2273359" cy="15664727"/>
            <a:chOff x="5372227" y="-5219912"/>
            <a:chExt cx="1629332" cy="15250711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558" y="-5219912"/>
              <a:ext cx="1620001" cy="3509550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227" y="-1644981"/>
              <a:ext cx="1620000" cy="3450600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557" y="1864927"/>
              <a:ext cx="1620000" cy="2290905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632" y="4226710"/>
              <a:ext cx="1620000" cy="2290905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148" y="6580199"/>
              <a:ext cx="1620000" cy="3450600"/>
            </a:xfrm>
            <a:prstGeom prst="rect">
              <a:avLst/>
            </a:prstGeom>
          </p:spPr>
        </p:pic>
      </p:grpSp>
      <p:sp>
        <p:nvSpPr>
          <p:cNvPr id="56" name="Прямоугольник 55"/>
          <p:cNvSpPr/>
          <p:nvPr/>
        </p:nvSpPr>
        <p:spPr>
          <a:xfrm>
            <a:off x="4631437" y="6731114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180E39-2D13-4948-A588-ED560D2F5C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E961422-3CB3-44F0-8FB6-0F351BF1DF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5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250"/>
                            </p:stCondLst>
                            <p:childTnLst>
                              <p:par>
                                <p:cTn id="5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5" grpId="0" animBg="1"/>
      <p:bldP spid="32" grpId="0" animBg="1"/>
      <p:bldP spid="33" grpId="0" animBg="1"/>
      <p:bldP spid="39" grpId="0" build="p"/>
      <p:bldP spid="49" grpId="0" animBg="1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A55D2CF-C7F1-4186-8E94-8A7025CF98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922562" y="5899384"/>
            <a:ext cx="8928882" cy="86177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CC3300"/>
                </a:solidFill>
              </a:rPr>
              <a:t>При масштабировании обеспечиваются различные способы представления объектов.</a:t>
            </a:r>
          </a:p>
          <a:p>
            <a:pPr algn="just"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CC3300"/>
                </a:solidFill>
              </a:rPr>
              <a:t>На обзорной карте – перспективные объекты представлены в виде точечных объектов (</a:t>
            </a:r>
            <a:r>
              <a:rPr lang="ru-RU" sz="1200" b="1" dirty="0" err="1">
                <a:solidFill>
                  <a:srgbClr val="CC3300"/>
                </a:solidFill>
              </a:rPr>
              <a:t>центроидов</a:t>
            </a:r>
            <a:r>
              <a:rPr lang="ru-RU" sz="1200" b="1" dirty="0">
                <a:solidFill>
                  <a:srgbClr val="CC3300"/>
                </a:solidFill>
              </a:rPr>
              <a:t>), </a:t>
            </a:r>
          </a:p>
          <a:p>
            <a:pPr algn="just">
              <a:lnSpc>
                <a:spcPts val="16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CC3300"/>
                </a:solidFill>
              </a:rPr>
              <a:t>при увеличении масштаба – в виде площадных объектов.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66926" y="1845689"/>
            <a:ext cx="2456207" cy="12380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500"/>
              </a:lnSpc>
              <a:spcBef>
                <a:spcPct val="20000"/>
              </a:spcBef>
            </a:pPr>
            <a:r>
              <a:rPr lang="ru-RU" sz="1200" b="1" dirty="0">
                <a:solidFill>
                  <a:srgbClr val="C00000"/>
                </a:solidFill>
              </a:rPr>
              <a:t>Интерактивная карта перспективных участков генерируется непосредственно из базы данных Системы учета и размещена по адресу </a:t>
            </a:r>
            <a:r>
              <a:rPr lang="en-US" sz="1200" b="1" dirty="0">
                <a:solidFill>
                  <a:srgbClr val="0069B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http://p3.vsegei.ru</a:t>
            </a:r>
            <a:endParaRPr lang="ru-RU" sz="1200" b="1" dirty="0">
              <a:solidFill>
                <a:srgbClr val="0069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3951108" y="1001742"/>
            <a:ext cx="5817924" cy="528634"/>
          </a:xfrm>
          <a:prstGeom prst="can">
            <a:avLst>
              <a:gd name="adj" fmla="val 16616"/>
            </a:avLst>
          </a:prstGeom>
          <a:solidFill>
            <a:schemeClr val="accent1">
              <a:lumMod val="75000"/>
            </a:schemeClr>
          </a:solidFill>
          <a:ln w="0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400" cap="small" spc="3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База</a:t>
            </a:r>
            <a:r>
              <a:rPr lang="ru-RU" sz="2400" cap="small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данных системы учета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004" y="1886624"/>
            <a:ext cx="7415893" cy="367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718" t="2831" r="9566" b="555"/>
          <a:stretch/>
        </p:blipFill>
        <p:spPr>
          <a:xfrm>
            <a:off x="6494556" y="1662084"/>
            <a:ext cx="5051748" cy="4857750"/>
          </a:xfrm>
          <a:prstGeom prst="flowChartConnector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938" t="1427" r="29451" b="2330"/>
          <a:stretch/>
        </p:blipFill>
        <p:spPr>
          <a:xfrm>
            <a:off x="6525099" y="1555039"/>
            <a:ext cx="5162076" cy="5179569"/>
          </a:xfrm>
          <a:prstGeom prst="flowChartConnector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6" name="Стрелка вниз 35"/>
          <p:cNvSpPr/>
          <p:nvPr/>
        </p:nvSpPr>
        <p:spPr>
          <a:xfrm>
            <a:off x="6669570" y="1630950"/>
            <a:ext cx="244808" cy="278714"/>
          </a:xfrm>
          <a:prstGeom prst="downArrow">
            <a:avLst/>
          </a:prstGeom>
          <a:solidFill>
            <a:srgbClr val="2D73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" name="Блок-схема: узел 5"/>
          <p:cNvSpPr/>
          <p:nvPr/>
        </p:nvSpPr>
        <p:spPr>
          <a:xfrm>
            <a:off x="8296275" y="3284544"/>
            <a:ext cx="1314450" cy="1276350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6000"/>
                </a:schemeClr>
              </a:gs>
              <a:gs pos="94000">
                <a:schemeClr val="bg1">
                  <a:lumMod val="85000"/>
                </a:scheme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8580861" y="3322925"/>
            <a:ext cx="1314450" cy="1276350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6000"/>
                </a:schemeClr>
              </a:gs>
              <a:gs pos="94000">
                <a:schemeClr val="bg1">
                  <a:lumMod val="85000"/>
                </a:scheme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11323394" y="6282231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B8FAB2-8E87-42F2-B306-2E45945B0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7D737A-7103-4568-B4B6-8A53E41E6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8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7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75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2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27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3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250"/>
                            </p:stCondLst>
                            <p:childTnLst>
                              <p:par>
                                <p:cTn id="45" presetID="10" presetClass="entr" presetSubtype="0" fill="hold" grpId="0" nodeType="after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bldLvl="5"/>
      <p:bldP spid="30" grpId="0" build="p"/>
      <p:bldP spid="32" grpId="0" animBg="1"/>
      <p:bldP spid="36" grpId="0" animBg="1"/>
      <p:bldP spid="6" grpId="0" animBg="1"/>
      <p:bldP spid="6" grpId="1" animBg="1"/>
      <p:bldP spid="40" grpId="0" animBg="1"/>
      <p:bldP spid="40" grpId="1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566A87B-0806-4CE3-A26F-C4FD073DEF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938" t="1427" r="29451" b="2330"/>
          <a:stretch/>
        </p:blipFill>
        <p:spPr>
          <a:xfrm rot="420000">
            <a:off x="2161294" y="937130"/>
            <a:ext cx="4574532" cy="4590034"/>
          </a:xfrm>
          <a:prstGeom prst="flowChartConnector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1092849" y="5757766"/>
            <a:ext cx="6586377" cy="9971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выборе объекта на карте доступна информация о перспективных участках 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краткая (без регистрации)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полная (для зарегистрированных пользователей)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Регистрация бесплатна, необходима для учета статистики посещений</a:t>
            </a:r>
          </a:p>
        </p:txBody>
      </p:sp>
      <p:sp>
        <p:nvSpPr>
          <p:cNvPr id="28" name="Блок-схема: узел 27"/>
          <p:cNvSpPr/>
          <p:nvPr/>
        </p:nvSpPr>
        <p:spPr>
          <a:xfrm>
            <a:off x="4796410" y="2091920"/>
            <a:ext cx="295275" cy="283296"/>
          </a:xfrm>
          <a:prstGeom prst="flowChartConnector">
            <a:avLst/>
          </a:prstGeom>
          <a:gradFill flip="none" rotWithShape="1">
            <a:gsLst>
              <a:gs pos="0">
                <a:srgbClr val="FFC000"/>
              </a:gs>
              <a:gs pos="52000">
                <a:srgbClr val="00B0F0"/>
              </a:gs>
              <a:gs pos="73000">
                <a:schemeClr val="accent1">
                  <a:lumMod val="0"/>
                  <a:lumOff val="100000"/>
                </a:scheme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Прямая со стрелкой 33"/>
          <p:cNvCxnSpPr>
            <a:cxnSpLocks/>
          </p:cNvCxnSpPr>
          <p:nvPr/>
        </p:nvCxnSpPr>
        <p:spPr>
          <a:xfrm flipV="1">
            <a:off x="5091685" y="1243556"/>
            <a:ext cx="2521192" cy="937669"/>
          </a:xfrm>
          <a:prstGeom prst="straightConnector1">
            <a:avLst/>
          </a:prstGeom>
          <a:ln w="444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Группа 75"/>
          <p:cNvGrpSpPr/>
          <p:nvPr/>
        </p:nvGrpSpPr>
        <p:grpSpPr>
          <a:xfrm>
            <a:off x="7745575" y="1094760"/>
            <a:ext cx="4314424" cy="2662167"/>
            <a:chOff x="7745575" y="-235536"/>
            <a:chExt cx="4314424" cy="2662167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5575" y="56657"/>
              <a:ext cx="4314424" cy="236997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Прямоугольник 77"/>
            <p:cNvSpPr/>
            <p:nvPr/>
          </p:nvSpPr>
          <p:spPr>
            <a:xfrm>
              <a:off x="7745575" y="-235536"/>
              <a:ext cx="4314424" cy="303225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КРАТКАЯ ИНФОРМАЦИЯ О ПЕРСПЕКТИВНОМ ОБЪЕКТЕ</a:t>
              </a: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7748982" y="1094760"/>
            <a:ext cx="4409279" cy="6744669"/>
            <a:chOff x="4241821" y="2814838"/>
            <a:chExt cx="4409279" cy="6744669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821" y="2814838"/>
              <a:ext cx="4409279" cy="6744669"/>
            </a:xfrm>
            <a:prstGeom prst="rect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1" name="Прямоугольник 80"/>
            <p:cNvSpPr/>
            <p:nvPr/>
          </p:nvSpPr>
          <p:spPr>
            <a:xfrm>
              <a:off x="4312239" y="2857017"/>
              <a:ext cx="4314424" cy="310341"/>
            </a:xfrm>
            <a:prstGeom prst="rect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ПОЛНАЯ ИНФОРМАЦИЯ О ПЕРСПЕКТИВНОМ ОБЪЕКТЕ</a:t>
              </a: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/>
          <a:stretch/>
        </p:blipFill>
        <p:spPr>
          <a:xfrm>
            <a:off x="7745575" y="1503693"/>
            <a:ext cx="4409279" cy="6335736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/>
          <a:stretch/>
        </p:blipFill>
        <p:spPr>
          <a:xfrm>
            <a:off x="7745575" y="1503693"/>
            <a:ext cx="4409279" cy="6362251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/>
          <a:stretch/>
        </p:blipFill>
        <p:spPr>
          <a:xfrm>
            <a:off x="7745575" y="1503693"/>
            <a:ext cx="4409279" cy="63990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75" y="1503693"/>
            <a:ext cx="4409279" cy="6744668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75" y="1503693"/>
            <a:ext cx="4409279" cy="6744668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11637719" y="7255709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517B99-8C7F-457A-9A60-FF40518C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CAE508-1E03-419F-A78A-BB591FC227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1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7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25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4000" accel="6000" decel="8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4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750"/>
                            </p:stCondLst>
                            <p:childTnLst>
                              <p:par>
                                <p:cTn id="66" presetID="10" presetClass="entr" presetSubtype="0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28" grpId="0" animBg="1"/>
      <p:bldP spid="28" grpId="1" animBg="1"/>
      <p:bldP spid="8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29585</TotalTime>
  <Words>919</Words>
  <Application>Microsoft Office PowerPoint</Application>
  <PresentationFormat>Широкоэкранный</PresentationFormat>
  <Paragraphs>107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Виктор Викторович</dc:creator>
  <cp:lastModifiedBy>Андреев Андрей Владимирович</cp:lastModifiedBy>
  <cp:revision>658</cp:revision>
  <dcterms:created xsi:type="dcterms:W3CDTF">2016-07-13T13:14:54Z</dcterms:created>
  <dcterms:modified xsi:type="dcterms:W3CDTF">2017-09-04T08:49:35Z</dcterms:modified>
</cp:coreProperties>
</file>