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56" r:id="rId2"/>
    <p:sldId id="509" r:id="rId3"/>
    <p:sldId id="513" r:id="rId4"/>
    <p:sldId id="512" r:id="rId5"/>
    <p:sldId id="515" r:id="rId6"/>
    <p:sldId id="514" r:id="rId7"/>
    <p:sldId id="516" r:id="rId8"/>
    <p:sldId id="517" r:id="rId9"/>
    <p:sldId id="518" r:id="rId10"/>
    <p:sldId id="519" r:id="rId11"/>
    <p:sldId id="52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4BC"/>
    <a:srgbClr val="FFFFFF"/>
    <a:srgbClr val="A0AFC7"/>
    <a:srgbClr val="94A3B3"/>
    <a:srgbClr val="495D46"/>
    <a:srgbClr val="4F4B0D"/>
    <a:srgbClr val="DAE3F3"/>
    <a:srgbClr val="6F6F0A"/>
    <a:srgbClr val="5F6816"/>
    <a:srgbClr val="B2AA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360"/>
      </p:cViewPr>
      <p:guideLst>
        <p:guide orient="horz" pos="397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4DF84-E02B-4D61-BFFA-699CEE1BB071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2FD57-96A9-4188-A9DE-4D73AEA83A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280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642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24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77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148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76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52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048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815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8241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5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30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96828-C15C-4CD4-9F85-C29AA8740E2E}" type="datetimeFigureOut">
              <a:rPr lang="ru-RU" smtClean="0"/>
              <a:t>04.09.2017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B2918-0C8D-4315-8C4A-5D18410BD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483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11" Type="http://schemas.openxmlformats.org/officeDocument/2006/relationships/image" Target="../media/image3.png"/><Relationship Id="rId5" Type="http://schemas.openxmlformats.org/officeDocument/2006/relationships/image" Target="../media/image40.jpeg"/><Relationship Id="rId10" Type="http://schemas.openxmlformats.org/officeDocument/2006/relationships/image" Target="../media/image2.pn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3.png"/><Relationship Id="rId4" Type="http://schemas.openxmlformats.org/officeDocument/2006/relationships/image" Target="../media/image12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3.pn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9.jpeg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.png"/><Relationship Id="rId4" Type="http://schemas.openxmlformats.org/officeDocument/2006/relationships/image" Target="../media/image31.jpe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природа дальнего востока">
            <a:extLst>
              <a:ext uri="{FF2B5EF4-FFF2-40B4-BE49-F238E27FC236}">
                <a16:creationId xmlns:a16="http://schemas.microsoft.com/office/drawing/2014/main" id="{92FD2378-917C-45C2-8D1B-642DF27D2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4500"/>
            <a:ext cx="12190412" cy="641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54C2C68-13DE-4549-9A65-3D03FA8950EF}"/>
              </a:ext>
            </a:extLst>
          </p:cNvPr>
          <p:cNvSpPr/>
          <p:nvPr/>
        </p:nvSpPr>
        <p:spPr>
          <a:xfrm>
            <a:off x="1" y="5900206"/>
            <a:ext cx="12191999" cy="284693"/>
          </a:xfrm>
          <a:prstGeom prst="rect">
            <a:avLst/>
          </a:prstGeom>
          <a:solidFill>
            <a:srgbClr val="B2AA12">
              <a:alpha val="74902"/>
            </a:srgbClr>
          </a:solidFill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lvl="0" algn="ctr"/>
            <a:endParaRPr lang="ru-RU" sz="2400" b="1" kern="1300" dirty="0">
              <a:ln w="10160">
                <a:noFill/>
                <a:prstDash val="solid"/>
              </a:ln>
              <a:solidFill>
                <a:srgbClr val="007EC4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8661418-71A6-4F61-8157-D55D458FE777}"/>
              </a:ext>
            </a:extLst>
          </p:cNvPr>
          <p:cNvSpPr/>
          <p:nvPr/>
        </p:nvSpPr>
        <p:spPr>
          <a:xfrm>
            <a:off x="-1586" y="6184900"/>
            <a:ext cx="12191999" cy="673100"/>
          </a:xfrm>
          <a:prstGeom prst="rect">
            <a:avLst/>
          </a:prstGeom>
          <a:solidFill>
            <a:srgbClr val="E4E4E5"/>
          </a:solidFill>
          <a:ln>
            <a:noFill/>
          </a:ln>
        </p:spPr>
        <p:txBody>
          <a:bodyPr wrap="square" lIns="91440" tIns="45720" rIns="91440" bIns="45720" anchor="ctr">
            <a:noAutofit/>
          </a:bodyPr>
          <a:lstStyle/>
          <a:p>
            <a:pPr lvl="0" algn="ctr"/>
            <a:r>
              <a:rPr lang="ru-RU" sz="2500" b="1" kern="1300" dirty="0">
                <a:ln w="10160">
                  <a:noFill/>
                  <a:prstDash val="solid"/>
                </a:ln>
                <a:solidFill>
                  <a:srgbClr val="495D46"/>
                </a:solidFill>
              </a:rPr>
              <a:t>КАРТЫ ПОЛЕЗНЫХ ИСКОПАЕМЫХ ДАЛЬНЕВОСТОЧНОГО ФЕДЕРАЛЬНОГО ОКРУГА</a:t>
            </a:r>
          </a:p>
        </p:txBody>
      </p:sp>
      <p:sp>
        <p:nvSpPr>
          <p:cNvPr id="7" name="Прямоугольник 32">
            <a:extLst>
              <a:ext uri="{FF2B5EF4-FFF2-40B4-BE49-F238E27FC236}">
                <a16:creationId xmlns:a16="http://schemas.microsoft.com/office/drawing/2014/main" id="{F49481BD-B165-4F59-AE01-39D522E7E630}"/>
              </a:ext>
            </a:extLst>
          </p:cNvPr>
          <p:cNvSpPr/>
          <p:nvPr/>
        </p:nvSpPr>
        <p:spPr>
          <a:xfrm>
            <a:off x="659606" y="5925607"/>
            <a:ext cx="10869614" cy="284693"/>
          </a:xfrm>
          <a:prstGeom prst="rect">
            <a:avLst/>
          </a:prstGeom>
          <a:effectLst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all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Государственная  геологическая  карта – научная  основа </a:t>
            </a:r>
            <a:r>
              <a:rPr kumimoji="0" lang="en-US" sz="1600" b="1" i="0" u="none" strike="noStrike" kern="1200" cap="all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600" b="1" i="0" u="none" strike="noStrike" kern="1200" cap="all" spc="-1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минерально-сырьевого  потенциала  России</a:t>
            </a:r>
            <a:endParaRPr kumimoji="0" lang="ru-RU" sz="1600" b="0" i="0" u="none" strike="noStrike" kern="1200" cap="all" spc="-1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E2C3C5-6FA6-44FE-875C-3EE05585F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DDBA90-CBC9-4AC8-92BA-E85772893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33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05C892F-C839-4171-AC94-D8E5B97A73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11254" y="1040276"/>
            <a:ext cx="2580745" cy="58177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0" name="TextBox 9"/>
          <p:cNvSpPr txBox="1"/>
          <p:nvPr/>
        </p:nvSpPr>
        <p:spPr>
          <a:xfrm>
            <a:off x="9676245" y="-1274082"/>
            <a:ext cx="2320181" cy="1972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>
                <a:solidFill>
                  <a:srgbClr val="DAE3F3"/>
                </a:solidFill>
              </a:rPr>
              <a:t>Безымянное, </a:t>
            </a:r>
            <a:r>
              <a:rPr lang="ru-RU" sz="1100" b="1" dirty="0">
                <a:solidFill>
                  <a:srgbClr val="DAE3F3"/>
                </a:solidFill>
              </a:rPr>
              <a:t>флогопи</a:t>
            </a:r>
            <a:r>
              <a:rPr lang="ru-RU" sz="1100" dirty="0">
                <a:solidFill>
                  <a:srgbClr val="DAE3F3"/>
                </a:solidFill>
              </a:rPr>
              <a:t>т,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Белибердинское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флогопи</a:t>
            </a:r>
            <a:r>
              <a:rPr lang="ru-RU" sz="1100" dirty="0">
                <a:solidFill>
                  <a:srgbClr val="DAE3F3"/>
                </a:solidFill>
              </a:rPr>
              <a:t>т,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>
                <a:solidFill>
                  <a:srgbClr val="DAE3F3"/>
                </a:solidFill>
              </a:rPr>
              <a:t>Большое </a:t>
            </a:r>
            <a:r>
              <a:rPr lang="ru-RU" sz="1100" dirty="0" err="1">
                <a:solidFill>
                  <a:srgbClr val="DAE3F3"/>
                </a:solidFill>
              </a:rPr>
              <a:t>Гоновское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флогопит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>
                <a:solidFill>
                  <a:srgbClr val="DAE3F3"/>
                </a:solidFill>
              </a:rPr>
              <a:t>Верхне-</a:t>
            </a:r>
            <a:r>
              <a:rPr lang="ru-RU" sz="1100" dirty="0" err="1">
                <a:solidFill>
                  <a:srgbClr val="DAE3F3"/>
                </a:solidFill>
              </a:rPr>
              <a:t>Керахское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флогопит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Верхнемеикское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гипс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МАЛОЕ,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>
                <a:solidFill>
                  <a:srgbClr val="DAE3F3"/>
                </a:solidFill>
              </a:rPr>
              <a:t>Верхне-</a:t>
            </a:r>
            <a:r>
              <a:rPr lang="ru-RU" sz="1100" dirty="0" err="1">
                <a:solidFill>
                  <a:srgbClr val="DAE3F3"/>
                </a:solidFill>
              </a:rPr>
              <a:t>Эмельджакское</a:t>
            </a:r>
            <a:r>
              <a:rPr lang="ru-RU" sz="1100" dirty="0">
                <a:solidFill>
                  <a:srgbClr val="DAE3F3"/>
                </a:solidFill>
              </a:rPr>
              <a:t>, флогопит,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Верхневилючанское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сера в нефти</a:t>
            </a:r>
            <a:r>
              <a:rPr lang="ru-RU" sz="1100" dirty="0">
                <a:solidFill>
                  <a:srgbClr val="DAE3F3"/>
                </a:solidFill>
              </a:rPr>
              <a:t>, Законсервированное, МАЛОЕ,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>
                <a:solidFill>
                  <a:srgbClr val="DAE3F3"/>
                </a:solidFill>
              </a:rPr>
              <a:t>Восточное, </a:t>
            </a:r>
            <a:r>
              <a:rPr lang="ru-RU" sz="1100" b="1" dirty="0">
                <a:solidFill>
                  <a:srgbClr val="DAE3F3"/>
                </a:solidFill>
              </a:rPr>
              <a:t>флогопит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>
                <a:solidFill>
                  <a:srgbClr val="DAE3F3"/>
                </a:solidFill>
              </a:rPr>
              <a:t>Восход, </a:t>
            </a:r>
            <a:r>
              <a:rPr lang="ru-RU" sz="1100" b="1" dirty="0">
                <a:solidFill>
                  <a:srgbClr val="DAE3F3"/>
                </a:solidFill>
              </a:rPr>
              <a:t>флогопи</a:t>
            </a:r>
            <a:r>
              <a:rPr lang="ru-RU" sz="1100" dirty="0">
                <a:solidFill>
                  <a:srgbClr val="DAE3F3"/>
                </a:solidFill>
              </a:rPr>
              <a:t>т,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Даппарайское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гипс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МАЛОЕ,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им.Швецова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флогопит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Инагли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 err="1">
                <a:solidFill>
                  <a:srgbClr val="DAE3F3"/>
                </a:solidFill>
              </a:rPr>
              <a:t>хромдиопсид</a:t>
            </a:r>
            <a:r>
              <a:rPr lang="ru-RU" sz="1100" dirty="0">
                <a:solidFill>
                  <a:srgbClr val="DAE3F3"/>
                </a:solidFill>
              </a:rPr>
              <a:t>, Разрабатываемое,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Инаглинское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вермикулит</a:t>
            </a:r>
            <a:r>
              <a:rPr lang="ru-RU" sz="1100" dirty="0">
                <a:solidFill>
                  <a:srgbClr val="DAE3F3"/>
                </a:solidFill>
              </a:rPr>
              <a:t>, Разрабатываемое,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Иреляхское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каменная соль</a:t>
            </a:r>
            <a:r>
              <a:rPr lang="ru-RU" sz="1100" dirty="0">
                <a:solidFill>
                  <a:srgbClr val="DAE3F3"/>
                </a:solidFill>
              </a:rPr>
              <a:t>, Разрабатываемое,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Каталахское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флогопит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Кемпендяйское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поваренная соль (рассолы)</a:t>
            </a:r>
            <a:r>
              <a:rPr lang="ru-RU" sz="1100" dirty="0">
                <a:solidFill>
                  <a:srgbClr val="DAE3F3"/>
                </a:solidFill>
              </a:rPr>
              <a:t>, Разрабатываемое, СРЕДНЕЕ,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Керакское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флогопит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Куранахское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флогопит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Леглиерское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флогопит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Любкакайское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флогопи</a:t>
            </a:r>
            <a:r>
              <a:rPr lang="ru-RU" sz="1100" dirty="0">
                <a:solidFill>
                  <a:srgbClr val="DAE3F3"/>
                </a:solidFill>
              </a:rPr>
              <a:t>т,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Маган-Тассовское</a:t>
            </a:r>
            <a:r>
              <a:rPr lang="ru-RU" sz="1100" dirty="0">
                <a:solidFill>
                  <a:srgbClr val="DAE3F3"/>
                </a:solidFill>
              </a:rPr>
              <a:t>, флогопит,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Муустах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сердолик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МАЛОЕ,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Надеждинское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графит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МАЛОЕ,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Наманинское</a:t>
            </a:r>
            <a:r>
              <a:rPr lang="ru-RU" sz="1100" dirty="0">
                <a:solidFill>
                  <a:srgbClr val="DAE3F3"/>
                </a:solidFill>
              </a:rPr>
              <a:t>, </a:t>
            </a:r>
            <a:r>
              <a:rPr lang="ru-RU" sz="1100" b="1" dirty="0">
                <a:solidFill>
                  <a:srgbClr val="DAE3F3"/>
                </a:solidFill>
              </a:rPr>
              <a:t>каменная соль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Неакуинское</a:t>
            </a:r>
            <a:r>
              <a:rPr lang="ru-RU" sz="1100" dirty="0">
                <a:solidFill>
                  <a:srgbClr val="DAE3F3"/>
                </a:solidFill>
              </a:rPr>
              <a:t>, флогопит, Нераспределенный фонд,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>
                <a:solidFill>
                  <a:srgbClr val="DAE3F3"/>
                </a:solidFill>
              </a:rPr>
              <a:t>Обман, </a:t>
            </a:r>
            <a:r>
              <a:rPr lang="ru-RU" sz="1100" b="1" dirty="0">
                <a:solidFill>
                  <a:srgbClr val="DAE3F3"/>
                </a:solidFill>
              </a:rPr>
              <a:t>аметист</a:t>
            </a:r>
            <a:r>
              <a:rPr lang="ru-RU" sz="1100" dirty="0">
                <a:solidFill>
                  <a:srgbClr val="DAE3F3"/>
                </a:solidFill>
              </a:rPr>
              <a:t>, Нераспределенный фонд, МАЛОЕ,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Олекминское</a:t>
            </a:r>
            <a:r>
              <a:rPr lang="ru-RU" sz="1100" dirty="0">
                <a:solidFill>
                  <a:srgbClr val="DAE3F3"/>
                </a:solidFill>
              </a:rPr>
              <a:t>, гипс, Разрабатываемое, КРУПНОЕ, Республика Саха (Якутия)</a:t>
            </a:r>
          </a:p>
          <a:p>
            <a:endParaRPr lang="ru-RU" sz="1100" dirty="0">
              <a:solidFill>
                <a:srgbClr val="DAE3F3"/>
              </a:solidFill>
            </a:endParaRPr>
          </a:p>
          <a:p>
            <a:r>
              <a:rPr lang="ru-RU" sz="1100" dirty="0" err="1">
                <a:solidFill>
                  <a:srgbClr val="DAE3F3"/>
                </a:solidFill>
              </a:rPr>
              <a:t>Олекминское</a:t>
            </a:r>
            <a:r>
              <a:rPr lang="ru-RU" sz="1100" dirty="0">
                <a:solidFill>
                  <a:srgbClr val="DAE3F3"/>
                </a:solidFill>
              </a:rPr>
              <a:t>, каменная соль, Нераспределенный фонд, КРУПНОЕ, Республика Саха (Якутия)</a:t>
            </a:r>
          </a:p>
          <a:p>
            <a:r>
              <a:rPr lang="ru-RU" sz="1100" dirty="0">
                <a:solidFill>
                  <a:srgbClr val="DAE3F3"/>
                </a:solidFill>
              </a:rPr>
              <a:t>30, </a:t>
            </a:r>
            <a:r>
              <a:rPr lang="ru-RU" sz="1100" dirty="0" err="1">
                <a:solidFill>
                  <a:srgbClr val="DAE3F3"/>
                </a:solidFill>
              </a:rPr>
              <a:t>Олонгринское</a:t>
            </a:r>
            <a:r>
              <a:rPr lang="ru-RU" sz="1100" dirty="0">
                <a:solidFill>
                  <a:srgbClr val="DAE3F3"/>
                </a:solidFill>
              </a:rPr>
              <a:t>, флогопит, Нераспределенный фонд, СРЕДНЕЕ, Республика Саха (Якутия)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273626" y="841933"/>
            <a:ext cx="7413087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ru-RU" sz="2000" b="1" dirty="0">
                <a:solidFill>
                  <a:srgbClr val="0F349A"/>
                </a:solidFill>
              </a:rPr>
              <a:t>Неметаллические полезные ископаемые</a:t>
            </a:r>
            <a:endParaRPr lang="ru-RU" sz="2000" b="1" spc="600" dirty="0">
              <a:solidFill>
                <a:srgbClr val="0F349A"/>
              </a:solidFill>
            </a:endParaRPr>
          </a:p>
          <a:p>
            <a:pPr algn="ctr">
              <a:lnSpc>
                <a:spcPts val="2200"/>
              </a:lnSpc>
              <a:defRPr/>
            </a:pPr>
            <a:r>
              <a:rPr lang="ru-RU" sz="2000" b="1" dirty="0">
                <a:solidFill>
                  <a:srgbClr val="0F349A"/>
                </a:solidFill>
              </a:rPr>
              <a:t>Карты по субъектам Дальневосточного ФО</a:t>
            </a:r>
            <a:endParaRPr lang="ru-RU" sz="2000" b="1" spc="600" dirty="0">
              <a:solidFill>
                <a:srgbClr val="0F349A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" t="5555" r="2286" b="3809"/>
          <a:stretch/>
        </p:blipFill>
        <p:spPr>
          <a:xfrm>
            <a:off x="2514427" y="1633436"/>
            <a:ext cx="6866913" cy="4811052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t="3968" r="19351" b="1905"/>
          <a:stretch/>
        </p:blipFill>
        <p:spPr>
          <a:xfrm>
            <a:off x="3003556" y="1633436"/>
            <a:ext cx="5888654" cy="5560465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1" t="4603" r="6664" b="10000"/>
          <a:stretch/>
        </p:blipFill>
        <p:spPr>
          <a:xfrm>
            <a:off x="2520548" y="1633436"/>
            <a:ext cx="6854671" cy="4963409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9" t="7461" r="5231" b="4603"/>
          <a:stretch/>
        </p:blipFill>
        <p:spPr>
          <a:xfrm>
            <a:off x="2585539" y="1633436"/>
            <a:ext cx="6724689" cy="4908403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1270" r="6010" b="1747"/>
          <a:stretch/>
        </p:blipFill>
        <p:spPr>
          <a:xfrm>
            <a:off x="2489893" y="1633437"/>
            <a:ext cx="6915981" cy="5229782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8" t="2222" r="14524" b="2699"/>
          <a:stretch/>
        </p:blipFill>
        <p:spPr>
          <a:xfrm>
            <a:off x="2700284" y="1633436"/>
            <a:ext cx="6495198" cy="5518615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r="50591" b="16667"/>
          <a:stretch/>
        </p:blipFill>
        <p:spPr>
          <a:xfrm>
            <a:off x="0" y="3213100"/>
            <a:ext cx="2374684" cy="3644900"/>
          </a:xfrm>
          <a:prstGeom prst="rect">
            <a:avLst/>
          </a:prstGeom>
          <a:effectLst>
            <a:innerShdw blurRad="190500">
              <a:prstClr val="black">
                <a:alpha val="29000"/>
              </a:prstClr>
            </a:inn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8BE7B5A-D38F-4999-91C5-85A0DA2091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611254" y="746759"/>
            <a:ext cx="2580745" cy="4886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B60E7AE-A706-4AAC-A0EE-95CA50C66AD9}"/>
              </a:ext>
            </a:extLst>
          </p:cNvPr>
          <p:cNvSpPr/>
          <p:nvPr/>
        </p:nvSpPr>
        <p:spPr>
          <a:xfrm>
            <a:off x="9416692" y="825297"/>
            <a:ext cx="25807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КАТАЛОГ МЕСТОРОЖДЕНИЙ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BBBD832-5512-48F9-A738-4AAB7A3F06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170228"/>
          </a:xfrm>
          <a:prstGeom prst="rect">
            <a:avLst/>
          </a:prstGeom>
        </p:spPr>
      </p:pic>
      <p:sp>
        <p:nvSpPr>
          <p:cNvPr id="18" name="Блок-схема: узел 17">
            <a:extLst>
              <a:ext uri="{FF2B5EF4-FFF2-40B4-BE49-F238E27FC236}">
                <a16:creationId xmlns:a16="http://schemas.microsoft.com/office/drawing/2014/main" id="{E55D5A44-A111-4D9F-A0D6-1108BEB812C6}"/>
              </a:ext>
            </a:extLst>
          </p:cNvPr>
          <p:cNvSpPr/>
          <p:nvPr/>
        </p:nvSpPr>
        <p:spPr>
          <a:xfrm>
            <a:off x="2375275" y="6425252"/>
            <a:ext cx="471351" cy="4191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395D481-EB3D-4692-B53B-7CCC205C57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6071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repeatCount="99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7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xit" presetSubtype="16" fill="hold" nodeType="withEffect">
                                  <p:stCondLst>
                                    <p:cond delay="25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7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25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7712"/>
                            </p:stCondLst>
                            <p:childTnLst>
                              <p:par>
                                <p:cTn id="4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4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D1973D-8CF4-430C-BA6E-B35553FAE4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0" b="11337"/>
          <a:stretch/>
        </p:blipFill>
        <p:spPr>
          <a:xfrm>
            <a:off x="-1" y="647699"/>
            <a:ext cx="12192001" cy="6210301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-1" y="1279238"/>
            <a:ext cx="12192000" cy="387286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  <a:defRPr/>
            </a:pP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Карты полезных ископаемых по Дальневосточному ФО и Субъектам Федерации в его составе</a:t>
            </a:r>
            <a:endParaRPr lang="ru-RU" sz="2000" b="1" spc="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77337" y="7086600"/>
            <a:ext cx="604756" cy="565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A71553-97FB-4EAD-9CD0-4CF5C0608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170228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86B6D4D6-5B8C-4B72-BC45-7D9405159C3A}"/>
              </a:ext>
            </a:extLst>
          </p:cNvPr>
          <p:cNvGrpSpPr/>
          <p:nvPr/>
        </p:nvGrpSpPr>
        <p:grpSpPr>
          <a:xfrm>
            <a:off x="2818143" y="1919527"/>
            <a:ext cx="6120531" cy="5299600"/>
            <a:chOff x="2160588" y="0"/>
            <a:chExt cx="7870825" cy="6858000"/>
          </a:xfrm>
        </p:grpSpPr>
        <p:pic>
          <p:nvPicPr>
            <p:cNvPr id="1028" name="Picture 4" descr="Картинки по запросу монитор пнг">
              <a:extLst>
                <a:ext uri="{FF2B5EF4-FFF2-40B4-BE49-F238E27FC236}">
                  <a16:creationId xmlns:a16="http://schemas.microsoft.com/office/drawing/2014/main" id="{D76C5589-EC71-48B5-8020-ECA0A9D522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588" y="0"/>
              <a:ext cx="7870825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CE84100F-B560-4E71-91AB-C8E2E3F84D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618" t="1141" r="820" b="1197"/>
            <a:stretch/>
          </p:blipFill>
          <p:spPr>
            <a:xfrm>
              <a:off x="2572774" y="433906"/>
              <a:ext cx="6972300" cy="4035550"/>
            </a:xfrm>
            <a:prstGeom prst="rect">
              <a:avLst/>
            </a:prstGeom>
            <a:ln>
              <a:solidFill>
                <a:srgbClr val="0274B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B2BBAB8-0343-4FBD-B1B8-12DA78438B02}"/>
              </a:ext>
            </a:extLst>
          </p:cNvPr>
          <p:cNvSpPr/>
          <p:nvPr/>
        </p:nvSpPr>
        <p:spPr>
          <a:xfrm>
            <a:off x="2741507" y="1868410"/>
            <a:ext cx="6248401" cy="396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  <a:defRPr/>
            </a:pPr>
            <a:r>
              <a:rPr lang="ru-RU" sz="1400" b="1" dirty="0">
                <a:solidFill>
                  <a:schemeClr val="bg1"/>
                </a:solidFill>
              </a:rPr>
              <a:t>Опубликованы на официальном сайте ФГБУ ВСЕГЕИ –  </a:t>
            </a:r>
            <a:r>
              <a:rPr lang="en-US" sz="1600" b="1" dirty="0">
                <a:solidFill>
                  <a:schemeClr val="bg1"/>
                </a:solidFill>
              </a:rPr>
              <a:t>www.vsegei.ru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00A2AF2-90F2-4FFC-BDAE-8D0DC04C77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5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9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8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150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B5F17AAB-6FBC-4590-AB73-508F393691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13560" y="711201"/>
            <a:ext cx="2078439" cy="6146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0" name="TextBox 9"/>
          <p:cNvSpPr txBox="1"/>
          <p:nvPr/>
        </p:nvSpPr>
        <p:spPr>
          <a:xfrm>
            <a:off x="10182540" y="2109984"/>
            <a:ext cx="2295245" cy="10187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DAE3F3"/>
                </a:solidFill>
              </a:rPr>
              <a:t>ЗОЛОТО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СЕРЕБРО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ПЛАТИНА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АЛМАЗЫ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ЖЕЛЕЗО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ТИТАН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МАРГАНЕЦ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МЕДЬ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ОЛОВО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РТУТЬ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СУРЬМА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СВИНЕЦ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ЦИНК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ВОЛЬФРАМ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МЫШЬЯК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КОБАЛЬТ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МОЛИБЛЕН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НИКЕЛЬ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ЦЕЗИЙ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БЕРИЛЛИЙ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НИОБИЙ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ТАНТАЛ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ГЕРМАНИЙ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УГОЛЬ КАМЕННЫЙ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УГОЛЬ БУРЫЙ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УРАН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ПЬЕЗОКВАРЦ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СЕРА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ФЛЮОРИТ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БОР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АПАТИТ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КАОЛИН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ДОЛОМИТ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КОРУНД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ФЛОГОПИТ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ЦЕОЛИТЫ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БРУСИТ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ГРАФИТ</a:t>
            </a:r>
          </a:p>
          <a:p>
            <a:r>
              <a:rPr lang="ru-RU" sz="1600" b="1" dirty="0">
                <a:solidFill>
                  <a:srgbClr val="DAE3F3"/>
                </a:solidFill>
              </a:rPr>
              <a:t>АГРОХИМИЧЕСКОЕ СЫРЬЕ</a:t>
            </a:r>
          </a:p>
          <a:p>
            <a:endParaRPr lang="ru-RU" sz="1600" b="1" dirty="0">
              <a:solidFill>
                <a:srgbClr val="DAE3F3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t="9998" r="9590" b="2709"/>
          <a:stretch/>
        </p:blipFill>
        <p:spPr>
          <a:xfrm>
            <a:off x="2084649" y="1588421"/>
            <a:ext cx="3079130" cy="2210719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10580" r="8373" b="2753"/>
          <a:stretch/>
        </p:blipFill>
        <p:spPr>
          <a:xfrm>
            <a:off x="5557566" y="1610177"/>
            <a:ext cx="3101478" cy="2186485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0742" r="9790" b="3333"/>
          <a:stretch/>
        </p:blipFill>
        <p:spPr>
          <a:xfrm>
            <a:off x="2084649" y="3879650"/>
            <a:ext cx="3079130" cy="2260891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2" t="9814" r="9795" b="2407"/>
          <a:stretch/>
        </p:blipFill>
        <p:spPr>
          <a:xfrm>
            <a:off x="5557566" y="3879652"/>
            <a:ext cx="3136554" cy="2260890"/>
          </a:xfrm>
          <a:prstGeom prst="rect">
            <a:avLst/>
          </a:prstGeom>
          <a:ln w="12700">
            <a:miter lim="400000"/>
          </a:ln>
          <a:effectLst>
            <a:outerShdw blurRad="50800" dist="381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2084649" y="1586764"/>
            <a:ext cx="3079130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76078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9D223C"/>
                </a:solidFill>
              </a:rPr>
              <a:t>БЛАГОРОДНЫЕ МЕТАЛЛЫ И АЛМАЗЫ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567295" y="1588421"/>
            <a:ext cx="3091749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76078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9D223C"/>
                </a:solidFill>
              </a:rPr>
              <a:t>ЧЕРНЫЕ, ЦВЕТНЫЕ И РЕДКИЕ МЕТАЛЛЫ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063544" y="3862493"/>
            <a:ext cx="3100236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76078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9D223C"/>
                </a:solidFill>
              </a:rPr>
              <a:t>ТВЕРДОЕ ТОПЛИВО </a:t>
            </a:r>
            <a:br>
              <a:rPr lang="ru-RU" sz="1400" b="1" dirty="0">
                <a:solidFill>
                  <a:srgbClr val="9D223C"/>
                </a:solidFill>
              </a:rPr>
            </a:br>
            <a:r>
              <a:rPr lang="ru-RU" sz="1400" b="1" dirty="0">
                <a:solidFill>
                  <a:srgbClr val="9D223C"/>
                </a:solidFill>
              </a:rPr>
              <a:t>И УРАН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567295" y="3868422"/>
            <a:ext cx="3147931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76078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9D223C"/>
                </a:solidFill>
              </a:rPr>
              <a:t>НЕМЕТАЛЛИЧЕСКИЕ ПОЛЕЗНЫЕ ИСКОПАЕМЫЕ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60400" y="6247919"/>
            <a:ext cx="92152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Calibri" panose="020F0502020204030204"/>
              </a:rPr>
              <a:t>Дальневосточный федеральный округ — важнейший минерально-сырьевой регион России, он занимает доминирующую позицию по добыче алмазов, золота, серебра, олова, вольфрама, бора, плавикового шпата.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170298" y="1013604"/>
            <a:ext cx="6774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0F349A"/>
                </a:solidFill>
              </a:rPr>
              <a:t>МИНЕРАЛЬНО-СЫРЬЕВАЯ БАЗА ДАЛЬНЕГО ВОСТОКА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8A973EA-5A22-4997-9C74-21D1528D19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31684C07-F3DD-42E3-9062-05C918BEABE5}"/>
              </a:ext>
            </a:extLst>
          </p:cNvPr>
          <p:cNvSpPr/>
          <p:nvPr/>
        </p:nvSpPr>
        <p:spPr>
          <a:xfrm>
            <a:off x="2375275" y="6425252"/>
            <a:ext cx="471351" cy="4191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F31BED5-A45B-4492-929F-76019BFBD6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17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1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1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750"/>
                            </p:stCondLst>
                            <p:childTnLst>
                              <p:par>
                                <p:cTn id="22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4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 animBg="1"/>
      <p:bldP spid="29" grpId="0" animBg="1"/>
      <p:bldP spid="30" grpId="0" animBg="1"/>
      <p:bldP spid="32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08C7538-47D9-456F-AB83-5B364FF934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68196" y="619124"/>
            <a:ext cx="2923803" cy="62388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8" name="Прямоугольник 27"/>
          <p:cNvSpPr/>
          <p:nvPr/>
        </p:nvSpPr>
        <p:spPr>
          <a:xfrm>
            <a:off x="1636033" y="836582"/>
            <a:ext cx="7413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F349A"/>
                </a:solidFill>
              </a:rPr>
              <a:t>Благородные металлы и алмазы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7" r="21481"/>
          <a:stretch/>
        </p:blipFill>
        <p:spPr>
          <a:xfrm>
            <a:off x="0" y="2136415"/>
            <a:ext cx="2330886" cy="4179165"/>
          </a:xfrm>
          <a:prstGeom prst="rect">
            <a:avLst/>
          </a:prstGeom>
          <a:effectLst>
            <a:innerShdw blurRad="190500">
              <a:prstClr val="black">
                <a:alpha val="29000"/>
              </a:prstClr>
            </a:innerShdw>
          </a:effectLst>
        </p:spPr>
      </p:pic>
      <p:sp>
        <p:nvSpPr>
          <p:cNvPr id="10" name="TextBox 9"/>
          <p:cNvSpPr txBox="1"/>
          <p:nvPr/>
        </p:nvSpPr>
        <p:spPr>
          <a:xfrm>
            <a:off x="9367093" y="873334"/>
            <a:ext cx="2605831" cy="1251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600" b="1" dirty="0">
                <a:solidFill>
                  <a:schemeClr val="bg1"/>
                </a:solidFill>
              </a:rPr>
              <a:t>ЗОЛОТО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ru-RU" sz="1200" b="1" dirty="0">
                <a:solidFill>
                  <a:srgbClr val="DAE3F3"/>
                </a:solidFill>
              </a:rPr>
              <a:t>На территории ДВФО за всю историю эксплуатации месторождений золота добыто более 8500 т этого металла.</a:t>
            </a:r>
          </a:p>
          <a:p>
            <a:pPr>
              <a:lnSpc>
                <a:spcPts val="1300"/>
              </a:lnSpc>
            </a:pPr>
            <a:r>
              <a:rPr lang="ru-RU" sz="1200" b="1" dirty="0">
                <a:solidFill>
                  <a:srgbClr val="DAE3F3"/>
                </a:solidFill>
              </a:rPr>
              <a:t>В целом по округу, запасы золота учтены по 3695 месторождениям, в том числе в распределенном фонде находятся более 1446 месторождений (83,1 % запасов). Из всех учтенных месторождений 182 коренных и 3513 </a:t>
            </a:r>
            <a:r>
              <a:rPr lang="ru-RU" sz="1200" b="1" dirty="0" err="1">
                <a:solidFill>
                  <a:srgbClr val="DAE3F3"/>
                </a:solidFill>
              </a:rPr>
              <a:t>золотороссыпных</a:t>
            </a:r>
            <a:r>
              <a:rPr lang="ru-RU" sz="1200" b="1" dirty="0">
                <a:solidFill>
                  <a:srgbClr val="DAE3F3"/>
                </a:solidFill>
              </a:rPr>
              <a:t>. Коренные месторождения, с наибольшими показателями добычи - Купол, Двойное (Чукотский АО), Пионер, </a:t>
            </a:r>
            <a:r>
              <a:rPr lang="ru-RU" sz="1200" b="1" dirty="0" err="1">
                <a:solidFill>
                  <a:srgbClr val="DAE3F3"/>
                </a:solidFill>
              </a:rPr>
              <a:t>Березитовое</a:t>
            </a:r>
            <a:r>
              <a:rPr lang="ru-RU" sz="1200" b="1" dirty="0">
                <a:solidFill>
                  <a:srgbClr val="DAE3F3"/>
                </a:solidFill>
              </a:rPr>
              <a:t> (Амурская обл.), </a:t>
            </a:r>
            <a:r>
              <a:rPr lang="ru-RU" sz="1200" b="1" dirty="0" err="1">
                <a:solidFill>
                  <a:srgbClr val="DAE3F3"/>
                </a:solidFill>
              </a:rPr>
              <a:t>Албазино</a:t>
            </a:r>
            <a:r>
              <a:rPr lang="ru-RU" sz="1200" b="1" dirty="0">
                <a:solidFill>
                  <a:srgbClr val="DAE3F3"/>
                </a:solidFill>
              </a:rPr>
              <a:t>, Многовершинное (Хабаровский край). Проводиться разведочные работы на уникальном </a:t>
            </a:r>
            <a:r>
              <a:rPr lang="ru-RU" sz="1200" b="1" dirty="0" err="1">
                <a:solidFill>
                  <a:srgbClr val="DAE3F3"/>
                </a:solidFill>
              </a:rPr>
              <a:t>Малмыжском</a:t>
            </a:r>
            <a:r>
              <a:rPr lang="ru-RU" sz="1200" b="1" dirty="0">
                <a:solidFill>
                  <a:srgbClr val="DAE3F3"/>
                </a:solidFill>
              </a:rPr>
              <a:t>  месторождении, по количеству запасов и ресурсов золота и меди соответствующем объекту федерального значения.</a:t>
            </a:r>
          </a:p>
          <a:p>
            <a:pPr>
              <a:lnSpc>
                <a:spcPts val="1300"/>
              </a:lnSpc>
            </a:pPr>
            <a:endParaRPr lang="ru-RU" sz="1200" b="1" dirty="0">
              <a:solidFill>
                <a:schemeClr val="bg1"/>
              </a:solidFill>
            </a:endParaRPr>
          </a:p>
          <a:p>
            <a:pPr>
              <a:lnSpc>
                <a:spcPts val="1300"/>
              </a:lnSpc>
            </a:pPr>
            <a:r>
              <a:rPr lang="ru-RU" sz="1600" b="1" dirty="0">
                <a:solidFill>
                  <a:schemeClr val="bg1"/>
                </a:solidFill>
              </a:rPr>
              <a:t>СЕРЕБРО </a:t>
            </a:r>
          </a:p>
          <a:p>
            <a:r>
              <a:rPr lang="ru-RU" sz="1200" b="1" dirty="0">
                <a:solidFill>
                  <a:srgbClr val="DAE3F3"/>
                </a:solidFill>
              </a:rPr>
              <a:t>Основная сырьевая база серебра ДВФО</a:t>
            </a:r>
            <a:r>
              <a:rPr lang="ru-RU" sz="1200" b="1" i="1" dirty="0">
                <a:solidFill>
                  <a:srgbClr val="DAE3F3"/>
                </a:solidFill>
              </a:rPr>
              <a:t> </a:t>
            </a:r>
            <a:r>
              <a:rPr lang="ru-RU" sz="1200" b="1" dirty="0">
                <a:solidFill>
                  <a:srgbClr val="DAE3F3"/>
                </a:solidFill>
              </a:rPr>
              <a:t>сосредоточена в собственно серебряных месторождениях </a:t>
            </a:r>
            <a:r>
              <a:rPr lang="ru-RU" sz="1200" b="1" dirty="0" err="1">
                <a:solidFill>
                  <a:srgbClr val="DAE3F3"/>
                </a:solidFill>
              </a:rPr>
              <a:t>Омсукчанского</a:t>
            </a:r>
            <a:r>
              <a:rPr lang="ru-RU" sz="1200" b="1" dirty="0">
                <a:solidFill>
                  <a:srgbClr val="DAE3F3"/>
                </a:solidFill>
              </a:rPr>
              <a:t> района Магаданской области (Дукат, Лунное, Арылах, </a:t>
            </a:r>
            <a:r>
              <a:rPr lang="ru-RU" sz="1200" b="1" dirty="0" err="1">
                <a:solidFill>
                  <a:srgbClr val="DAE3F3"/>
                </a:solidFill>
              </a:rPr>
              <a:t>Гольцовое</a:t>
            </a:r>
            <a:r>
              <a:rPr lang="ru-RU" sz="1200" b="1" dirty="0">
                <a:solidFill>
                  <a:srgbClr val="DAE3F3"/>
                </a:solidFill>
              </a:rPr>
              <a:t>, </a:t>
            </a:r>
            <a:r>
              <a:rPr lang="ru-RU" sz="1200" b="1" dirty="0" err="1">
                <a:solidFill>
                  <a:srgbClr val="DAE3F3"/>
                </a:solidFill>
              </a:rPr>
              <a:t>Тидит</a:t>
            </a:r>
            <a:r>
              <a:rPr lang="ru-RU" sz="1200" b="1" dirty="0">
                <a:solidFill>
                  <a:srgbClr val="DAE3F3"/>
                </a:solidFill>
              </a:rPr>
              <a:t>) и серебро-полиметаллических месторождениях </a:t>
            </a:r>
            <a:r>
              <a:rPr lang="ru-RU" sz="1200" b="1" dirty="0" err="1">
                <a:solidFill>
                  <a:srgbClr val="DAE3F3"/>
                </a:solidFill>
              </a:rPr>
              <a:t>Дальнегорского</a:t>
            </a:r>
            <a:r>
              <a:rPr lang="ru-RU" sz="1200" b="1" dirty="0">
                <a:solidFill>
                  <a:srgbClr val="DAE3F3"/>
                </a:solidFill>
              </a:rPr>
              <a:t> района Приморья. </a:t>
            </a:r>
          </a:p>
          <a:p>
            <a:r>
              <a:rPr lang="ru-RU" sz="1200" b="1" dirty="0">
                <a:solidFill>
                  <a:srgbClr val="DAE3F3"/>
                </a:solidFill>
              </a:rPr>
              <a:t>Исследованиями последних 10-15 лет созданы реальные предпосылки для создания новой крупной </a:t>
            </a:r>
            <a:r>
              <a:rPr lang="ru-RU" sz="1200" b="1" dirty="0" err="1">
                <a:solidFill>
                  <a:srgbClr val="DAE3F3"/>
                </a:solidFill>
              </a:rPr>
              <a:t>сереброрудной</a:t>
            </a:r>
            <a:r>
              <a:rPr lang="ru-RU" sz="1200" b="1" dirty="0">
                <a:solidFill>
                  <a:srgbClr val="DAE3F3"/>
                </a:solidFill>
              </a:rPr>
              <a:t> базы на востоке Республики Саха (Якутия) (месторождения Прогноз, </a:t>
            </a:r>
            <a:r>
              <a:rPr lang="ru-RU" sz="1200" b="1" dirty="0" err="1">
                <a:solidFill>
                  <a:srgbClr val="DAE3F3"/>
                </a:solidFill>
              </a:rPr>
              <a:t>Мангазейское</a:t>
            </a:r>
            <a:r>
              <a:rPr lang="ru-RU" sz="1200" b="1" dirty="0">
                <a:solidFill>
                  <a:srgbClr val="DAE3F3"/>
                </a:solidFill>
              </a:rPr>
              <a:t>).</a:t>
            </a:r>
          </a:p>
          <a:p>
            <a:r>
              <a:rPr lang="ru-RU" sz="1200" b="1" dirty="0">
                <a:solidFill>
                  <a:srgbClr val="DAE3F3"/>
                </a:solidFill>
              </a:rPr>
              <a:t>Попутно серебро извлекается также на серебросодержащих золоторудных месторождениях Магаданской обл. (</a:t>
            </a:r>
            <a:r>
              <a:rPr lang="ru-RU" sz="1200" b="1" dirty="0" err="1">
                <a:solidFill>
                  <a:srgbClr val="DAE3F3"/>
                </a:solidFill>
              </a:rPr>
              <a:t>Нявленга</a:t>
            </a:r>
            <a:r>
              <a:rPr lang="ru-RU" sz="1200" b="1" dirty="0">
                <a:solidFill>
                  <a:srgbClr val="DAE3F3"/>
                </a:solidFill>
              </a:rPr>
              <a:t>, Джульетта), Республики Саха (Якутия) (Куранах), Амурской обл. (Покровское), Хабаровского края (Многовершинное), на полиметаллических и вольфрамовых месторождениях Приморского края (</a:t>
            </a:r>
            <a:r>
              <a:rPr lang="ru-RU" sz="1200" b="1" dirty="0" err="1">
                <a:solidFill>
                  <a:srgbClr val="DAE3F3"/>
                </a:solidFill>
              </a:rPr>
              <a:t>Дальнегорская</a:t>
            </a:r>
            <a:r>
              <a:rPr lang="ru-RU" sz="1200" b="1" dirty="0">
                <a:solidFill>
                  <a:srgbClr val="DAE3F3"/>
                </a:solidFill>
              </a:rPr>
              <a:t> группа, Восток-2).</a:t>
            </a:r>
          </a:p>
          <a:p>
            <a:r>
              <a:rPr lang="ru-RU" sz="16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ru-RU" sz="1600" b="1" dirty="0">
                <a:solidFill>
                  <a:schemeClr val="bg1"/>
                </a:solidFill>
              </a:rPr>
              <a:t>АЛМАЗЫ </a:t>
            </a:r>
          </a:p>
          <a:p>
            <a:r>
              <a:rPr lang="ru-RU" sz="1200" dirty="0">
                <a:solidFill>
                  <a:srgbClr val="DAE3F3"/>
                </a:solidFill>
              </a:rPr>
              <a:t>Добыча алмазов в пределах округа ведется только в западных районах Республики Саха (Якутия), где сосредоточено почти 76,5</a:t>
            </a:r>
            <a:r>
              <a:rPr lang="en-US" sz="1200" dirty="0">
                <a:solidFill>
                  <a:srgbClr val="DAE3F3"/>
                </a:solidFill>
              </a:rPr>
              <a:t> </a:t>
            </a:r>
            <a:r>
              <a:rPr lang="ru-RU" sz="1200" dirty="0">
                <a:solidFill>
                  <a:srgbClr val="DAE3F3"/>
                </a:solidFill>
              </a:rPr>
              <a:t>% российских запасов алмазов (не считая </a:t>
            </a:r>
            <a:r>
              <a:rPr lang="ru-RU" sz="1200" dirty="0" err="1">
                <a:solidFill>
                  <a:srgbClr val="DAE3F3"/>
                </a:solidFill>
              </a:rPr>
              <a:t>импактных</a:t>
            </a:r>
            <a:r>
              <a:rPr lang="ru-RU" sz="1200" dirty="0">
                <a:solidFill>
                  <a:srgbClr val="DAE3F3"/>
                </a:solidFill>
              </a:rPr>
              <a:t>). Наиболее крупными месторождениями алмазов являются кимберлитовые трубки Удачная, Юбилейная, </a:t>
            </a:r>
            <a:r>
              <a:rPr lang="ru-RU" sz="1200" dirty="0" err="1">
                <a:solidFill>
                  <a:srgbClr val="DAE3F3"/>
                </a:solidFill>
              </a:rPr>
              <a:t>Айхал</a:t>
            </a:r>
            <a:r>
              <a:rPr lang="ru-RU" sz="1200" dirty="0">
                <a:solidFill>
                  <a:srgbClr val="DAE3F3"/>
                </a:solidFill>
              </a:rPr>
              <a:t>, Мир, Интернациональная, </a:t>
            </a:r>
            <a:r>
              <a:rPr lang="ru-RU" sz="1200" dirty="0" err="1">
                <a:solidFill>
                  <a:srgbClr val="DAE3F3"/>
                </a:solidFill>
              </a:rPr>
              <a:t>Ботуобинская</a:t>
            </a:r>
            <a:r>
              <a:rPr lang="ru-RU" sz="1200" dirty="0">
                <a:solidFill>
                  <a:srgbClr val="DAE3F3"/>
                </a:solidFill>
              </a:rPr>
              <a:t>, </a:t>
            </a:r>
            <a:r>
              <a:rPr lang="ru-RU" sz="1200" dirty="0" err="1">
                <a:solidFill>
                  <a:srgbClr val="DAE3F3"/>
                </a:solidFill>
              </a:rPr>
              <a:t>Нюрбинская</a:t>
            </a:r>
            <a:r>
              <a:rPr lang="ru-RU" sz="1200" dirty="0">
                <a:solidFill>
                  <a:srgbClr val="DAE3F3"/>
                </a:solidFill>
              </a:rPr>
              <a:t>, россыпи </a:t>
            </a:r>
            <a:r>
              <a:rPr lang="ru-RU" sz="1200" dirty="0" err="1">
                <a:solidFill>
                  <a:srgbClr val="DAE3F3"/>
                </a:solidFill>
              </a:rPr>
              <a:t>Анабарского</a:t>
            </a:r>
            <a:r>
              <a:rPr lang="ru-RU" sz="1200" dirty="0">
                <a:solidFill>
                  <a:srgbClr val="DAE3F3"/>
                </a:solidFill>
              </a:rPr>
              <a:t> и </a:t>
            </a:r>
            <a:r>
              <a:rPr lang="ru-RU" sz="1200" dirty="0" err="1">
                <a:solidFill>
                  <a:srgbClr val="DAE3F3"/>
                </a:solidFill>
              </a:rPr>
              <a:t>Приленского</a:t>
            </a:r>
            <a:r>
              <a:rPr lang="ru-RU" sz="1200" dirty="0">
                <a:solidFill>
                  <a:srgbClr val="DAE3F3"/>
                </a:solidFill>
              </a:rPr>
              <a:t> алмазоносных районов. </a:t>
            </a:r>
            <a:endParaRPr lang="en-US" sz="1200" dirty="0">
              <a:solidFill>
                <a:srgbClr val="DAE3F3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0CFD1D-5519-4156-AE33-DEAE706419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64DFBC-4CC4-46B3-B37F-E36042293A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t="10278" r="10191" b="3611"/>
          <a:stretch/>
        </p:blipFill>
        <p:spPr>
          <a:xfrm>
            <a:off x="2337121" y="1387686"/>
            <a:ext cx="6810896" cy="5155989"/>
          </a:xfrm>
          <a:prstGeom prst="rect">
            <a:avLst/>
          </a:prstGeom>
        </p:spPr>
      </p:pic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9EEED995-9383-4D5F-9E34-C58B722FC500}"/>
              </a:ext>
            </a:extLst>
          </p:cNvPr>
          <p:cNvSpPr/>
          <p:nvPr/>
        </p:nvSpPr>
        <p:spPr>
          <a:xfrm>
            <a:off x="2375275" y="6425252"/>
            <a:ext cx="471351" cy="4191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52A39F6-B88B-4AF5-9DCF-EF04F39679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3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5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9191B26-5D7A-4F96-ADB4-31E98F15B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92092" y="1235441"/>
            <a:ext cx="2299907" cy="182840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0" name="TextBox 9"/>
          <p:cNvSpPr txBox="1"/>
          <p:nvPr/>
        </p:nvSpPr>
        <p:spPr>
          <a:xfrm>
            <a:off x="10027663" y="-713165"/>
            <a:ext cx="2247848" cy="18772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Адыча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Госрезерв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СРЕДНЕЕ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Айхал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Алмазы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КРУПНОЕ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Аллах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Юнь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КРУПНОЕ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Амедичи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Нераспр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фонд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МАЛОЕ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Антагачан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СРЕДНЕЕ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Арга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Нераспр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фонд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СРЕДНЕЕ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Бадран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СРЕДНЕЕ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Бам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МАЛОЕ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Барн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Нераспр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фонд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МАЛОЕ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руч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Бергеннях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СРЕДНЕЕ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Биллях, Алмазы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КРУПНОЕ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Билэр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Нераспределенный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фонд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МАЛОЕ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Боковое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СРЕДНЕЕ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Бол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Куранах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КРУПНОЕ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Бол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Тарын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КРУПНОЕ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Бол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Тырканда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Нераспределенный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фонд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КРУПНОЕ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Ботуобинская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алмазы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Подготавливаемое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освоению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КРУПНОЕ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Ботуобия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алмазы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Нераспределенный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фонд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СРЕДНЕЕ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Бриндакитское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Нераспределенный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фонд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МАЛОЕ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Булар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Нераспределенный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фонд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МАЛОЕ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Верхне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</a:t>
            </a: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Менкече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Серебро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СРЕДНЕЕ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Верхнее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МАЛОЕ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Верхний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Биллях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алмазы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СРЕДНЕЕ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Водораздельные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Галечники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алмазы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Разрабатываемое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КРУПНОЕ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Гагарское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Нераспределенный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фонд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МАЛОЕ</a:t>
            </a:r>
          </a:p>
          <a:p>
            <a:pPr>
              <a:lnSpc>
                <a:spcPct val="85000"/>
              </a:lnSpc>
            </a:pP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Гарбузовское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Золото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Нераспределенный</a:t>
            </a:r>
            <a:r>
              <a:rPr lang="en-US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фонд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5000"/>
              </a:lnSpc>
            </a:pPr>
            <a:r>
              <a:rPr lang="ru-RU" sz="12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МАЛОЕ</a:t>
            </a:r>
            <a:endParaRPr lang="en-US" sz="12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2" t="6666" r="4262" b="3778"/>
          <a:stretch/>
        </p:blipFill>
        <p:spPr>
          <a:xfrm>
            <a:off x="2935936" y="1593598"/>
            <a:ext cx="6573256" cy="5003833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" t="2000" r="11318" b="4222"/>
          <a:stretch/>
        </p:blipFill>
        <p:spPr>
          <a:xfrm>
            <a:off x="2877905" y="1586538"/>
            <a:ext cx="6689318" cy="5286316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6" t="1555" r="9274" b="2666"/>
          <a:stretch/>
        </p:blipFill>
        <p:spPr>
          <a:xfrm>
            <a:off x="3158490" y="1512516"/>
            <a:ext cx="6128148" cy="5454743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69" y="1499114"/>
            <a:ext cx="4471590" cy="5485237"/>
          </a:xfrm>
          <a:prstGeom prst="rect">
            <a:avLst/>
          </a:prstGeom>
          <a:ln w="12700">
            <a:miter lim="400000"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2055581" y="831815"/>
            <a:ext cx="7413087" cy="667299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  <a:defRPr/>
            </a:pPr>
            <a:r>
              <a:rPr lang="ru-RU" sz="2000" b="1" dirty="0">
                <a:solidFill>
                  <a:srgbClr val="0F349A"/>
                </a:solidFill>
              </a:rPr>
              <a:t>Благородные металлы и алмазы</a:t>
            </a:r>
          </a:p>
          <a:p>
            <a:pPr algn="ctr">
              <a:lnSpc>
                <a:spcPts val="2200"/>
              </a:lnSpc>
              <a:defRPr/>
            </a:pPr>
            <a:r>
              <a:rPr lang="ru-RU" sz="2000" b="1" dirty="0">
                <a:solidFill>
                  <a:srgbClr val="0F349A"/>
                </a:solidFill>
              </a:rPr>
              <a:t>Карты по субъектам Дальневосточного ФО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92092" y="746759"/>
            <a:ext cx="2299907" cy="4886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0" name="Прямоугольник 19"/>
          <p:cNvSpPr/>
          <p:nvPr/>
        </p:nvSpPr>
        <p:spPr>
          <a:xfrm>
            <a:off x="9892091" y="825297"/>
            <a:ext cx="2299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КАТАЛОГ МЕСТОРОЖДЕНИЙ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t="1945" r="54582" b="10285"/>
          <a:stretch/>
        </p:blipFill>
        <p:spPr>
          <a:xfrm>
            <a:off x="0" y="1855399"/>
            <a:ext cx="2564798" cy="5002601"/>
          </a:xfrm>
          <a:prstGeom prst="rect">
            <a:avLst/>
          </a:prstGeom>
          <a:effectLst>
            <a:innerShdw blurRad="190500">
              <a:prstClr val="black">
                <a:alpha val="29000"/>
              </a:prstClr>
            </a:inn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r="3208"/>
          <a:stretch/>
        </p:blipFill>
        <p:spPr>
          <a:xfrm>
            <a:off x="2976461" y="1671152"/>
            <a:ext cx="6492207" cy="4973481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BC23DEB-11A0-44E8-B3CC-14838B404C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170228"/>
          </a:xfrm>
          <a:prstGeom prst="rect">
            <a:avLst/>
          </a:prstGeom>
        </p:spPr>
      </p:pic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id="{9E0FC2D3-9000-4924-B1BA-2D10DCF05B4E}"/>
              </a:ext>
            </a:extLst>
          </p:cNvPr>
          <p:cNvSpPr/>
          <p:nvPr/>
        </p:nvSpPr>
        <p:spPr>
          <a:xfrm>
            <a:off x="5986889" y="6425252"/>
            <a:ext cx="471351" cy="419100"/>
          </a:xfrm>
          <a:prstGeom prst="flowChartConnector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FBA170C-5F7F-4D9A-BC1E-E61AA319436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66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4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20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7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500"/>
                            </p:stCondLst>
                            <p:childTnLst>
                              <p:par>
                                <p:cTn id="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D37EA2F-1F5B-456C-88B4-1748C570969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722886" y="750174"/>
            <a:ext cx="2469114" cy="610782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0" name="TextBox 9"/>
          <p:cNvSpPr txBox="1"/>
          <p:nvPr/>
        </p:nvSpPr>
        <p:spPr>
          <a:xfrm>
            <a:off x="9800709" y="770118"/>
            <a:ext cx="2231974" cy="164301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ru-RU" sz="1100" b="1" dirty="0">
                <a:solidFill>
                  <a:schemeClr val="bg1"/>
                </a:solidFill>
              </a:rPr>
              <a:t>ОЛОВО</a:t>
            </a:r>
          </a:p>
          <a:p>
            <a:pPr>
              <a:lnSpc>
                <a:spcPts val="1300"/>
              </a:lnSpc>
            </a:pP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Практически вся сырьевая база олова России сосредоточена в Дальневосточном ФО. </a:t>
            </a:r>
          </a:p>
          <a:p>
            <a:pPr>
              <a:lnSpc>
                <a:spcPts val="1300"/>
              </a:lnSpc>
            </a:pP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Здесь насчитывается 103 коренных и 126 россыпных месторождений. Месторождения олова известны почти во всех субъектах Федерации округа. В условиях рынка отработка многих, в том числе крупных, месторождений стала нерентабельной. Сейчас добыча ведется на </a:t>
            </a:r>
            <a:r>
              <a:rPr lang="ru-RU" sz="11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Правоурмийском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месторождении в Хабаровском крае, на оловянно-полиметаллическом месторождении Южное в Приморском крае.</a:t>
            </a:r>
          </a:p>
          <a:p>
            <a:pPr>
              <a:lnSpc>
                <a:spcPts val="1300"/>
              </a:lnSpc>
            </a:pP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ru-RU" sz="1100" b="1" dirty="0">
                <a:solidFill>
                  <a:schemeClr val="bg1"/>
                </a:solidFill>
              </a:rPr>
              <a:t>ВОЛЬФРАМ</a:t>
            </a:r>
          </a:p>
          <a:p>
            <a:pPr>
              <a:lnSpc>
                <a:spcPts val="1300"/>
              </a:lnSpc>
            </a:pP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 Дальневосточном ФО учтено 23,4% российских запасов вольфрама, половина из которых находится в Приморском крае. Там же, в Приморье идет добыча вольфрама на двух месторождениях – Восток-2 и Лермонтовское. </a:t>
            </a:r>
          </a:p>
          <a:p>
            <a:pPr>
              <a:lnSpc>
                <a:spcPts val="1300"/>
              </a:lnSpc>
            </a:pPr>
            <a:endParaRPr lang="ru-RU" sz="11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ts val="1300"/>
              </a:lnSpc>
            </a:pPr>
            <a:r>
              <a:rPr lang="ru-RU" sz="1100" b="1" dirty="0">
                <a:solidFill>
                  <a:schemeClr val="bg1"/>
                </a:solidFill>
              </a:rPr>
              <a:t>СВИНЕЦ И ЦИНК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Государственным балансом в Дальневосточном ФО учтено 35 месторождения свинца и цинка. Активная сырьевая база этих металлов сосредоточена, главным образом, в старейшем горно-рудном районе Приморского края – Дальнегорском (месторождения Николаевское, Партизанское и др.). </a:t>
            </a:r>
          </a:p>
          <a:p>
            <a:pPr>
              <a:lnSpc>
                <a:spcPts val="1300"/>
              </a:lnSpc>
            </a:pPr>
            <a:endParaRPr lang="ru-RU" sz="11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ts val="1300"/>
              </a:lnSpc>
            </a:pPr>
            <a:r>
              <a:rPr lang="ru-RU" sz="1100" b="1" dirty="0">
                <a:solidFill>
                  <a:schemeClr val="bg1"/>
                </a:solidFill>
              </a:rPr>
              <a:t>РТУТЬ</a:t>
            </a:r>
            <a:endParaRPr lang="ru-RU" sz="1100" dirty="0">
              <a:solidFill>
                <a:schemeClr val="bg1"/>
              </a:solidFill>
            </a:endParaRPr>
          </a:p>
          <a:p>
            <a:pPr>
              <a:lnSpc>
                <a:spcPts val="1300"/>
              </a:lnSpc>
            </a:pP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 Дальневосточном ФО сосредоточено 73,5%  российских запасов ртути, в основном в Чукотском АО. Разработка не ведется.</a:t>
            </a:r>
          </a:p>
          <a:p>
            <a:pPr>
              <a:lnSpc>
                <a:spcPts val="1300"/>
              </a:lnSpc>
            </a:pPr>
            <a:endParaRPr lang="ru-RU" sz="11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ts val="1300"/>
              </a:lnSpc>
            </a:pPr>
            <a:r>
              <a:rPr lang="ru-RU" sz="1100" b="1" dirty="0">
                <a:solidFill>
                  <a:schemeClr val="bg1"/>
                </a:solidFill>
              </a:rPr>
              <a:t>МЫШЬЯК</a:t>
            </a:r>
            <a:endParaRPr lang="ru-RU" sz="1100" dirty="0">
              <a:solidFill>
                <a:schemeClr val="bg1"/>
              </a:solidFill>
            </a:endParaRPr>
          </a:p>
          <a:p>
            <a:pPr>
              <a:lnSpc>
                <a:spcPts val="1300"/>
              </a:lnSpc>
            </a:pP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 Дальневосточном ФО учтено 35,4%  российских запасов. Добыча не ведется.</a:t>
            </a:r>
          </a:p>
          <a:p>
            <a:pPr>
              <a:lnSpc>
                <a:spcPts val="1300"/>
              </a:lnSpc>
            </a:pPr>
            <a:endParaRPr lang="ru-RU" sz="11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ts val="1300"/>
              </a:lnSpc>
            </a:pPr>
            <a:r>
              <a:rPr lang="ru-RU" sz="1100" b="1" dirty="0">
                <a:solidFill>
                  <a:schemeClr val="bg1"/>
                </a:solidFill>
              </a:rPr>
              <a:t>СУРЬМА</a:t>
            </a:r>
            <a:r>
              <a:rPr lang="ru-RU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pPr>
              <a:lnSpc>
                <a:spcPts val="1300"/>
              </a:lnSpc>
            </a:pP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 Дальневосточном ФО, в Республике Саха (Якутия) находится более половины российских запасов сурьмы. Они сосредоточены, в основном, в месторождениях </a:t>
            </a:r>
            <a:r>
              <a:rPr lang="ru-RU" sz="11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Сарылах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и </a:t>
            </a:r>
            <a:r>
              <a:rPr lang="ru-RU" sz="11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Сентачан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На этих двух месторождениях идет добыча металла, которая составляет 94,0% от российских.</a:t>
            </a:r>
          </a:p>
          <a:p>
            <a:pPr>
              <a:lnSpc>
                <a:spcPts val="1300"/>
              </a:lnSpc>
            </a:pPr>
            <a:endParaRPr lang="ru-RU" sz="11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ts val="1300"/>
              </a:lnSpc>
            </a:pPr>
            <a:r>
              <a:rPr lang="ru-RU" sz="1100" b="1" dirty="0">
                <a:solidFill>
                  <a:schemeClr val="bg1"/>
                </a:solidFill>
              </a:rPr>
              <a:t>РАССЕЯННЫЕ ЭЛЕМЕНТЫ</a:t>
            </a:r>
            <a:endParaRPr lang="ru-RU" sz="1100" dirty="0">
              <a:solidFill>
                <a:schemeClr val="bg1"/>
              </a:solidFill>
            </a:endParaRPr>
          </a:p>
          <a:p>
            <a:pPr>
              <a:lnSpc>
                <a:spcPts val="1300"/>
              </a:lnSpc>
            </a:pP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 Дальневосточном ФО находится 56,3% германия, 29,9% индия. Добывается 85,7% германия.</a:t>
            </a:r>
          </a:p>
          <a:p>
            <a:pPr>
              <a:lnSpc>
                <a:spcPts val="1300"/>
              </a:lnSpc>
            </a:pPr>
            <a:endParaRPr lang="ru-RU" sz="11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ts val="1300"/>
              </a:lnSpc>
            </a:pPr>
            <a:r>
              <a:rPr lang="ru-RU" sz="1100" b="1" dirty="0">
                <a:solidFill>
                  <a:schemeClr val="bg1"/>
                </a:solidFill>
              </a:rPr>
              <a:t>ЖЕЛЕЗО, МАРГАНЕЦ</a:t>
            </a:r>
          </a:p>
          <a:p>
            <a:pPr>
              <a:lnSpc>
                <a:spcPts val="1300"/>
              </a:lnSpc>
            </a:pP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 25 м-</a:t>
            </a:r>
            <a:r>
              <a:rPr lang="ru-RU" sz="11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ях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Дальнего Востока учтено запасов железных руд: 3,9 млрд т кат. А+В+С</a:t>
            </a:r>
            <a:r>
              <a:rPr lang="ru-RU" sz="11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кат. С</a:t>
            </a:r>
            <a:r>
              <a:rPr lang="ru-RU" sz="1100" baseline="-25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-4,9 млрд т. Около 80% учитывается в месторождениях на юге Якутии: </a:t>
            </a:r>
            <a:r>
              <a:rPr lang="ru-RU" sz="11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Тарыннахском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</a:t>
            </a:r>
            <a:r>
              <a:rPr lang="ru-RU" sz="11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Горкитском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Таёжном, </a:t>
            </a:r>
            <a:r>
              <a:rPr lang="ru-RU" sz="11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Десовском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</a:t>
            </a:r>
          </a:p>
          <a:p>
            <a:pPr>
              <a:lnSpc>
                <a:spcPts val="1300"/>
              </a:lnSpc>
            </a:pP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В Якутии строятся 2 ГОКа. Добыча проводится только в Амурской области на </a:t>
            </a:r>
            <a:r>
              <a:rPr lang="ru-RU" sz="11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Куранахском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месторождении - 2,9 млн т. Здесь ведется строительство комплекса предприятий, ресурсную базу которых составят </a:t>
            </a:r>
            <a:r>
              <a:rPr lang="ru-RU" sz="11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Куранахское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и </a:t>
            </a:r>
            <a:r>
              <a:rPr lang="ru-RU" sz="11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Гаринское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месторождения в Амурской области; </a:t>
            </a:r>
            <a:r>
              <a:rPr lang="ru-RU" sz="11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Кимканское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и </a:t>
            </a:r>
            <a:r>
              <a:rPr lang="ru-RU" sz="11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Сутарское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месторождения в Еврейской АО. </a:t>
            </a:r>
          </a:p>
          <a:p>
            <a:pPr>
              <a:lnSpc>
                <a:spcPts val="1300"/>
              </a:lnSpc>
            </a:pP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На территории ДФО балансовые запасы железо-марганцевых руд учитываются в 1 месторождении – Ю.-</a:t>
            </a:r>
            <a:r>
              <a:rPr lang="ru-RU" sz="11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Хинганском</a:t>
            </a:r>
            <a:r>
              <a:rPr lang="ru-RU" sz="11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в Еврейской АО (8,9 млн т).</a:t>
            </a:r>
          </a:p>
          <a:p>
            <a:pPr>
              <a:lnSpc>
                <a:spcPts val="1300"/>
              </a:lnSpc>
            </a:pPr>
            <a:endParaRPr lang="ru-RU" sz="11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6" r="26005"/>
          <a:stretch/>
        </p:blipFill>
        <p:spPr>
          <a:xfrm>
            <a:off x="0" y="2726206"/>
            <a:ext cx="2121318" cy="3671793"/>
          </a:xfrm>
          <a:prstGeom prst="rect">
            <a:avLst/>
          </a:prstGeom>
          <a:effectLst>
            <a:innerShdw blurRad="190500">
              <a:prstClr val="black">
                <a:alpha val="29000"/>
              </a:prstClr>
            </a:inn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FD2C132-6DB6-4FFD-AF0C-F4BE854955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7022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916098" y="848170"/>
            <a:ext cx="7413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F349A"/>
                </a:solidFill>
              </a:rPr>
              <a:t>Черные, цветные и редкие металлы</a:t>
            </a:r>
            <a:endParaRPr lang="ru-RU" sz="2000" b="1" spc="600" dirty="0">
              <a:solidFill>
                <a:srgbClr val="0F349A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CD422A-29E4-4295-A768-DBDFD3C5AB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" t="11291" r="7827" b="2501"/>
          <a:stretch/>
        </p:blipFill>
        <p:spPr>
          <a:xfrm>
            <a:off x="2183643" y="1377950"/>
            <a:ext cx="7520074" cy="5308600"/>
          </a:xfrm>
          <a:prstGeom prst="rect">
            <a:avLst/>
          </a:prstGeom>
        </p:spPr>
      </p:pic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C60E011B-CB9D-468F-AE54-201D5C4A6E41}"/>
              </a:ext>
            </a:extLst>
          </p:cNvPr>
          <p:cNvSpPr/>
          <p:nvPr/>
        </p:nvSpPr>
        <p:spPr>
          <a:xfrm>
            <a:off x="2375275" y="6425252"/>
            <a:ext cx="471351" cy="4191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9BA3496-590D-40B1-BF72-A0F1423519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21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8F9F1E56-BE49-4F47-872E-2312A664BD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92093" y="1170228"/>
            <a:ext cx="2299907" cy="56877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0" name="TextBox 9"/>
          <p:cNvSpPr txBox="1"/>
          <p:nvPr/>
        </p:nvSpPr>
        <p:spPr>
          <a:xfrm>
            <a:off x="9895216" y="1252958"/>
            <a:ext cx="2320181" cy="21567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Гематитовое, </a:t>
            </a:r>
            <a:r>
              <a:rPr lang="ru-RU" sz="1200" dirty="0" err="1">
                <a:solidFill>
                  <a:schemeClr val="bg1"/>
                </a:solidFill>
              </a:rPr>
              <a:t>Fe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  <a:r>
              <a:rPr lang="ru-RU" sz="1200" dirty="0" err="1">
                <a:solidFill>
                  <a:schemeClr val="bg1"/>
                </a:solidFill>
              </a:rPr>
              <a:t>Госрезерв</a:t>
            </a:r>
            <a:r>
              <a:rPr lang="ru-RU" sz="1200" dirty="0">
                <a:solidFill>
                  <a:schemeClr val="bg1"/>
                </a:solidFill>
              </a:rPr>
              <a:t>, МАЛОЕ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Горкитское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Подготавливаемое к освоению, КРУПНОЕ</a:t>
            </a:r>
            <a:endParaRPr lang="en-US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Десовское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Подготавливаемое к освоению, КРУПНОЕ</a:t>
            </a:r>
            <a:endParaRPr lang="en-US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Заречное,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Госрезерв</a:t>
            </a:r>
            <a:r>
              <a:rPr lang="ru-RU" sz="1200" dirty="0">
                <a:solidFill>
                  <a:schemeClr val="bg1"/>
                </a:solidFill>
              </a:rPr>
              <a:t>, МАЛОЕ</a:t>
            </a:r>
            <a:endParaRPr lang="en-US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Ималыкское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Нераспределенный фонд 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(не переданные в </a:t>
            </a:r>
            <a:r>
              <a:rPr lang="ru-RU" sz="1200" dirty="0" err="1">
                <a:solidFill>
                  <a:schemeClr val="bg1"/>
                </a:solidFill>
              </a:rPr>
              <a:t>осв</a:t>
            </a:r>
            <a:r>
              <a:rPr lang="ru-RU" sz="1200" dirty="0">
                <a:solidFill>
                  <a:schemeClr val="bg1"/>
                </a:solidFill>
              </a:rPr>
              <a:t>.), КРУПНОЕ</a:t>
            </a:r>
            <a:endParaRPr lang="en-US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Комсомольское,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Нераспределенный фонд, МАЛОЕ</a:t>
            </a:r>
            <a:endParaRPr lang="en-US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Леглиерское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Нераспределенный фонд, СРЕДНЕЕ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Магнетитовое,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Нераспределенный фонд, МАЛОЕ </a:t>
            </a:r>
            <a:endParaRPr lang="en-US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Пионерское,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Подготавливаемое  к освоению, СРЕДНЕЕ</a:t>
            </a:r>
            <a:endParaRPr lang="en-US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Селигдар,TR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  <a:p>
            <a:r>
              <a:rPr lang="ru-RU" sz="1200" dirty="0">
                <a:solidFill>
                  <a:schemeClr val="bg1"/>
                </a:solidFill>
              </a:rPr>
              <a:t>Нераспределенный фонд, СРЕДНЕЕ,  </a:t>
            </a:r>
            <a:endParaRPr lang="en-US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Сиваглинское,Fe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Подготавливаемое к освоению, МАЛОЕ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Таежное,Fe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</a:p>
          <a:p>
            <a:r>
              <a:rPr lang="ru-RU" sz="1200" dirty="0">
                <a:solidFill>
                  <a:schemeClr val="bg1"/>
                </a:solidFill>
              </a:rPr>
              <a:t>Подготавливаемое к освоению, КРУПНОЕ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Тарыннахское,Fe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</a:p>
          <a:p>
            <a:r>
              <a:rPr lang="ru-RU" sz="1200" dirty="0">
                <a:solidFill>
                  <a:schemeClr val="bg1"/>
                </a:solidFill>
              </a:rPr>
              <a:t>Подготавливаемое к освоению,</a:t>
            </a:r>
          </a:p>
          <a:p>
            <a:r>
              <a:rPr lang="ru-RU" sz="1200" dirty="0">
                <a:solidFill>
                  <a:schemeClr val="bg1"/>
                </a:solidFill>
              </a:rPr>
              <a:t>КРУПНОЕ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Тинское,Fe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</a:p>
          <a:p>
            <a:r>
              <a:rPr lang="ru-RU" sz="1200" dirty="0">
                <a:solidFill>
                  <a:schemeClr val="bg1"/>
                </a:solidFill>
              </a:rPr>
              <a:t>Нераспределенный фонд, МАЛОЕ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Томторское,Nb,Ta,Sс</a:t>
            </a:r>
            <a:r>
              <a:rPr lang="ru-RU" sz="1200" dirty="0">
                <a:solidFill>
                  <a:schemeClr val="bg1"/>
                </a:solidFill>
              </a:rPr>
              <a:t>, Подготавливаемое к освоению, СРЕДНЕЕ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Утомительное,Fe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</a:p>
          <a:p>
            <a:r>
              <a:rPr lang="ru-RU" sz="1200" dirty="0">
                <a:solidFill>
                  <a:schemeClr val="bg1"/>
                </a:solidFill>
              </a:rPr>
              <a:t>Нераспределенный </a:t>
            </a:r>
            <a:r>
              <a:rPr lang="ru-RU" sz="1200" dirty="0" err="1">
                <a:solidFill>
                  <a:schemeClr val="bg1"/>
                </a:solidFill>
              </a:rPr>
              <a:t>фонд,МАЛОЕ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Липовское,Fe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</a:p>
          <a:p>
            <a:r>
              <a:rPr lang="ru-RU" sz="1200" dirty="0">
                <a:solidFill>
                  <a:schemeClr val="bg1"/>
                </a:solidFill>
              </a:rPr>
              <a:t>Нераспределенный фонд, МАЛОЕ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Павловское,Ge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</a:p>
          <a:p>
            <a:r>
              <a:rPr lang="ru-RU" sz="1200" dirty="0">
                <a:solidFill>
                  <a:schemeClr val="bg1"/>
                </a:solidFill>
              </a:rPr>
              <a:t>Разрабатываемое, МАЛОЕ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Пограничное,Cs,Rb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</a:p>
          <a:p>
            <a:r>
              <a:rPr lang="ru-RU" sz="1200" dirty="0" err="1">
                <a:solidFill>
                  <a:schemeClr val="bg1"/>
                </a:solidFill>
              </a:rPr>
              <a:t>Разрабатываемое,КРУПНОЕ</a:t>
            </a:r>
            <a:r>
              <a:rPr lang="ru-RU" sz="1200" dirty="0">
                <a:solidFill>
                  <a:schemeClr val="bg1"/>
                </a:solidFill>
              </a:rPr>
              <a:t>, 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Смольно-Долинское,Fe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</a:p>
          <a:p>
            <a:r>
              <a:rPr lang="ru-RU" sz="1200" dirty="0">
                <a:solidFill>
                  <a:schemeClr val="bg1"/>
                </a:solidFill>
              </a:rPr>
              <a:t>Нераспределенный </a:t>
            </a:r>
            <a:r>
              <a:rPr lang="ru-RU" sz="1200" dirty="0" err="1">
                <a:solidFill>
                  <a:schemeClr val="bg1"/>
                </a:solidFill>
              </a:rPr>
              <a:t>фонд,СРЕДНЕЕ</a:t>
            </a:r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chemeClr val="bg1"/>
                </a:solidFill>
              </a:rPr>
              <a:t> </a:t>
            </a:r>
          </a:p>
          <a:p>
            <a:r>
              <a:rPr lang="ru-RU" sz="1200" dirty="0" err="1">
                <a:solidFill>
                  <a:schemeClr val="bg1"/>
                </a:solidFill>
              </a:rPr>
              <a:t>Таловское,Fe</a:t>
            </a:r>
            <a:r>
              <a:rPr lang="ru-RU" sz="1200" dirty="0">
                <a:solidFill>
                  <a:schemeClr val="bg1"/>
                </a:solidFill>
              </a:rPr>
              <a:t>,</a:t>
            </a:r>
          </a:p>
          <a:p>
            <a:r>
              <a:rPr lang="ru-RU" sz="1200" dirty="0">
                <a:solidFill>
                  <a:schemeClr val="bg1"/>
                </a:solidFill>
              </a:rPr>
              <a:t>Нераспределенный </a:t>
            </a:r>
            <a:r>
              <a:rPr lang="ru-RU" sz="1200" dirty="0" err="1">
                <a:solidFill>
                  <a:schemeClr val="bg1"/>
                </a:solidFill>
              </a:rPr>
              <a:t>фонд,МАЛОЕ</a:t>
            </a:r>
            <a:endParaRPr lang="ru-RU" sz="1200" dirty="0">
              <a:solidFill>
                <a:schemeClr val="bg1"/>
              </a:solidFill>
            </a:endParaRP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err="1">
                <a:solidFill>
                  <a:schemeClr val="bg1"/>
                </a:solidFill>
              </a:rPr>
              <a:t>Шкотовское,Ge,Нераспределенный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фонд,МАЛОЕ</a:t>
            </a:r>
            <a:r>
              <a:rPr lang="ru-RU" sz="1200" dirty="0">
                <a:solidFill>
                  <a:schemeClr val="bg1"/>
                </a:solidFill>
              </a:rPr>
              <a:t>, Приморский край</a:t>
            </a:r>
          </a:p>
          <a:p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Гаринское,Fe,Подготавливаемое</a:t>
            </a:r>
            <a:r>
              <a:rPr lang="ru-RU" sz="1200" dirty="0">
                <a:solidFill>
                  <a:schemeClr val="bg1"/>
                </a:solidFill>
              </a:rPr>
              <a:t> к </a:t>
            </a:r>
            <a:r>
              <a:rPr lang="ru-RU" sz="1200" dirty="0" err="1">
                <a:solidFill>
                  <a:schemeClr val="bg1"/>
                </a:solidFill>
              </a:rPr>
              <a:t>освоению,КРУПНОЕ</a:t>
            </a:r>
            <a:r>
              <a:rPr lang="ru-RU" sz="1200" dirty="0">
                <a:solidFill>
                  <a:schemeClr val="bg1"/>
                </a:solidFill>
              </a:rPr>
              <a:t>, Амурская область</a:t>
            </a:r>
          </a:p>
          <a:p>
            <a:r>
              <a:rPr lang="ru-RU" sz="1200" dirty="0">
                <a:solidFill>
                  <a:schemeClr val="bg1"/>
                </a:solidFill>
              </a:rPr>
              <a:t>24 </a:t>
            </a:r>
            <a:r>
              <a:rPr lang="ru-RU" sz="1200" dirty="0" err="1">
                <a:solidFill>
                  <a:schemeClr val="bg1"/>
                </a:solidFill>
              </a:rPr>
              <a:t>Куранахское,Ti,Fe,Разрабатываемое,СРЕДНЕЕ</a:t>
            </a:r>
            <a:r>
              <a:rPr lang="ru-RU" sz="1200" dirty="0">
                <a:solidFill>
                  <a:schemeClr val="bg1"/>
                </a:solidFill>
              </a:rPr>
              <a:t>, Амурская область</a:t>
            </a:r>
          </a:p>
          <a:p>
            <a:r>
              <a:rPr lang="ru-RU" sz="1200" dirty="0">
                <a:solidFill>
                  <a:schemeClr val="bg1"/>
                </a:solidFill>
              </a:rPr>
              <a:t>25 Вулкан </a:t>
            </a:r>
            <a:r>
              <a:rPr lang="ru-RU" sz="1200" dirty="0" err="1">
                <a:solidFill>
                  <a:schemeClr val="bg1"/>
                </a:solidFill>
              </a:rPr>
              <a:t>Кудрявый,Re,Разведываемое,КРУПНОЕ</a:t>
            </a:r>
            <a:r>
              <a:rPr lang="ru-RU" sz="1200" dirty="0">
                <a:solidFill>
                  <a:schemeClr val="bg1"/>
                </a:solidFill>
              </a:rPr>
              <a:t>, Сахалинская область</a:t>
            </a:r>
          </a:p>
          <a:p>
            <a:r>
              <a:rPr lang="ru-RU" sz="1200" dirty="0">
                <a:solidFill>
                  <a:schemeClr val="bg1"/>
                </a:solidFill>
              </a:rPr>
              <a:t>26 </a:t>
            </a:r>
            <a:r>
              <a:rPr lang="ru-RU" sz="1200" dirty="0" err="1">
                <a:solidFill>
                  <a:schemeClr val="bg1"/>
                </a:solidFill>
              </a:rPr>
              <a:t>Новиковское,Ge,Нераспределенный</a:t>
            </a:r>
            <a:r>
              <a:rPr lang="ru-RU" sz="1200" dirty="0">
                <a:solidFill>
                  <a:schemeClr val="bg1"/>
                </a:solidFill>
              </a:rPr>
              <a:t> </a:t>
            </a:r>
            <a:r>
              <a:rPr lang="ru-RU" sz="1200" dirty="0" err="1">
                <a:solidFill>
                  <a:schemeClr val="bg1"/>
                </a:solidFill>
              </a:rPr>
              <a:t>фонд,СРЕДНЕЕ</a:t>
            </a:r>
            <a:r>
              <a:rPr lang="ru-RU" sz="1200" dirty="0">
                <a:solidFill>
                  <a:schemeClr val="bg1"/>
                </a:solidFill>
              </a:rPr>
              <a:t>, Сахалинская область</a:t>
            </a:r>
          </a:p>
          <a:p>
            <a:r>
              <a:rPr lang="ru-RU" sz="1200" dirty="0">
                <a:solidFill>
                  <a:schemeClr val="bg1"/>
                </a:solidFill>
              </a:rPr>
              <a:t>27 </a:t>
            </a:r>
            <a:r>
              <a:rPr lang="ru-RU" sz="1200" dirty="0" err="1">
                <a:solidFill>
                  <a:schemeClr val="bg1"/>
                </a:solidFill>
              </a:rPr>
              <a:t>Биджанское,Mn,Fe,Нераспределенный</a:t>
            </a:r>
            <a:r>
              <a:rPr lang="ru-RU" sz="1200" dirty="0">
                <a:solidFill>
                  <a:schemeClr val="bg1"/>
                </a:solidFill>
              </a:rPr>
              <a:t> фонд  (не переданные в </a:t>
            </a:r>
            <a:r>
              <a:rPr lang="ru-RU" sz="1200" dirty="0" err="1">
                <a:solidFill>
                  <a:schemeClr val="bg1"/>
                </a:solidFill>
              </a:rPr>
              <a:t>осв</a:t>
            </a:r>
            <a:r>
              <a:rPr lang="ru-RU" sz="1200" dirty="0">
                <a:solidFill>
                  <a:schemeClr val="bg1"/>
                </a:solidFill>
              </a:rPr>
              <a:t>.),СРЕДНЕЕ, Еврейская АО</a:t>
            </a:r>
          </a:p>
          <a:p>
            <a:r>
              <a:rPr lang="ru-RU" sz="1200" dirty="0">
                <a:solidFill>
                  <a:schemeClr val="bg1"/>
                </a:solidFill>
              </a:rPr>
              <a:t>28 </a:t>
            </a:r>
            <a:r>
              <a:rPr lang="ru-RU" sz="1200" dirty="0" err="1">
                <a:solidFill>
                  <a:schemeClr val="bg1"/>
                </a:solidFill>
              </a:rPr>
              <a:t>Кимканское,Fe,Подготавливаемые</a:t>
            </a:r>
            <a:r>
              <a:rPr lang="ru-RU" sz="1200" dirty="0">
                <a:solidFill>
                  <a:schemeClr val="bg1"/>
                </a:solidFill>
              </a:rPr>
              <a:t> к </a:t>
            </a:r>
            <a:r>
              <a:rPr lang="ru-RU" sz="1200" dirty="0" err="1">
                <a:solidFill>
                  <a:schemeClr val="bg1"/>
                </a:solidFill>
              </a:rPr>
              <a:t>освоению,СРЕДНЕЕ</a:t>
            </a:r>
            <a:r>
              <a:rPr lang="ru-RU" sz="1200" dirty="0">
                <a:solidFill>
                  <a:schemeClr val="bg1"/>
                </a:solidFill>
              </a:rPr>
              <a:t>, Еврейская АО</a:t>
            </a:r>
          </a:p>
          <a:p>
            <a:r>
              <a:rPr lang="ru-RU" sz="1200" dirty="0">
                <a:solidFill>
                  <a:schemeClr val="bg1"/>
                </a:solidFill>
              </a:rPr>
              <a:t>29 </a:t>
            </a:r>
            <a:r>
              <a:rPr lang="ru-RU" sz="1200" dirty="0" err="1">
                <a:solidFill>
                  <a:schemeClr val="bg1"/>
                </a:solidFill>
              </a:rPr>
              <a:t>Костеньгинское,Fe,Подготавливаемые</a:t>
            </a:r>
            <a:r>
              <a:rPr lang="ru-RU" sz="1200" dirty="0">
                <a:solidFill>
                  <a:schemeClr val="bg1"/>
                </a:solidFill>
              </a:rPr>
              <a:t> к </a:t>
            </a:r>
            <a:r>
              <a:rPr lang="ru-RU" sz="1200" dirty="0" err="1">
                <a:solidFill>
                  <a:schemeClr val="bg1"/>
                </a:solidFill>
              </a:rPr>
              <a:t>освоению,СРЕДНЕЕ</a:t>
            </a:r>
            <a:r>
              <a:rPr lang="ru-RU" sz="1200" dirty="0">
                <a:solidFill>
                  <a:schemeClr val="bg1"/>
                </a:solidFill>
              </a:rPr>
              <a:t>, Еврейская АО</a:t>
            </a:r>
          </a:p>
          <a:p>
            <a:pPr>
              <a:lnSpc>
                <a:spcPts val="1100"/>
              </a:lnSpc>
            </a:pPr>
            <a:r>
              <a:rPr lang="ru-RU" sz="1200" dirty="0">
                <a:solidFill>
                  <a:schemeClr val="bg1"/>
                </a:solidFill>
              </a:rPr>
              <a:t>42	</a:t>
            </a:r>
            <a:r>
              <a:rPr lang="ru-RU" sz="1200" dirty="0" err="1">
                <a:solidFill>
                  <a:schemeClr val="bg1"/>
                </a:solidFill>
              </a:rPr>
              <a:t>Гал</a:t>
            </a:r>
            <a:r>
              <a:rPr lang="ru-RU" sz="1200" dirty="0">
                <a:solidFill>
                  <a:schemeClr val="bg1"/>
                </a:solidFill>
              </a:rPr>
              <a:t>-Хая	</a:t>
            </a:r>
            <a:r>
              <a:rPr lang="ru-RU" sz="1200" dirty="0" err="1">
                <a:solidFill>
                  <a:schemeClr val="bg1"/>
                </a:solidFill>
              </a:rPr>
              <a:t>Hg</a:t>
            </a:r>
            <a:r>
              <a:rPr lang="ru-RU" sz="1200" dirty="0">
                <a:solidFill>
                  <a:schemeClr val="bg1"/>
                </a:solidFill>
              </a:rPr>
              <a:t>	Нераспределенный фонд	М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088319" y="768855"/>
            <a:ext cx="7413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defRPr/>
            </a:pPr>
            <a:r>
              <a:rPr lang="ru-RU" sz="2000" b="1" dirty="0">
                <a:solidFill>
                  <a:srgbClr val="0F349A"/>
                </a:solidFill>
              </a:rPr>
              <a:t>Черные, цветные и редкие металлы</a:t>
            </a:r>
          </a:p>
          <a:p>
            <a:pPr algn="ctr">
              <a:lnSpc>
                <a:spcPts val="2400"/>
              </a:lnSpc>
              <a:defRPr/>
            </a:pPr>
            <a:r>
              <a:rPr lang="ru-RU" sz="2000" b="1" dirty="0">
                <a:solidFill>
                  <a:srgbClr val="0F349A"/>
                </a:solidFill>
              </a:rPr>
              <a:t>Карты по субъектам Дальневосточного ФО</a:t>
            </a:r>
            <a:endParaRPr lang="ru-RU" sz="2000" b="1" spc="600" dirty="0">
              <a:solidFill>
                <a:srgbClr val="0F349A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7708" r="5450" b="5000"/>
          <a:stretch/>
        </p:blipFill>
        <p:spPr>
          <a:xfrm>
            <a:off x="2421560" y="1600781"/>
            <a:ext cx="7137291" cy="5173918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6" t="3750" r="8692" b="3333"/>
          <a:stretch/>
        </p:blipFill>
        <p:spPr>
          <a:xfrm>
            <a:off x="2354407" y="1600781"/>
            <a:ext cx="7271597" cy="5689706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4818" r="6977" b="3932"/>
          <a:stretch/>
        </p:blipFill>
        <p:spPr>
          <a:xfrm>
            <a:off x="2361254" y="1600781"/>
            <a:ext cx="7257902" cy="5596763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4791" r="1915" b="4791"/>
          <a:stretch/>
        </p:blipFill>
        <p:spPr>
          <a:xfrm>
            <a:off x="2441692" y="1600781"/>
            <a:ext cx="7097026" cy="4928175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4" t="3959" r="15765" b="1249"/>
          <a:stretch/>
        </p:blipFill>
        <p:spPr>
          <a:xfrm>
            <a:off x="2843911" y="1600781"/>
            <a:ext cx="6292588" cy="5927800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" t="2084" r="3811" b="3125"/>
          <a:stretch/>
        </p:blipFill>
        <p:spPr>
          <a:xfrm>
            <a:off x="2428145" y="1600781"/>
            <a:ext cx="7124121" cy="5287889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7" b="9140"/>
          <a:stretch/>
        </p:blipFill>
        <p:spPr>
          <a:xfrm>
            <a:off x="3640647" y="1600781"/>
            <a:ext cx="4699116" cy="5633436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t="1874" r="6187" b="2292"/>
          <a:stretch/>
        </p:blipFill>
        <p:spPr>
          <a:xfrm>
            <a:off x="2437157" y="1600781"/>
            <a:ext cx="7106097" cy="5411929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5" t="1677" r="-46" b="10552"/>
          <a:stretch/>
        </p:blipFill>
        <p:spPr>
          <a:xfrm>
            <a:off x="-18889" y="2747923"/>
            <a:ext cx="2107208" cy="4110078"/>
          </a:xfrm>
          <a:prstGeom prst="rect">
            <a:avLst/>
          </a:prstGeom>
          <a:effectLst>
            <a:innerShdw blurRad="190500">
              <a:prstClr val="black">
                <a:alpha val="29000"/>
              </a:prstClr>
            </a:innerShdw>
          </a:effectLst>
        </p:spPr>
      </p:pic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A21F3CFB-73A0-4213-808D-7E43B058D796}"/>
              </a:ext>
            </a:extLst>
          </p:cNvPr>
          <p:cNvSpPr/>
          <p:nvPr/>
        </p:nvSpPr>
        <p:spPr>
          <a:xfrm>
            <a:off x="2375275" y="6425252"/>
            <a:ext cx="471351" cy="4191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A2DC6A2-E0BA-4D86-AFDC-F62C40E7F2C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92092" y="746759"/>
            <a:ext cx="2299907" cy="4886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D13ECA4-7A1B-4B97-83A4-BD38DE843E8A}"/>
              </a:ext>
            </a:extLst>
          </p:cNvPr>
          <p:cNvSpPr/>
          <p:nvPr/>
        </p:nvSpPr>
        <p:spPr>
          <a:xfrm>
            <a:off x="9910979" y="866281"/>
            <a:ext cx="2299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КАТАЛОГ МЕСТОРОЖДЕНИЙ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C669002-328A-4B85-8837-661AA4E6BBF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17022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775990B-E332-4433-8B40-6A552D0102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44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xit" presetSubtype="16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6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xit" presetSubtype="16" fill="hold" nodeType="withEffect">
                                  <p:stCondLst>
                                    <p:cond delay="31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3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xit" presetSubtype="16" fill="hold" nodeType="withEffect">
                                  <p:stCondLst>
                                    <p:cond delay="3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36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xit" presetSubtype="16" fill="hold" nodeType="withEffect">
                                  <p:stCondLst>
                                    <p:cond delay="41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500"/>
                            </p:stCondLst>
                            <p:childTnLst>
                              <p:par>
                                <p:cTn id="5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4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8F1EB26D-4936-4701-84C6-62D103901A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92092" y="736599"/>
            <a:ext cx="2299907" cy="63028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0" name="TextBox 9"/>
          <p:cNvSpPr txBox="1"/>
          <p:nvPr/>
        </p:nvSpPr>
        <p:spPr>
          <a:xfrm>
            <a:off x="9926058" y="818338"/>
            <a:ext cx="2231974" cy="1163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ru-RU" sz="1200" b="1" dirty="0">
                <a:solidFill>
                  <a:schemeClr val="bg1"/>
                </a:solidFill>
              </a:rPr>
              <a:t>УГОЛЬ</a:t>
            </a:r>
            <a:endParaRPr lang="en-US" sz="1200" b="1" dirty="0">
              <a:solidFill>
                <a:schemeClr val="bg1"/>
              </a:solidFill>
            </a:endParaRPr>
          </a:p>
          <a:p>
            <a:pPr>
              <a:lnSpc>
                <a:spcPts val="1700"/>
              </a:lnSpc>
            </a:pPr>
            <a:r>
              <a:rPr lang="ru-RU" sz="1200" dirty="0">
                <a:solidFill>
                  <a:srgbClr val="DAE3F3"/>
                </a:solidFill>
              </a:rPr>
              <a:t>Балансовые запасы категории А+В+С</a:t>
            </a:r>
            <a:r>
              <a:rPr lang="ru-RU" sz="1200" baseline="-25000" dirty="0">
                <a:solidFill>
                  <a:srgbClr val="DAE3F3"/>
                </a:solidFill>
              </a:rPr>
              <a:t>1</a:t>
            </a:r>
            <a:r>
              <a:rPr lang="ru-RU" sz="1200" dirty="0">
                <a:solidFill>
                  <a:srgbClr val="DAE3F3"/>
                </a:solidFill>
              </a:rPr>
              <a:t> округа составляют 19,8 млрд. т – это чуть более 10% от общероссийских, категории С</a:t>
            </a:r>
            <a:r>
              <a:rPr lang="ru-RU" sz="1200" baseline="-25000" dirty="0">
                <a:solidFill>
                  <a:srgbClr val="DAE3F3"/>
                </a:solidFill>
              </a:rPr>
              <a:t>2</a:t>
            </a:r>
            <a:r>
              <a:rPr lang="ru-RU" sz="1200" dirty="0">
                <a:solidFill>
                  <a:srgbClr val="DAE3F3"/>
                </a:solidFill>
              </a:rPr>
              <a:t> – 9,7 млрд т. Около половины (49% или 9,7 млрд т) всех балансовых запасов категории А+В+С</a:t>
            </a:r>
            <a:r>
              <a:rPr lang="ru-RU" sz="1200" baseline="-25000" dirty="0">
                <a:solidFill>
                  <a:srgbClr val="DAE3F3"/>
                </a:solidFill>
              </a:rPr>
              <a:t>1</a:t>
            </a:r>
            <a:r>
              <a:rPr lang="ru-RU" sz="1200" dirty="0">
                <a:solidFill>
                  <a:srgbClr val="DAE3F3"/>
                </a:solidFill>
              </a:rPr>
              <a:t> сосредоточено в Республике Саха (Якутия). Значительно меньше – в Амурской области (3,5 млрд т), Приморском крае (2,3 млрд т), в Сахалинской области (1,8 млрд т) и Хабаровском крае (1,6 млрд т). На долю Магаданской области, Чукотского автономного округа, Камчатского края и Еврейской АО приходится в сумме 4,5%.</a:t>
            </a:r>
          </a:p>
          <a:p>
            <a:pPr>
              <a:lnSpc>
                <a:spcPts val="1700"/>
              </a:lnSpc>
            </a:pPr>
            <a:r>
              <a:rPr lang="ru-RU" sz="1200" dirty="0">
                <a:solidFill>
                  <a:srgbClr val="DAE3F3"/>
                </a:solidFill>
              </a:rPr>
              <a:t>Прогнозные ресурсы Дальневосточного округа оцениваются в 803,8 млрд т, что составляет 53% от общероссийских. На категорию Р</a:t>
            </a:r>
            <a:r>
              <a:rPr lang="ru-RU" sz="1200" baseline="-25000" dirty="0">
                <a:solidFill>
                  <a:srgbClr val="DAE3F3"/>
                </a:solidFill>
              </a:rPr>
              <a:t>1</a:t>
            </a:r>
            <a:r>
              <a:rPr lang="ru-RU" sz="1200" dirty="0">
                <a:solidFill>
                  <a:srgbClr val="DAE3F3"/>
                </a:solidFill>
              </a:rPr>
              <a:t> приходится около 11% от ресурсов округа.</a:t>
            </a:r>
          </a:p>
          <a:p>
            <a:pPr>
              <a:lnSpc>
                <a:spcPts val="1700"/>
              </a:lnSpc>
            </a:pPr>
            <a:r>
              <a:rPr lang="ru-RU" sz="1200" dirty="0">
                <a:solidFill>
                  <a:srgbClr val="DAE3F3"/>
                </a:solidFill>
              </a:rPr>
              <a:t>Добыча угля ведется  на 45 месторождениях и составляет 36,7 млн т, из них около 52% каменные угли. </a:t>
            </a:r>
          </a:p>
          <a:p>
            <a:pPr>
              <a:lnSpc>
                <a:spcPts val="1700"/>
              </a:lnSpc>
            </a:pPr>
            <a:r>
              <a:rPr lang="ru-RU" sz="1200" dirty="0">
                <a:solidFill>
                  <a:srgbClr val="DAE3F3"/>
                </a:solidFill>
              </a:rPr>
              <a:t>Наибольшее количество угля добыто в Республике Саха (основные месторождения: </a:t>
            </a:r>
            <a:r>
              <a:rPr lang="ru-RU" sz="1200" dirty="0" err="1">
                <a:solidFill>
                  <a:srgbClr val="DAE3F3"/>
                </a:solidFill>
              </a:rPr>
              <a:t>Чульмаканское</a:t>
            </a:r>
            <a:r>
              <a:rPr lang="ru-RU" sz="1200" dirty="0">
                <a:solidFill>
                  <a:srgbClr val="DAE3F3"/>
                </a:solidFill>
              </a:rPr>
              <a:t>, </a:t>
            </a:r>
            <a:r>
              <a:rPr lang="ru-RU" sz="1200" dirty="0" err="1">
                <a:solidFill>
                  <a:srgbClr val="DAE3F3"/>
                </a:solidFill>
              </a:rPr>
              <a:t>Алдакайское</a:t>
            </a:r>
            <a:r>
              <a:rPr lang="ru-RU" sz="1200" dirty="0">
                <a:solidFill>
                  <a:srgbClr val="DAE3F3"/>
                </a:solidFill>
              </a:rPr>
              <a:t>, </a:t>
            </a:r>
            <a:r>
              <a:rPr lang="ru-RU" sz="1200" dirty="0" err="1">
                <a:solidFill>
                  <a:srgbClr val="DAE3F3"/>
                </a:solidFill>
              </a:rPr>
              <a:t>Нерюнгринское</a:t>
            </a:r>
            <a:r>
              <a:rPr lang="ru-RU" sz="1200" dirty="0">
                <a:solidFill>
                  <a:srgbClr val="DAE3F3"/>
                </a:solidFill>
              </a:rPr>
              <a:t>) – 14,8 млн т, и в Приморском крае – 8,7 млн т (в том числе, 7,8 млн т на Павловском и </a:t>
            </a:r>
            <a:r>
              <a:rPr lang="ru-RU" sz="1200" dirty="0" err="1">
                <a:solidFill>
                  <a:srgbClr val="DAE3F3"/>
                </a:solidFill>
              </a:rPr>
              <a:t>Бикинском</a:t>
            </a:r>
            <a:r>
              <a:rPr lang="ru-RU" sz="1200" dirty="0">
                <a:solidFill>
                  <a:srgbClr val="DAE3F3"/>
                </a:solidFill>
              </a:rPr>
              <a:t> месторождениях).</a:t>
            </a:r>
          </a:p>
          <a:p>
            <a:pPr>
              <a:lnSpc>
                <a:spcPts val="1700"/>
              </a:lnSpc>
            </a:pPr>
            <a:endParaRPr lang="ru-RU" sz="1200" dirty="0">
              <a:solidFill>
                <a:srgbClr val="DAE3F3"/>
              </a:solidFill>
            </a:endParaRPr>
          </a:p>
          <a:p>
            <a:pPr>
              <a:lnSpc>
                <a:spcPts val="1700"/>
              </a:lnSpc>
            </a:pPr>
            <a:r>
              <a:rPr lang="ru-RU" sz="1200" b="1" dirty="0">
                <a:solidFill>
                  <a:schemeClr val="bg1"/>
                </a:solidFill>
              </a:rPr>
              <a:t>УРАН</a:t>
            </a:r>
          </a:p>
          <a:p>
            <a:pPr>
              <a:lnSpc>
                <a:spcPts val="1700"/>
              </a:lnSpc>
            </a:pPr>
            <a:r>
              <a:rPr lang="ru-RU" sz="1200" dirty="0">
                <a:solidFill>
                  <a:srgbClr val="DAE3F3"/>
                </a:solidFill>
              </a:rPr>
              <a:t>После постановки на учет в 2012 г </a:t>
            </a:r>
            <a:r>
              <a:rPr lang="ru-RU" sz="1200" dirty="0" err="1">
                <a:solidFill>
                  <a:srgbClr val="DAE3F3"/>
                </a:solidFill>
              </a:rPr>
              <a:t>Эльконской</a:t>
            </a:r>
            <a:r>
              <a:rPr lang="ru-RU" sz="1200" dirty="0">
                <a:solidFill>
                  <a:srgbClr val="DAE3F3"/>
                </a:solidFill>
              </a:rPr>
              <a:t> группы урановых месторождений доля запасов Дальневосточного ФО  стала составлять 36,2%  (386,7 тыс. т), практически  все они сосредоточены в Республике Саха (Якутия).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580075" y="888939"/>
            <a:ext cx="7413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F349A"/>
                </a:solidFill>
              </a:rPr>
              <a:t>Твердое топливо и уран</a:t>
            </a:r>
            <a:endParaRPr lang="ru-RU" sz="2000" b="1" spc="600" dirty="0">
              <a:solidFill>
                <a:srgbClr val="0F349A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r="47706"/>
          <a:stretch/>
        </p:blipFill>
        <p:spPr>
          <a:xfrm>
            <a:off x="0" y="1905000"/>
            <a:ext cx="2606050" cy="4622800"/>
          </a:xfrm>
          <a:prstGeom prst="rect">
            <a:avLst/>
          </a:prstGeom>
          <a:effectLst>
            <a:innerShdw blurRad="190500">
              <a:prstClr val="black">
                <a:alpha val="29000"/>
              </a:prstClr>
            </a:innerShdw>
          </a:effectLst>
        </p:spPr>
      </p:pic>
      <p:sp>
        <p:nvSpPr>
          <p:cNvPr id="3" name="Блок-схема: узел 2"/>
          <p:cNvSpPr/>
          <p:nvPr/>
        </p:nvSpPr>
        <p:spPr>
          <a:xfrm>
            <a:off x="2375275" y="6425252"/>
            <a:ext cx="471351" cy="4191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BD99AFE-CAE6-415F-85CA-CC8F76870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1702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0C7DBD-854C-40EF-906E-AC7A351EB2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10742" r="9527" b="4027"/>
          <a:stretch/>
        </p:blipFill>
        <p:spPr>
          <a:xfrm>
            <a:off x="2640018" y="1323975"/>
            <a:ext cx="7252073" cy="54009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2F5240A-45D7-4071-9A14-B20498046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81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750"/>
                            </p:stCondLst>
                            <p:childTnLst>
                              <p:par>
                                <p:cTn id="14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8324256-AB32-4D0A-B87C-8E898E0EFA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C0D9EF"/>
              </a:gs>
              <a:gs pos="13000">
                <a:schemeClr val="bg1"/>
              </a:gs>
              <a:gs pos="83000">
                <a:srgbClr val="FDFEFF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92093" y="1171859"/>
            <a:ext cx="2310042" cy="56861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0" name="TextBox 9"/>
          <p:cNvSpPr txBox="1"/>
          <p:nvPr/>
        </p:nvSpPr>
        <p:spPr>
          <a:xfrm>
            <a:off x="9946021" y="-1758319"/>
            <a:ext cx="2231974" cy="19397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Алдакайское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коксующийся, Оцениваемое, Крупное,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Буор-Кемюсское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коксующийся, Нераспределенный фонд, Среднее,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>
                <a:solidFill>
                  <a:srgbClr val="DAE3F3"/>
                </a:solidFill>
              </a:rPr>
              <a:t>Верхне-</a:t>
            </a:r>
            <a:r>
              <a:rPr lang="ru-RU" sz="1200" dirty="0" err="1">
                <a:solidFill>
                  <a:srgbClr val="DAE3F3"/>
                </a:solidFill>
              </a:rPr>
              <a:t>Талуминское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коксующийся, Нераспределенный фонд, Среднее,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Денисовское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энергетический, Разрабатываемое, Среднее,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Джебарики</a:t>
            </a:r>
            <a:r>
              <a:rPr lang="ru-RU" sz="1200" dirty="0">
                <a:solidFill>
                  <a:srgbClr val="DAE3F3"/>
                </a:solidFill>
              </a:rPr>
              <a:t>-Хая, уголь каменный энергетический, Разрабатываемое, Среднее,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Кабактинское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коксующийся, Разрабатываемое, Среднее,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Кангаласское</a:t>
            </a:r>
            <a:r>
              <a:rPr lang="ru-RU" sz="1200" dirty="0">
                <a:solidFill>
                  <a:srgbClr val="DAE3F3"/>
                </a:solidFill>
              </a:rPr>
              <a:t>, уголь бурый, Разрабатываемое, КРУПНОЕ,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Кильдямское</a:t>
            </a:r>
            <a:r>
              <a:rPr lang="ru-RU" sz="1200" dirty="0">
                <a:solidFill>
                  <a:srgbClr val="DAE3F3"/>
                </a:solidFill>
              </a:rPr>
              <a:t>, уголь бурый, Нераспределенный фонд, среднее,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>
                <a:solidFill>
                  <a:srgbClr val="DAE3F3"/>
                </a:solidFill>
              </a:rPr>
              <a:t>Кировское, уголь бурый, Разрабатываемое, среднее,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Муастахское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энергетический, Нераспределенный фонд, среднее,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>
                <a:solidFill>
                  <a:srgbClr val="DAE3F3"/>
                </a:solidFill>
              </a:rPr>
              <a:t>Надежда, уголь каменный энергетический, Разрабатываемое, среднее,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Налдинское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энергетический, Нераспределенный фонд, среднее,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Нерюнгринское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энергетический, Разрабатываемое, среднее,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>
                <a:solidFill>
                  <a:srgbClr val="DAE3F3"/>
                </a:solidFill>
              </a:rPr>
              <a:t>Нижне-</a:t>
            </a:r>
            <a:r>
              <a:rPr lang="ru-RU" sz="1200" dirty="0" err="1">
                <a:solidFill>
                  <a:srgbClr val="DAE3F3"/>
                </a:solidFill>
              </a:rPr>
              <a:t>Талуминское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коксующийся, Нераспределенный фонд, КРУПНОЕ,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Сангарское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энергетический, Нераспределенный фонд, малое,,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Синсирикское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коксующийся, Нераспределенный фонд, среднее,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Таймылырское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энергетический, Нераспределенный фонд, среднее,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Хапчагайское</a:t>
            </a:r>
            <a:r>
              <a:rPr lang="ru-RU" sz="1200" dirty="0">
                <a:solidFill>
                  <a:srgbClr val="DAE3F3"/>
                </a:solidFill>
              </a:rPr>
              <a:t>, уголь бурый, Нераспределенный фонд, КРУПНОЕ,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Чульмаканское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энергетический,, Разрабатываемое, КРУПНОЕ,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Эльгинское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коксующийся, Разрабатываемое, КРУПНОЕ,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Эльконский</a:t>
            </a:r>
            <a:r>
              <a:rPr lang="ru-RU" sz="1200" dirty="0">
                <a:solidFill>
                  <a:srgbClr val="DAE3F3"/>
                </a:solidFill>
              </a:rPr>
              <a:t> </a:t>
            </a:r>
            <a:r>
              <a:rPr lang="ru-RU" sz="1200" dirty="0" err="1">
                <a:solidFill>
                  <a:srgbClr val="DAE3F3"/>
                </a:solidFill>
              </a:rPr>
              <a:t>урановорудный</a:t>
            </a:r>
            <a:r>
              <a:rPr lang="ru-RU" sz="1200" dirty="0">
                <a:solidFill>
                  <a:srgbClr val="DAE3F3"/>
                </a:solidFill>
              </a:rPr>
              <a:t> район, уран, золото, серебро, Разрабатываемое, КРУПНОЕ,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Якокитское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коксующийся, Нераспределенный фонд, КРУПНОЕ, Республика Саха(Якутия)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Крутогоровское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энергетический, Нераспределенный фонд, среднее, Камчатский край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>
                <a:solidFill>
                  <a:srgbClr val="DAE3F3"/>
                </a:solidFill>
              </a:rPr>
              <a:t>Артемовское, уголь бурый, Нераспределенный фонд, среднее, Приморский край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Бикинское</a:t>
            </a:r>
            <a:r>
              <a:rPr lang="ru-RU" sz="1200" dirty="0">
                <a:solidFill>
                  <a:srgbClr val="DAE3F3"/>
                </a:solidFill>
              </a:rPr>
              <a:t>, уголь бурый, Разрабатываемое, КРУПНОЕ, Приморский край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Глуховское</a:t>
            </a:r>
            <a:r>
              <a:rPr lang="ru-RU" sz="1200" dirty="0">
                <a:solidFill>
                  <a:srgbClr val="DAE3F3"/>
                </a:solidFill>
              </a:rPr>
              <a:t>, уголь бурый, Нераспределенный фонд, среднее, Приморский край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Константиновское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энергетический, Разведываемое, среднее, Приморский край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Липовецкое</a:t>
            </a:r>
            <a:r>
              <a:rPr lang="ru-RU" sz="1200" dirty="0">
                <a:solidFill>
                  <a:srgbClr val="DAE3F3"/>
                </a:solidFill>
              </a:rPr>
              <a:t>, уголь каменный энергетический, Разрабатываемое, среднее, Приморский край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 err="1">
                <a:solidFill>
                  <a:srgbClr val="DAE3F3"/>
                </a:solidFill>
              </a:rPr>
              <a:t>Ореховское</a:t>
            </a:r>
            <a:r>
              <a:rPr lang="ru-RU" sz="1200" dirty="0">
                <a:solidFill>
                  <a:srgbClr val="DAE3F3"/>
                </a:solidFill>
              </a:rPr>
              <a:t>, уголь бурый, Нераспределенный фонд, среднее, Приморский край</a:t>
            </a:r>
          </a:p>
          <a:p>
            <a:pPr>
              <a:lnSpc>
                <a:spcPts val="1100"/>
              </a:lnSpc>
              <a:spcBef>
                <a:spcPts val="300"/>
              </a:spcBef>
              <a:spcAft>
                <a:spcPts val="300"/>
              </a:spcAft>
            </a:pPr>
            <a:r>
              <a:rPr lang="ru-RU" sz="1200" dirty="0">
                <a:solidFill>
                  <a:srgbClr val="DAE3F3"/>
                </a:solidFill>
              </a:rPr>
              <a:t>).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F86945E-1EA4-4959-93FA-895B1747271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92092" y="746759"/>
            <a:ext cx="2299907" cy="48868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8BA35D1-77E8-42CC-87EF-8E5C5C48F131}"/>
              </a:ext>
            </a:extLst>
          </p:cNvPr>
          <p:cNvSpPr/>
          <p:nvPr/>
        </p:nvSpPr>
        <p:spPr>
          <a:xfrm>
            <a:off x="9832422" y="866281"/>
            <a:ext cx="2299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КАТАЛОГ МЕСТОРОЖДЕНИЙ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068835" y="820787"/>
            <a:ext cx="7413087" cy="689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300"/>
              </a:lnSpc>
              <a:defRPr/>
            </a:pPr>
            <a:r>
              <a:rPr lang="ru-RU" sz="2000" b="1" dirty="0">
                <a:solidFill>
                  <a:srgbClr val="0F349A"/>
                </a:solidFill>
              </a:rPr>
              <a:t>Твердое топливо и уран</a:t>
            </a:r>
          </a:p>
          <a:p>
            <a:pPr algn="ctr">
              <a:lnSpc>
                <a:spcPts val="2300"/>
              </a:lnSpc>
              <a:defRPr/>
            </a:pPr>
            <a:r>
              <a:rPr lang="ru-RU" sz="2000" b="1" dirty="0">
                <a:solidFill>
                  <a:srgbClr val="0F349A"/>
                </a:solidFill>
              </a:rPr>
              <a:t>Карты по субъектам Дальневосточного ФО</a:t>
            </a:r>
            <a:endParaRPr lang="ru-RU" sz="2000" b="1" spc="600" dirty="0">
              <a:solidFill>
                <a:srgbClr val="0F349A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3492" r="15758" b="2698"/>
          <a:stretch/>
        </p:blipFill>
        <p:spPr>
          <a:xfrm>
            <a:off x="3266798" y="1473200"/>
            <a:ext cx="5658402" cy="5291322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4604" r="4531" b="4444"/>
          <a:stretch/>
        </p:blipFill>
        <p:spPr>
          <a:xfrm>
            <a:off x="2722499" y="1473200"/>
            <a:ext cx="6747001" cy="4887524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4286" r="6889" b="3333"/>
          <a:stretch/>
        </p:blipFill>
        <p:spPr>
          <a:xfrm>
            <a:off x="2942657" y="1473200"/>
            <a:ext cx="6306684" cy="4868024"/>
          </a:xfrm>
          <a:prstGeom prst="rect">
            <a:avLst/>
          </a:prstGeom>
          <a:ln w="12700">
            <a:miter lim="400000"/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6826" r="8149" b="4444"/>
          <a:stretch/>
        </p:blipFill>
        <p:spPr>
          <a:xfrm>
            <a:off x="2776426" y="1473200"/>
            <a:ext cx="6639146" cy="5063142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2368" r="36686" b="3188"/>
          <a:stretch/>
        </p:blipFill>
        <p:spPr>
          <a:xfrm>
            <a:off x="3746433" y="1473200"/>
            <a:ext cx="4699133" cy="5476104"/>
          </a:xfrm>
          <a:prstGeom prst="rect">
            <a:avLst/>
          </a:prstGeom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t="8277" r="16516" b="3325"/>
          <a:stretch/>
        </p:blipFill>
        <p:spPr>
          <a:xfrm>
            <a:off x="3762" y="2928547"/>
            <a:ext cx="2477138" cy="3929453"/>
          </a:xfrm>
          <a:prstGeom prst="rect">
            <a:avLst/>
          </a:prstGeom>
          <a:effectLst>
            <a:innerShdw blurRad="190500">
              <a:prstClr val="black">
                <a:alpha val="29000"/>
              </a:prstClr>
            </a:inn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B730259-0BF7-43F3-ADA8-E631E7D86A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170228"/>
          </a:xfrm>
          <a:prstGeom prst="rect">
            <a:avLst/>
          </a:prstGeom>
        </p:spPr>
      </p:pic>
      <p:sp>
        <p:nvSpPr>
          <p:cNvPr id="17" name="Блок-схема: узел 16">
            <a:extLst>
              <a:ext uri="{FF2B5EF4-FFF2-40B4-BE49-F238E27FC236}">
                <a16:creationId xmlns:a16="http://schemas.microsoft.com/office/drawing/2014/main" id="{4CDF8EA8-3272-4A6A-ABD8-090D5B784910}"/>
              </a:ext>
            </a:extLst>
          </p:cNvPr>
          <p:cNvSpPr/>
          <p:nvPr/>
        </p:nvSpPr>
        <p:spPr>
          <a:xfrm>
            <a:off x="2375275" y="6425252"/>
            <a:ext cx="471351" cy="4191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98182BF-F58E-42E9-90F9-38634CA262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1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xit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2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xit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2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800"/>
                            </p:stCondLst>
                            <p:childTnLst>
                              <p:par>
                                <p:cTn id="4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4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32900" y="749300"/>
            <a:ext cx="2959100" cy="61087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10" name="TextBox 9"/>
          <p:cNvSpPr txBox="1"/>
          <p:nvPr/>
        </p:nvSpPr>
        <p:spPr>
          <a:xfrm>
            <a:off x="9291245" y="913900"/>
            <a:ext cx="2916927" cy="9918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</a:rPr>
              <a:t>БОР</a:t>
            </a:r>
            <a:endParaRPr lang="en-US" sz="1200" b="1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rgbClr val="DAE3F3"/>
                </a:solidFill>
              </a:rPr>
              <a:t>В Дальневосточном ФО сосредоточено 99,7 % балансовых запасов руд бора. Сырьевая база бора в регионе размещается в двух районах: в Дальнегорском рудном районе Приморского края (месторождение датолитовых скарнов </a:t>
            </a:r>
            <a:r>
              <a:rPr lang="ru-RU" sz="1200" dirty="0" err="1">
                <a:solidFill>
                  <a:srgbClr val="DAE3F3"/>
                </a:solidFill>
              </a:rPr>
              <a:t>Дальнегорское</a:t>
            </a:r>
            <a:r>
              <a:rPr lang="ru-RU" sz="1200" dirty="0">
                <a:solidFill>
                  <a:srgbClr val="DAE3F3"/>
                </a:solidFill>
              </a:rPr>
              <a:t>) и на юге Республики Саха (Якутия) (</a:t>
            </a:r>
            <a:r>
              <a:rPr lang="ru-RU" sz="1200" dirty="0" err="1">
                <a:solidFill>
                  <a:srgbClr val="DAE3F3"/>
                </a:solidFill>
              </a:rPr>
              <a:t>борато</a:t>
            </a:r>
            <a:r>
              <a:rPr lang="ru-RU" sz="1200" dirty="0">
                <a:solidFill>
                  <a:srgbClr val="DAE3F3"/>
                </a:solidFill>
              </a:rPr>
              <a:t>-магнетитовое месторождение Таежное). Основная часть запасов (88,0 % общероссийских) локализована в уникальном Дальнегорском месторождении. Добыча бора ведется также только на Дальнегорском месторождении ЗАО «ГХК БОР» (в 2015 г. добыто 66,3 тыс. т). </a:t>
            </a:r>
          </a:p>
          <a:p>
            <a:endParaRPr lang="ru-RU" sz="1200" dirty="0">
              <a:solidFill>
                <a:srgbClr val="DAE3F3"/>
              </a:solidFill>
            </a:endParaRPr>
          </a:p>
          <a:p>
            <a:r>
              <a:rPr lang="ru-RU" sz="1200" b="1" dirty="0">
                <a:solidFill>
                  <a:schemeClr val="bg1"/>
                </a:solidFill>
              </a:rPr>
              <a:t>ФЛЮОРИТ</a:t>
            </a:r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rgbClr val="DAE3F3"/>
                </a:solidFill>
              </a:rPr>
              <a:t>Сырьевая база флюорита сосредоточена главным образом в двух рядом расположенных месторождениях юга Приморского края – Пограничном и Вознесенском. Балансовые запасы этих месторождений составляют 9,1 млн т. флюорита. Отработку месторождений ведет ООО «Ярославская ГРК». </a:t>
            </a:r>
          </a:p>
          <a:p>
            <a:endParaRPr lang="ru-RU" sz="1200" dirty="0">
              <a:solidFill>
                <a:srgbClr val="DAE3F3"/>
              </a:solidFill>
            </a:endParaRPr>
          </a:p>
          <a:p>
            <a:r>
              <a:rPr lang="ru-RU" sz="1200" b="1" dirty="0">
                <a:solidFill>
                  <a:schemeClr val="bg1"/>
                </a:solidFill>
              </a:rPr>
              <a:t>ПОЛЕВОШПАТОВОЕ СЫРЬЕ</a:t>
            </a:r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>
                <a:solidFill>
                  <a:srgbClr val="DAE3F3"/>
                </a:solidFill>
              </a:rPr>
              <a:t>В Приморском крае находится несколько крупных месторождений, запасы которых составляют 9,9 % от общероссийских.</a:t>
            </a:r>
          </a:p>
          <a:p>
            <a:endParaRPr lang="ru-RU" sz="1200" dirty="0">
              <a:solidFill>
                <a:srgbClr val="DAE3F3"/>
              </a:solidFill>
            </a:endParaRPr>
          </a:p>
          <a:p>
            <a:r>
              <a:rPr lang="ru-RU" sz="1200" b="1" dirty="0">
                <a:solidFill>
                  <a:schemeClr val="bg1"/>
                </a:solidFill>
              </a:rPr>
              <a:t>СЕРА САМОРОДНАЯ </a:t>
            </a:r>
          </a:p>
          <a:p>
            <a:r>
              <a:rPr lang="ru-RU" sz="1200" dirty="0">
                <a:solidFill>
                  <a:srgbClr val="DAE3F3"/>
                </a:solidFill>
              </a:rPr>
              <a:t>На территории ДФО находится почти 25% балансовых запасов самородной серы общим объемом 5,1 млн т, а также 16,7 млн т забалансовых запасов.</a:t>
            </a:r>
          </a:p>
          <a:p>
            <a:endParaRPr lang="ru-RU" sz="1200" dirty="0">
              <a:solidFill>
                <a:srgbClr val="DAE3F3"/>
              </a:solidFill>
            </a:endParaRPr>
          </a:p>
          <a:p>
            <a:r>
              <a:rPr lang="ru-RU" sz="1200" b="1" dirty="0">
                <a:solidFill>
                  <a:schemeClr val="bg1"/>
                </a:solidFill>
              </a:rPr>
              <a:t>ЦВЕТНЫЕ КАМНИ </a:t>
            </a:r>
          </a:p>
          <a:p>
            <a:r>
              <a:rPr lang="ru-RU" sz="1200" dirty="0">
                <a:solidFill>
                  <a:srgbClr val="DAE3F3"/>
                </a:solidFill>
              </a:rPr>
              <a:t>В ДВО учтено 29 месторождений цветных камней. В </a:t>
            </a:r>
            <a:r>
              <a:rPr lang="ru-RU" sz="1200" dirty="0" err="1">
                <a:solidFill>
                  <a:srgbClr val="DAE3F3"/>
                </a:solidFill>
              </a:rPr>
              <a:t>т.ч</a:t>
            </a:r>
            <a:r>
              <a:rPr lang="ru-RU" sz="1200" dirty="0">
                <a:solidFill>
                  <a:srgbClr val="DAE3F3"/>
                </a:solidFill>
              </a:rPr>
              <a:t>., все учтенные запасы благородного опала (Радужное), </a:t>
            </a:r>
            <a:r>
              <a:rPr lang="ru-RU" sz="1200" dirty="0" err="1">
                <a:solidFill>
                  <a:srgbClr val="DAE3F3"/>
                </a:solidFill>
              </a:rPr>
              <a:t>хромдиопсида</a:t>
            </a:r>
            <a:r>
              <a:rPr lang="ru-RU" sz="1200" dirty="0">
                <a:solidFill>
                  <a:srgbClr val="DAE3F3"/>
                </a:solidFill>
              </a:rPr>
              <a:t> (</a:t>
            </a:r>
            <a:r>
              <a:rPr lang="ru-RU" sz="1200" dirty="0" err="1">
                <a:solidFill>
                  <a:srgbClr val="DAE3F3"/>
                </a:solidFill>
              </a:rPr>
              <a:t>Инаглинское</a:t>
            </a:r>
            <a:r>
              <a:rPr lang="ru-RU" sz="1200" dirty="0">
                <a:solidFill>
                  <a:srgbClr val="DAE3F3"/>
                </a:solidFill>
              </a:rPr>
              <a:t>), технического агата, сердолика (</a:t>
            </a:r>
            <a:r>
              <a:rPr lang="ru-RU" sz="1200" dirty="0" err="1">
                <a:solidFill>
                  <a:srgbClr val="DAE3F3"/>
                </a:solidFill>
              </a:rPr>
              <a:t>Бурундинское</a:t>
            </a:r>
            <a:r>
              <a:rPr lang="ru-RU" sz="1200" dirty="0">
                <a:solidFill>
                  <a:srgbClr val="DAE3F3"/>
                </a:solidFill>
              </a:rPr>
              <a:t>), анортозита (</a:t>
            </a:r>
            <a:r>
              <a:rPr lang="ru-RU" sz="1200" dirty="0" err="1">
                <a:solidFill>
                  <a:srgbClr val="DAE3F3"/>
                </a:solidFill>
              </a:rPr>
              <a:t>Геранское</a:t>
            </a:r>
            <a:r>
              <a:rPr lang="ru-RU" sz="1200" dirty="0">
                <a:solidFill>
                  <a:srgbClr val="DAE3F3"/>
                </a:solidFill>
              </a:rPr>
              <a:t>), обсидиана (</a:t>
            </a:r>
            <a:r>
              <a:rPr lang="ru-RU" sz="1200" dirty="0" err="1">
                <a:solidFill>
                  <a:srgbClr val="DAE3F3"/>
                </a:solidFill>
              </a:rPr>
              <a:t>Носичанское</a:t>
            </a:r>
            <a:r>
              <a:rPr lang="ru-RU" sz="1200" dirty="0">
                <a:solidFill>
                  <a:srgbClr val="DAE3F3"/>
                </a:solidFill>
              </a:rPr>
              <a:t>), а также часть единственного в мире месторождения </a:t>
            </a:r>
            <a:r>
              <a:rPr lang="ru-RU" sz="1200" dirty="0" err="1">
                <a:solidFill>
                  <a:srgbClr val="DAE3F3"/>
                </a:solidFill>
              </a:rPr>
              <a:t>чароита</a:t>
            </a:r>
            <a:r>
              <a:rPr lang="ru-RU" sz="1200" dirty="0">
                <a:solidFill>
                  <a:srgbClr val="DAE3F3"/>
                </a:solidFill>
              </a:rPr>
              <a:t> (Сиреневый Камень).</a:t>
            </a:r>
          </a:p>
          <a:p>
            <a:pPr>
              <a:lnSpc>
                <a:spcPts val="1900"/>
              </a:lnSpc>
            </a:pPr>
            <a:r>
              <a:rPr lang="ru-RU" sz="1200" dirty="0">
                <a:solidFill>
                  <a:srgbClr val="DAE3F3"/>
                </a:solidFill>
              </a:rPr>
              <a:t>(Якутия).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878158" y="913900"/>
            <a:ext cx="74130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F349A"/>
                </a:solidFill>
              </a:rPr>
              <a:t>Неметаллические полезные ископаемые</a:t>
            </a:r>
            <a:endParaRPr lang="ru-RU" sz="2000" b="1" spc="600" dirty="0">
              <a:solidFill>
                <a:srgbClr val="0F349A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D96291-0CD6-41EB-BD94-B01F4E6DBE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1702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E894C5-CAEF-4CAD-8015-22CE6FBB02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" t="3148" r="9402" b="2407"/>
          <a:stretch/>
        </p:blipFill>
        <p:spPr>
          <a:xfrm>
            <a:off x="2641600" y="1445599"/>
            <a:ext cx="6575128" cy="5280812"/>
          </a:xfrm>
          <a:prstGeom prst="rect">
            <a:avLst/>
          </a:prstGeom>
        </p:spPr>
      </p:pic>
      <p:sp>
        <p:nvSpPr>
          <p:cNvPr id="12" name="Блок-схема: узел 11">
            <a:extLst>
              <a:ext uri="{FF2B5EF4-FFF2-40B4-BE49-F238E27FC236}">
                <a16:creationId xmlns:a16="http://schemas.microsoft.com/office/drawing/2014/main" id="{E56A6B37-3C34-4A2B-9BF4-63753F8FE8CC}"/>
              </a:ext>
            </a:extLst>
          </p:cNvPr>
          <p:cNvSpPr/>
          <p:nvPr/>
        </p:nvSpPr>
        <p:spPr>
          <a:xfrm>
            <a:off x="2375275" y="6425252"/>
            <a:ext cx="471351" cy="419100"/>
          </a:xfrm>
          <a:prstGeom prst="flowChartConnec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3ED59F4-35C2-404A-8197-D4C2E5843B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2F7FD"/>
              </a:clrFrom>
              <a:clrTo>
                <a:srgbClr val="F2F7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t="-1" r="50524" b="1525"/>
          <a:stretch/>
        </p:blipFill>
        <p:spPr>
          <a:xfrm>
            <a:off x="0" y="2959100"/>
            <a:ext cx="2490147" cy="3898900"/>
          </a:xfrm>
          <a:prstGeom prst="rect">
            <a:avLst/>
          </a:prstGeom>
          <a:effectLst/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A70393-70F5-4212-ADFC-89AE07C1D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5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53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00">
        <p15:prstTrans prst="pageCurlSingl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8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75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1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29606</TotalTime>
  <Words>2205</Words>
  <Application>Microsoft Office PowerPoint</Application>
  <PresentationFormat>Широкоэкранный</PresentationFormat>
  <Paragraphs>403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Снежко Виктор Викторович</dc:creator>
  <cp:lastModifiedBy>Андреев Андрей Владимирович</cp:lastModifiedBy>
  <cp:revision>582</cp:revision>
  <dcterms:created xsi:type="dcterms:W3CDTF">2016-07-13T13:14:54Z</dcterms:created>
  <dcterms:modified xsi:type="dcterms:W3CDTF">2017-09-04T08:50:22Z</dcterms:modified>
</cp:coreProperties>
</file>