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11"/>
  </p:notesMasterIdLst>
  <p:sldIdLst>
    <p:sldId id="529" r:id="rId4"/>
    <p:sldId id="521" r:id="rId5"/>
    <p:sldId id="523" r:id="rId6"/>
    <p:sldId id="526" r:id="rId7"/>
    <p:sldId id="527" r:id="rId8"/>
    <p:sldId id="531" r:id="rId9"/>
    <p:sldId id="528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595" userDrawn="1">
          <p15:clr>
            <a:srgbClr val="A4A3A4"/>
          </p15:clr>
        </p15:guide>
        <p15:guide id="2" pos="1436" userDrawn="1">
          <p15:clr>
            <a:srgbClr val="A4A3A4"/>
          </p15:clr>
        </p15:guide>
        <p15:guide id="3" pos="699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F349A"/>
    <a:srgbClr val="0069B3"/>
    <a:srgbClr val="912037"/>
    <a:srgbClr val="007EC4"/>
    <a:srgbClr val="CC3300"/>
    <a:srgbClr val="0072A4"/>
    <a:srgbClr val="017BB0"/>
    <a:srgbClr val="4A9BD3"/>
    <a:srgbClr val="95A2A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338" autoAdjust="0"/>
    <p:restoredTop sz="94660"/>
  </p:normalViewPr>
  <p:slideViewPr>
    <p:cSldViewPr snapToGrid="0">
      <p:cViewPr varScale="1">
        <p:scale>
          <a:sx n="120" d="100"/>
          <a:sy n="120" d="100"/>
        </p:scale>
        <p:origin x="96" y="336"/>
      </p:cViewPr>
      <p:guideLst>
        <p:guide orient="horz" pos="595"/>
        <p:guide pos="1436"/>
        <p:guide pos="6992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tableStyles" Target="tableStyle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E4DF84-E02B-4D61-BFFA-699CEE1BB071}" type="datetimeFigureOut">
              <a:rPr lang="ru-RU" smtClean="0"/>
              <a:t>04.09.2017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D2FD57-96A9-4188-A9DE-4D73AEA83A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62809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96828-C15C-4CD4-9F85-C29AA8740E2E}" type="datetimeFigureOut">
              <a:rPr lang="ru-RU" smtClean="0"/>
              <a:t>04.09.2017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B2918-0C8D-4315-8C4A-5D18410BD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06429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ageCurlSingle"/>
      </p:transition>
    </mc:Choice>
    <mc:Fallback xmlns="">
      <p:transition spd="slow" advClick="0" advTm="4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96828-C15C-4CD4-9F85-C29AA8740E2E}" type="datetimeFigureOut">
              <a:rPr lang="ru-RU" smtClean="0"/>
              <a:t>04.09.2017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B2918-0C8D-4315-8C4A-5D18410BD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32433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ageCurlSingle"/>
      </p:transition>
    </mc:Choice>
    <mc:Fallback xmlns="">
      <p:transition spd="slow" advClick="0" advTm="4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96828-C15C-4CD4-9F85-C29AA8740E2E}" type="datetimeFigureOut">
              <a:rPr lang="ru-RU" smtClean="0"/>
              <a:t>04.09.2017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B2918-0C8D-4315-8C4A-5D18410BD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27709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ageCurlSingle"/>
      </p:transition>
    </mc:Choice>
    <mc:Fallback xmlns="">
      <p:transition spd="slow" advClick="0" advTm="4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96828-C15C-4CD4-9F85-C29AA8740E2E}" type="datetimeFigureOut">
              <a:rPr lang="ru-RU" smtClean="0"/>
              <a:t>04.09.2017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B2918-0C8D-4315-8C4A-5D18410BD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57061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ageCurlSingle"/>
      </p:transition>
    </mc:Choice>
    <mc:Fallback xmlns="">
      <p:transition spd="slow" advClick="0" advTm="4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96828-C15C-4CD4-9F85-C29AA8740E2E}" type="datetimeFigureOut">
              <a:rPr lang="ru-RU" smtClean="0"/>
              <a:t>04.09.2017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B2918-0C8D-4315-8C4A-5D18410BD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89303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ageCurlSingle"/>
      </p:transition>
    </mc:Choice>
    <mc:Fallback xmlns="">
      <p:transition spd="slow" advClick="0" advTm="4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96828-C15C-4CD4-9F85-C29AA8740E2E}" type="datetimeFigureOut">
              <a:rPr lang="ru-RU" smtClean="0"/>
              <a:t>04.09.2017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B2918-0C8D-4315-8C4A-5D18410BD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93873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ageCurlSingle"/>
      </p:transition>
    </mc:Choice>
    <mc:Fallback xmlns="">
      <p:transition spd="slow" advClick="0" advTm="4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96828-C15C-4CD4-9F85-C29AA8740E2E}" type="datetimeFigureOut">
              <a:rPr lang="ru-RU" smtClean="0"/>
              <a:t>04.09.2017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B2918-0C8D-4315-8C4A-5D18410BD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82595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ageCurlSingle"/>
      </p:transition>
    </mc:Choice>
    <mc:Fallback xmlns="">
      <p:transition spd="slow" advClick="0" advTm="4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96828-C15C-4CD4-9F85-C29AA8740E2E}" type="datetimeFigureOut">
              <a:rPr lang="ru-RU" smtClean="0"/>
              <a:t>04.09.2017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B2918-0C8D-4315-8C4A-5D18410BD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49735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ageCurlSingle"/>
      </p:transition>
    </mc:Choice>
    <mc:Fallback xmlns="">
      <p:transition spd="slow" advClick="0" advTm="4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96828-C15C-4CD4-9F85-C29AA8740E2E}" type="datetimeFigureOut">
              <a:rPr lang="ru-RU" smtClean="0"/>
              <a:t>04.09.2017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B2918-0C8D-4315-8C4A-5D18410BD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24708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ageCurlSingle"/>
      </p:transition>
    </mc:Choice>
    <mc:Fallback xmlns="">
      <p:transition spd="slow" advClick="0" advTm="4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96828-C15C-4CD4-9F85-C29AA8740E2E}" type="datetimeFigureOut">
              <a:rPr lang="ru-RU" smtClean="0"/>
              <a:t>04.09.2017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B2918-0C8D-4315-8C4A-5D18410BD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01467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ageCurlSingle"/>
      </p:transition>
    </mc:Choice>
    <mc:Fallback xmlns="">
      <p:transition spd="slow" advClick="0" advTm="4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96828-C15C-4CD4-9F85-C29AA8740E2E}" type="datetimeFigureOut">
              <a:rPr lang="ru-RU" smtClean="0"/>
              <a:t>04.09.2017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B2918-0C8D-4315-8C4A-5D18410BD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18683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ageCurlSingle"/>
      </p:transition>
    </mc:Choice>
    <mc:Fallback xmlns="">
      <p:transition spd="slow" advClick="0" advTm="4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96828-C15C-4CD4-9F85-C29AA8740E2E}" type="datetimeFigureOut">
              <a:rPr lang="ru-RU" smtClean="0"/>
              <a:t>04.09.2017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B2918-0C8D-4315-8C4A-5D18410BD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14817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ageCurlSingle"/>
      </p:transition>
    </mc:Choice>
    <mc:Fallback xmlns="">
      <p:transition spd="slow" advClick="0" advTm="400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96828-C15C-4CD4-9F85-C29AA8740E2E}" type="datetimeFigureOut">
              <a:rPr lang="ru-RU" smtClean="0"/>
              <a:t>04.09.2017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B2918-0C8D-4315-8C4A-5D18410BD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94977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ageCurlSingle"/>
      </p:transition>
    </mc:Choice>
    <mc:Fallback xmlns="">
      <p:transition spd="slow" advClick="0" advTm="40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96828-C15C-4CD4-9F85-C29AA8740E2E}" type="datetimeFigureOut">
              <a:rPr lang="ru-RU" smtClean="0"/>
              <a:t>04.09.2017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B2918-0C8D-4315-8C4A-5D18410BD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61686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ageCurlSingle"/>
      </p:transition>
    </mc:Choice>
    <mc:Fallback xmlns="">
      <p:transition spd="slow" advClick="0" advTm="40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96828-C15C-4CD4-9F85-C29AA8740E2E}" type="datetimeFigureOut">
              <a:rPr lang="ru-RU" smtClean="0"/>
              <a:t>04.09.2017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B2918-0C8D-4315-8C4A-5D18410BD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95711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ageCurlSingle"/>
      </p:transition>
    </mc:Choice>
    <mc:Fallback xmlns="">
      <p:transition spd="slow" advClick="0" advTm="400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96828-C15C-4CD4-9F85-C29AA8740E2E}" type="datetimeFigureOut">
              <a:rPr lang="ru-RU" smtClean="0"/>
              <a:t>04.09.2017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B2918-0C8D-4315-8C4A-5D18410BD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88684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ageCurlSingle"/>
      </p:transition>
    </mc:Choice>
    <mc:Fallback xmlns="">
      <p:transition spd="slow" advClick="0" advTm="400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96828-C15C-4CD4-9F85-C29AA8740E2E}" type="datetimeFigureOut">
              <a:rPr lang="ru-RU" smtClean="0"/>
              <a:t>04.09.2017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B2918-0C8D-4315-8C4A-5D18410BD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82682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ageCurlSingle"/>
      </p:transition>
    </mc:Choice>
    <mc:Fallback xmlns="">
      <p:transition spd="slow" advClick="0" advTm="400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96828-C15C-4CD4-9F85-C29AA8740E2E}" type="datetimeFigureOut">
              <a:rPr lang="ru-RU" smtClean="0"/>
              <a:t>04.09.2017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B2918-0C8D-4315-8C4A-5D18410BD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43798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ageCurlSingle"/>
      </p:transition>
    </mc:Choice>
    <mc:Fallback xmlns="">
      <p:transition spd="slow" advClick="0" advTm="400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96828-C15C-4CD4-9F85-C29AA8740E2E}" type="datetimeFigureOut">
              <a:rPr lang="ru-RU" smtClean="0"/>
              <a:t>04.09.2017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B2918-0C8D-4315-8C4A-5D18410BD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72536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ageCurlSingle"/>
      </p:transition>
    </mc:Choice>
    <mc:Fallback xmlns="">
      <p:transition spd="slow" advClick="0" advTm="400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96828-C15C-4CD4-9F85-C29AA8740E2E}" type="datetimeFigureOut">
              <a:rPr lang="ru-RU" smtClean="0"/>
              <a:t>04.09.2017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B2918-0C8D-4315-8C4A-5D18410BD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43535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ageCurlSingle"/>
      </p:transition>
    </mc:Choice>
    <mc:Fallback xmlns="">
      <p:transition spd="slow" advClick="0" advTm="400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96828-C15C-4CD4-9F85-C29AA8740E2E}" type="datetimeFigureOut">
              <a:rPr lang="ru-RU" smtClean="0"/>
              <a:t>04.09.2017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B2918-0C8D-4315-8C4A-5D18410BD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3100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ageCurlSingle"/>
      </p:transition>
    </mc:Choice>
    <mc:Fallback xmlns="">
      <p:transition spd="slow" advClick="0" advTm="400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96828-C15C-4CD4-9F85-C29AA8740E2E}" type="datetimeFigureOut">
              <a:rPr lang="ru-RU" smtClean="0"/>
              <a:t>04.09.2017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B2918-0C8D-4315-8C4A-5D18410BD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95371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ageCurlSingle"/>
      </p:transition>
    </mc:Choice>
    <mc:Fallback xmlns="">
      <p:transition spd="slow" advClick="0" advTm="4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96828-C15C-4CD4-9F85-C29AA8740E2E}" type="datetimeFigureOut">
              <a:rPr lang="ru-RU" smtClean="0"/>
              <a:t>04.09.2017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B2918-0C8D-4315-8C4A-5D18410BD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47619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ageCurlSingle"/>
      </p:transition>
    </mc:Choice>
    <mc:Fallback xmlns="">
      <p:transition spd="slow" advClick="0" advTm="4000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96828-C15C-4CD4-9F85-C29AA8740E2E}" type="datetimeFigureOut">
              <a:rPr lang="ru-RU" smtClean="0"/>
              <a:t>04.09.2017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B2918-0C8D-4315-8C4A-5D18410BD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34380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ageCurlSingle"/>
      </p:transition>
    </mc:Choice>
    <mc:Fallback xmlns="">
      <p:transition spd="slow" advClick="0" advTm="400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96828-C15C-4CD4-9F85-C29AA8740E2E}" type="datetimeFigureOut">
              <a:rPr lang="ru-RU" smtClean="0"/>
              <a:t>04.09.2017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B2918-0C8D-4315-8C4A-5D18410BD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90692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ageCurlSingle"/>
      </p:transition>
    </mc:Choice>
    <mc:Fallback xmlns="">
      <p:transition spd="slow" advClick="0" advTm="4000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96828-C15C-4CD4-9F85-C29AA8740E2E}" type="datetimeFigureOut">
              <a:rPr lang="ru-RU" smtClean="0"/>
              <a:t>04.09.2017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B2918-0C8D-4315-8C4A-5D18410BD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40152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ageCurlSingle"/>
      </p:transition>
    </mc:Choice>
    <mc:Fallback xmlns="">
      <p:transition spd="slow" advClick="0" advTm="4000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96828-C15C-4CD4-9F85-C29AA8740E2E}" type="datetimeFigureOut">
              <a:rPr lang="ru-RU" smtClean="0"/>
              <a:t>04.09.2017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B2918-0C8D-4315-8C4A-5D18410BD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79507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ageCurlSingle"/>
      </p:transition>
    </mc:Choice>
    <mc:Fallback xmlns="">
      <p:transition spd="slow" advClick="0" advTm="4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96828-C15C-4CD4-9F85-C29AA8740E2E}" type="datetimeFigureOut">
              <a:rPr lang="ru-RU" smtClean="0"/>
              <a:t>04.09.2017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B2918-0C8D-4315-8C4A-5D18410BD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45241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ageCurlSingle"/>
      </p:transition>
    </mc:Choice>
    <mc:Fallback xmlns="">
      <p:transition spd="slow" advClick="0" advTm="4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96828-C15C-4CD4-9F85-C29AA8740E2E}" type="datetimeFigureOut">
              <a:rPr lang="ru-RU" smtClean="0"/>
              <a:t>04.09.2017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B2918-0C8D-4315-8C4A-5D18410BD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04860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ageCurlSingle"/>
      </p:transition>
    </mc:Choice>
    <mc:Fallback xmlns="">
      <p:transition spd="slow" advClick="0" advTm="4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96828-C15C-4CD4-9F85-C29AA8740E2E}" type="datetimeFigureOut">
              <a:rPr lang="ru-RU" smtClean="0"/>
              <a:t>04.09.2017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B2918-0C8D-4315-8C4A-5D18410BD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18154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ageCurlSingle"/>
      </p:transition>
    </mc:Choice>
    <mc:Fallback xmlns="">
      <p:transition spd="slow" advClick="0" advTm="4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96828-C15C-4CD4-9F85-C29AA8740E2E}" type="datetimeFigureOut">
              <a:rPr lang="ru-RU" smtClean="0"/>
              <a:t>04.09.2017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B2918-0C8D-4315-8C4A-5D18410BD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68241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ageCurlSingle"/>
      </p:transition>
    </mc:Choice>
    <mc:Fallback xmlns="">
      <p:transition spd="slow" advClick="0" advTm="4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96828-C15C-4CD4-9F85-C29AA8740E2E}" type="datetimeFigureOut">
              <a:rPr lang="ru-RU" smtClean="0"/>
              <a:t>04.09.2017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B2918-0C8D-4315-8C4A-5D18410BD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151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ageCurlSingle"/>
      </p:transition>
    </mc:Choice>
    <mc:Fallback xmlns="">
      <p:transition spd="slow" advClick="0" advTm="4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96828-C15C-4CD4-9F85-C29AA8740E2E}" type="datetimeFigureOut">
              <a:rPr lang="ru-RU" smtClean="0"/>
              <a:t>04.09.2017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B2918-0C8D-4315-8C4A-5D18410BD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37302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ageCurlSingle"/>
      </p:transition>
    </mc:Choice>
    <mc:Fallback xmlns="">
      <p:transition spd="slow" advClick="0" advTm="4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196828-C15C-4CD4-9F85-C29AA8740E2E}" type="datetimeFigureOut">
              <a:rPr lang="ru-RU" smtClean="0"/>
              <a:t>04.09.2017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7B2918-0C8D-4315-8C4A-5D18410BD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7483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ageCurlSingle"/>
      </p:transition>
    </mc:Choice>
    <mc:Fallback xmlns="">
      <p:transition spd="slow" advClick="0" advTm="4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196828-C15C-4CD4-9F85-C29AA8740E2E}" type="datetimeFigureOut">
              <a:rPr lang="ru-RU" smtClean="0"/>
              <a:t>04.09.2017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7B2918-0C8D-4315-8C4A-5D18410BD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7027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ageCurlSingle"/>
      </p:transition>
    </mc:Choice>
    <mc:Fallback xmlns="">
      <p:transition spd="slow" advClick="0" advTm="4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87000">
              <a:schemeClr val="accent1">
                <a:lumMod val="24000"/>
                <a:lumOff val="76000"/>
              </a:schemeClr>
            </a:gs>
            <a:gs pos="9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196828-C15C-4CD4-9F85-C29AA8740E2E}" type="datetimeFigureOut">
              <a:rPr lang="ru-RU" smtClean="0"/>
              <a:t>04.09.2017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7B2918-0C8D-4315-8C4A-5D18410BD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6189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ageCurlSingle"/>
      </p:transition>
    </mc:Choice>
    <mc:Fallback xmlns="">
      <p:transition spd="slow" advClick="0" advTm="4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pn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.png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pn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hdphoto" Target="../media/hdphoto3.wdp"/><Relationship Id="rId7" Type="http://schemas.openxmlformats.org/officeDocument/2006/relationships/image" Target="../media/image15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4.jpg"/><Relationship Id="rId5" Type="http://schemas.openxmlformats.org/officeDocument/2006/relationships/image" Target="../media/image13.jpeg"/><Relationship Id="rId10" Type="http://schemas.openxmlformats.org/officeDocument/2006/relationships/image" Target="../media/image3.png"/><Relationship Id="rId4" Type="http://schemas.openxmlformats.org/officeDocument/2006/relationships/image" Target="../media/image12.jpeg"/><Relationship Id="rId9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Картинки по запросу Zrenbz">
            <a:extLst>
              <a:ext uri="{FF2B5EF4-FFF2-40B4-BE49-F238E27FC236}">
                <a16:creationId xmlns:a16="http://schemas.microsoft.com/office/drawing/2014/main" id="{DA3BF503-7BD7-4F93-A415-3817AB3554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13"/>
          <a:stretch/>
        </p:blipFill>
        <p:spPr bwMode="auto">
          <a:xfrm>
            <a:off x="-1586" y="698500"/>
            <a:ext cx="12193586" cy="5238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-1586" y="5572761"/>
            <a:ext cx="12191999" cy="1285239"/>
          </a:xfrm>
          <a:prstGeom prst="rect">
            <a:avLst/>
          </a:prstGeom>
          <a:solidFill>
            <a:srgbClr val="E4E4E5"/>
          </a:solidFill>
          <a:ln>
            <a:noFill/>
          </a:ln>
        </p:spPr>
        <p:txBody>
          <a:bodyPr wrap="square" lIns="91440" tIns="45720" rIns="91440" bIns="45720" anchor="ctr">
            <a:noAutofit/>
          </a:bodyPr>
          <a:lstStyle/>
          <a:p>
            <a:pPr lvl="0" algn="ctr"/>
            <a:r>
              <a:rPr lang="ru-RU" sz="2800" b="1" kern="1300" dirty="0">
                <a:ln w="10160">
                  <a:noFill/>
                  <a:prstDash val="solid"/>
                </a:ln>
                <a:solidFill>
                  <a:srgbClr val="007EC4"/>
                </a:solidFill>
              </a:rPr>
              <a:t>ПРОГНОЗНО-МИНЕРАГЕНИЧЕСКАЯ КАРТА </a:t>
            </a:r>
          </a:p>
          <a:p>
            <a:pPr lvl="0" algn="ctr"/>
            <a:r>
              <a:rPr lang="ru-RU" sz="2800" b="1" kern="1300" dirty="0">
                <a:ln w="10160">
                  <a:noFill/>
                  <a:prstDash val="solid"/>
                </a:ln>
                <a:solidFill>
                  <a:srgbClr val="007EC4"/>
                </a:solidFill>
              </a:rPr>
              <a:t>ДАЛЬНЕВОСТОЧНОГО ФЕДЕРАЛЬНОГО ОКРУГА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-235049" y="6652260"/>
            <a:ext cx="350520" cy="4114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Прямоугольник 32"/>
          <p:cNvSpPr/>
          <p:nvPr/>
        </p:nvSpPr>
        <p:spPr>
          <a:xfrm>
            <a:off x="2405574" y="802216"/>
            <a:ext cx="9991775" cy="284693"/>
          </a:xfrm>
          <a:prstGeom prst="rect">
            <a:avLst/>
          </a:prstGeom>
          <a:effectLst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all" spc="-10" normalizeH="0" baseline="0" noProof="0" dirty="0">
                <a:ln>
                  <a:noFill/>
                </a:ln>
                <a:solidFill>
                  <a:srgbClr val="0F349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Государственная  геологическая  карта – научная  основа </a:t>
            </a:r>
            <a:r>
              <a:rPr kumimoji="0" lang="en-US" sz="1400" b="1" i="0" u="none" strike="noStrike" kern="1200" cap="all" spc="-10" normalizeH="0" baseline="0" noProof="0" dirty="0">
                <a:ln>
                  <a:noFill/>
                </a:ln>
                <a:solidFill>
                  <a:srgbClr val="0F349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ru-RU" sz="1400" b="1" i="0" u="none" strike="noStrike" kern="1200" cap="all" spc="-10" normalizeH="0" baseline="0" noProof="0" dirty="0">
                <a:ln>
                  <a:noFill/>
                </a:ln>
                <a:solidFill>
                  <a:srgbClr val="0F349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минерально-сырьевого  потенциала  России</a:t>
            </a:r>
            <a:endParaRPr kumimoji="0" lang="ru-RU" sz="1400" b="0" i="0" u="none" strike="noStrike" kern="1200" cap="all" spc="-10" normalizeH="0" baseline="0" noProof="0" dirty="0">
              <a:ln>
                <a:noFill/>
              </a:ln>
              <a:solidFill>
                <a:srgbClr val="0F349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4C79933-D70E-4841-B196-4255D7805D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17022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3D82F34-319D-4E3A-B96A-9014A4C60F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55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1954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00">
        <p15:prstTrans prst="pageCurlSingle"/>
      </p:transition>
    </mc:Choice>
    <mc:Fallback xmlns="">
      <p:transition spd="slow" advTm="4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A28D430F-0E9B-4C4C-83DF-1F6663688A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C0D9EF"/>
              </a:gs>
              <a:gs pos="13000">
                <a:schemeClr val="bg1"/>
              </a:gs>
              <a:gs pos="83000">
                <a:srgbClr val="FDFEFF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3166C585-02D3-432D-835A-1CB7228442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170228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>
            <a:off x="1218496" y="944563"/>
            <a:ext cx="88201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600" b="1" dirty="0">
                <a:solidFill>
                  <a:srgbClr val="0F349A"/>
                </a:solidFill>
              </a:rPr>
              <a:t>ПРОГНОЗНО-МИНЕРАГЕНИЧЕСКАЯ КАРТА НА ТЕРРИТОРИЮ </a:t>
            </a:r>
            <a:br>
              <a:rPr lang="ru-RU" sz="1600" b="1" dirty="0">
                <a:solidFill>
                  <a:srgbClr val="0F349A"/>
                </a:solidFill>
              </a:rPr>
            </a:br>
            <a:r>
              <a:rPr lang="ru-RU" sz="1600" b="1" dirty="0">
                <a:solidFill>
                  <a:srgbClr val="0F349A"/>
                </a:solidFill>
              </a:rPr>
              <a:t>ДАЛЬНЕВОСТОЧНОГО ФЕДЕРАЛЬНОГО ОКРУГА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54875" y="1469216"/>
            <a:ext cx="1208292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</a:rPr>
              <a:t>На основе материалов «Прогнозно-</a:t>
            </a:r>
            <a:r>
              <a:rPr lang="ru-RU" sz="1200" b="1" dirty="0" err="1">
                <a:solidFill>
                  <a:srgbClr val="C00000"/>
                </a:solidFill>
              </a:rPr>
              <a:t>минерагеническая</a:t>
            </a:r>
            <a:r>
              <a:rPr lang="ru-RU" sz="1200" b="1" dirty="0">
                <a:solidFill>
                  <a:srgbClr val="C00000"/>
                </a:solidFill>
              </a:rPr>
              <a:t> карта Российской Федерации и ее континентального шельфа масштаба 1:2 500 000»  (ФГБУ «ВСЕГЕИ», 2017) .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11787275" y="6391007"/>
            <a:ext cx="350520" cy="4114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91DBEAFD-D570-4637-ACED-D245DE1127CF}"/>
              </a:ext>
            </a:extLst>
          </p:cNvPr>
          <p:cNvGrpSpPr/>
          <p:nvPr/>
        </p:nvGrpSpPr>
        <p:grpSpPr>
          <a:xfrm>
            <a:off x="931488" y="1826033"/>
            <a:ext cx="9552197" cy="4902909"/>
            <a:chOff x="931488" y="1826033"/>
            <a:chExt cx="9552197" cy="4902909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EBEFD177-DEEF-40D9-B454-53619296399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0" y="1826033"/>
              <a:ext cx="4387685" cy="4902909"/>
            </a:xfrm>
            <a:prstGeom prst="rect">
              <a:avLst/>
            </a:prstGeom>
            <a:ln>
              <a:solidFill>
                <a:srgbClr val="0069B3"/>
              </a:solidFill>
            </a:ln>
          </p:spPr>
        </p:pic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D9CB45AB-AA63-4D49-9D41-DD7DFC8BB0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97" t="9072" r="6944" b="3695"/>
            <a:stretch/>
          </p:blipFill>
          <p:spPr>
            <a:xfrm>
              <a:off x="931488" y="1826033"/>
              <a:ext cx="5038349" cy="4902909"/>
            </a:xfrm>
            <a:prstGeom prst="rect">
              <a:avLst/>
            </a:prstGeom>
            <a:ln>
              <a:solidFill>
                <a:srgbClr val="0069B3"/>
              </a:solidFill>
            </a:ln>
          </p:spPr>
        </p:pic>
      </p:grp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4D56ECB-5C62-4BD0-BA98-5E1EC2E8DA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55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7541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00">
        <p15:prstTrans prst="pageCurlSingle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75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95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6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600"/>
                            </p:stCondLst>
                            <p:childTnLst>
                              <p:par>
                                <p:cTn id="16" presetID="10" presetClass="entr" presetSubtype="0" fill="hold" grpId="0" nodeType="afterEffect" nodePh="1">
                                  <p:stCondLst>
                                    <p:cond delay="400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/>
      <p:bldP spid="24" grpId="0" build="p"/>
      <p:bldP spid="2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6036DEE7-6A1A-4BB2-B189-3860D4F4A6B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C0D9EF"/>
              </a:gs>
              <a:gs pos="13000">
                <a:schemeClr val="bg1"/>
              </a:gs>
              <a:gs pos="83000">
                <a:srgbClr val="FDFEFF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6096001" y="1201099"/>
            <a:ext cx="550091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0F349A"/>
                </a:solidFill>
              </a:rPr>
              <a:t>«ПРОГНОЗНО-МИНЕРАГЕНИЧЕСКАЯ КАРТА РОССИЙСКОЙ ФЕДЕРАЦИИ И ЕЕ КОНТИНЕНТАЛЬНОГО ШЕЛЬФА МАСШТАБА 1:2 500 000».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1730"/>
            <a:ext cx="5631775" cy="3054505"/>
          </a:xfrm>
          <a:prstGeom prst="rect">
            <a:avLst/>
          </a:prstGeom>
          <a:ln w="12700">
            <a:solidFill>
              <a:srgbClr val="0069B3"/>
            </a:solidFill>
            <a:miter lim="400000"/>
          </a:ln>
          <a:effectLst>
            <a:outerShdw blurRad="50800" dist="38100" dir="5400000" rotWithShape="0">
              <a:srgbClr val="000000">
                <a:alpha val="40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3574"/>
            <a:ext cx="5631775" cy="2985398"/>
          </a:xfrm>
          <a:prstGeom prst="rect">
            <a:avLst/>
          </a:prstGeom>
          <a:ln w="12700">
            <a:solidFill>
              <a:srgbClr val="0069B3"/>
            </a:solidFill>
            <a:miter lim="400000"/>
          </a:ln>
          <a:effectLst>
            <a:outerShdw blurRad="50800" dist="38100" dir="5400000" rotWithShape="0">
              <a:srgbClr val="000000">
                <a:alpha val="40000"/>
              </a:srgbClr>
            </a:outerShdw>
          </a:effectLst>
        </p:spPr>
      </p:pic>
      <p:sp>
        <p:nvSpPr>
          <p:cNvPr id="17" name="Прямоугольник 16"/>
          <p:cNvSpPr/>
          <p:nvPr/>
        </p:nvSpPr>
        <p:spPr>
          <a:xfrm>
            <a:off x="6096000" y="2159135"/>
            <a:ext cx="5500915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ru-RU" sz="1200" b="1" dirty="0">
                <a:solidFill>
                  <a:srgbClr val="C00000"/>
                </a:solidFill>
              </a:rPr>
              <a:t>РЕДАКЦИОННАЯ КОЛЛЕГИЯ</a:t>
            </a:r>
          </a:p>
          <a:p>
            <a:pPr>
              <a:spcBef>
                <a:spcPts val="1200"/>
              </a:spcBef>
            </a:pPr>
            <a:r>
              <a:rPr lang="ru-RU" sz="1200" dirty="0">
                <a:solidFill>
                  <a:srgbClr val="0F349A"/>
                </a:solidFill>
              </a:rPr>
              <a:t>О.В. Петров (главный редактор, ВСЕГЕИ), А.Ф. Морозов (Роснедра), В.В. Шатов, А.В. Молчанов (ВСЕГЕИ), Е.М. Аксенов, П.П. Сенаторов (</a:t>
            </a:r>
            <a:r>
              <a:rPr lang="ru-RU" sz="1200" dirty="0" err="1">
                <a:solidFill>
                  <a:srgbClr val="0F349A"/>
                </a:solidFill>
              </a:rPr>
              <a:t>ЦНИИГеолнеруд</a:t>
            </a:r>
            <a:r>
              <a:rPr lang="ru-RU" sz="1200" dirty="0">
                <a:solidFill>
                  <a:srgbClr val="0F349A"/>
                </a:solidFill>
              </a:rPr>
              <a:t>), </a:t>
            </a:r>
            <a:br>
              <a:rPr lang="ru-RU" sz="1200" dirty="0">
                <a:solidFill>
                  <a:srgbClr val="0F349A"/>
                </a:solidFill>
              </a:rPr>
            </a:br>
            <a:r>
              <a:rPr lang="ru-RU" sz="1200" dirty="0">
                <a:solidFill>
                  <a:srgbClr val="0F349A"/>
                </a:solidFill>
              </a:rPr>
              <a:t>А.И. Иванов, С.С. Вартанян (ЦНИГРИ), Г.А. </a:t>
            </a:r>
            <a:r>
              <a:rPr lang="ru-RU" sz="1200" dirty="0" err="1">
                <a:solidFill>
                  <a:srgbClr val="0F349A"/>
                </a:solidFill>
              </a:rPr>
              <a:t>Машковцев</a:t>
            </a:r>
            <a:r>
              <a:rPr lang="ru-RU" sz="1200" dirty="0">
                <a:solidFill>
                  <a:srgbClr val="0F349A"/>
                </a:solidFill>
              </a:rPr>
              <a:t>, И.Г. Печенкин (ВИМС), </a:t>
            </a:r>
            <a:br>
              <a:rPr lang="ru-RU" sz="1200" dirty="0">
                <a:solidFill>
                  <a:srgbClr val="0F349A"/>
                </a:solidFill>
              </a:rPr>
            </a:br>
            <a:r>
              <a:rPr lang="ru-RU" sz="1200" dirty="0">
                <a:solidFill>
                  <a:srgbClr val="0F349A"/>
                </a:solidFill>
              </a:rPr>
              <a:t>И.Г. Спиридонов, А.А. Кременецкий, Г.С. Гусев (ИМГРЭ), Н.В. </a:t>
            </a:r>
            <a:r>
              <a:rPr lang="ru-RU" sz="1200" dirty="0" err="1">
                <a:solidFill>
                  <a:srgbClr val="0F349A"/>
                </a:solidFill>
              </a:rPr>
              <a:t>Межеловский</a:t>
            </a:r>
            <a:r>
              <a:rPr lang="ru-RU" sz="1200" dirty="0">
                <a:solidFill>
                  <a:srgbClr val="0F349A"/>
                </a:solidFill>
              </a:rPr>
              <a:t> </a:t>
            </a:r>
            <a:br>
              <a:rPr lang="ru-RU" sz="1200" dirty="0">
                <a:solidFill>
                  <a:srgbClr val="0F349A"/>
                </a:solidFill>
              </a:rPr>
            </a:br>
            <a:r>
              <a:rPr lang="ru-RU" sz="1200" dirty="0">
                <a:solidFill>
                  <a:srgbClr val="0F349A"/>
                </a:solidFill>
              </a:rPr>
              <a:t>(ООО «ГЕОКАРТ»). 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DFFDB481-67A0-4866-B8B9-44FC52BB0A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170228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BF69245-E163-417A-B6B9-629EBC053846}"/>
              </a:ext>
            </a:extLst>
          </p:cNvPr>
          <p:cNvSpPr/>
          <p:nvPr/>
        </p:nvSpPr>
        <p:spPr>
          <a:xfrm>
            <a:off x="6096000" y="3799828"/>
            <a:ext cx="550091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ru-RU" sz="1200" b="1" dirty="0">
                <a:solidFill>
                  <a:srgbClr val="C00000"/>
                </a:solidFill>
              </a:rPr>
              <a:t>АВТОРСКИЙ КОЛЛЕКТИВ</a:t>
            </a:r>
          </a:p>
          <a:p>
            <a:pPr>
              <a:spcBef>
                <a:spcPts val="1200"/>
              </a:spcBef>
            </a:pPr>
            <a:r>
              <a:rPr lang="ru-RU" sz="1200" b="1" dirty="0">
                <a:solidFill>
                  <a:srgbClr val="0F349A"/>
                </a:solidFill>
              </a:rPr>
              <a:t>ВСЕГЕИ</a:t>
            </a:r>
            <a:r>
              <a:rPr lang="ru-RU" sz="1200" dirty="0">
                <a:solidFill>
                  <a:srgbClr val="0F349A"/>
                </a:solidFill>
              </a:rPr>
              <a:t> - В.Н. Белова, Л.И. Гурская, И.Г. Гурьева, С.Н. </a:t>
            </a:r>
            <a:r>
              <a:rPr lang="ru-RU" sz="1200" dirty="0" err="1">
                <a:solidFill>
                  <a:srgbClr val="0F349A"/>
                </a:solidFill>
              </a:rPr>
              <a:t>Калабашкин</a:t>
            </a:r>
            <a:r>
              <a:rPr lang="ru-RU" sz="1200" dirty="0">
                <a:solidFill>
                  <a:srgbClr val="0F349A"/>
                </a:solidFill>
              </a:rPr>
              <a:t>, С.В. Кашин, </a:t>
            </a:r>
            <a:br>
              <a:rPr lang="ru-RU" sz="1200" dirty="0">
                <a:solidFill>
                  <a:srgbClr val="0F349A"/>
                </a:solidFill>
              </a:rPr>
            </a:br>
            <a:r>
              <a:rPr lang="ru-RU" sz="1200" dirty="0">
                <a:solidFill>
                  <a:srgbClr val="0F349A"/>
                </a:solidFill>
              </a:rPr>
              <a:t>Л.И. Лукьянова, В.А. Михайлов, А.В. Молчанов, Е.В. Плющев, В.В. Семенова, </a:t>
            </a:r>
            <a:br>
              <a:rPr lang="ru-RU" sz="1200" dirty="0">
                <a:solidFill>
                  <a:srgbClr val="0F349A"/>
                </a:solidFill>
              </a:rPr>
            </a:br>
            <a:r>
              <a:rPr lang="ru-RU" sz="1200" dirty="0">
                <a:solidFill>
                  <a:srgbClr val="0F349A"/>
                </a:solidFill>
              </a:rPr>
              <a:t>Л.В. Смелова, А.Е. Соболев, Н.С. Соловьев, А.В. Терехов, В.П. Феоктистов, </a:t>
            </a:r>
            <a:br>
              <a:rPr lang="ru-RU" sz="1200" dirty="0">
                <a:solidFill>
                  <a:srgbClr val="0F349A"/>
                </a:solidFill>
              </a:rPr>
            </a:br>
            <a:r>
              <a:rPr lang="ru-RU" sz="1200" dirty="0">
                <a:solidFill>
                  <a:srgbClr val="0F349A"/>
                </a:solidFill>
              </a:rPr>
              <a:t>В.А. </a:t>
            </a:r>
            <a:r>
              <a:rPr lang="ru-RU" sz="1200" dirty="0" err="1">
                <a:solidFill>
                  <a:srgbClr val="0F349A"/>
                </a:solidFill>
              </a:rPr>
              <a:t>Шамахов</a:t>
            </a:r>
            <a:r>
              <a:rPr lang="ru-RU" sz="1200" dirty="0">
                <a:solidFill>
                  <a:srgbClr val="0F349A"/>
                </a:solidFill>
              </a:rPr>
              <a:t>, В.В. Шатов </a:t>
            </a:r>
          </a:p>
          <a:p>
            <a:pPr>
              <a:spcBef>
                <a:spcPts val="1200"/>
              </a:spcBef>
            </a:pPr>
            <a:r>
              <a:rPr lang="ru-RU" sz="1200" b="1" dirty="0">
                <a:solidFill>
                  <a:srgbClr val="0F349A"/>
                </a:solidFill>
              </a:rPr>
              <a:t>ВИМС </a:t>
            </a:r>
            <a:r>
              <a:rPr lang="ru-RU" sz="1200" dirty="0">
                <a:solidFill>
                  <a:srgbClr val="0F349A"/>
                </a:solidFill>
              </a:rPr>
              <a:t>– Е.В. </a:t>
            </a:r>
            <a:r>
              <a:rPr lang="ru-RU" sz="1200" dirty="0" err="1">
                <a:solidFill>
                  <a:srgbClr val="0F349A"/>
                </a:solidFill>
              </a:rPr>
              <a:t>Зублюк</a:t>
            </a:r>
            <a:r>
              <a:rPr lang="ru-RU" sz="1200" dirty="0">
                <a:solidFill>
                  <a:srgbClr val="0F349A"/>
                </a:solidFill>
              </a:rPr>
              <a:t>, Е.В. Ершова, В.В. Руднев </a:t>
            </a:r>
          </a:p>
          <a:p>
            <a:pPr>
              <a:spcBef>
                <a:spcPts val="1200"/>
              </a:spcBef>
            </a:pPr>
            <a:r>
              <a:rPr lang="ru-RU" sz="1200" b="1" dirty="0">
                <a:solidFill>
                  <a:srgbClr val="0F349A"/>
                </a:solidFill>
              </a:rPr>
              <a:t>ЦНИГРИ</a:t>
            </a:r>
            <a:r>
              <a:rPr lang="ru-RU" sz="1200" dirty="0">
                <a:solidFill>
                  <a:srgbClr val="0F349A"/>
                </a:solidFill>
              </a:rPr>
              <a:t> – Б.И. </a:t>
            </a:r>
            <a:r>
              <a:rPr lang="ru-RU" sz="1200" dirty="0" err="1">
                <a:solidFill>
                  <a:srgbClr val="0F349A"/>
                </a:solidFill>
              </a:rPr>
              <a:t>Беневольский</a:t>
            </a:r>
            <a:r>
              <a:rPr lang="ru-RU" sz="1200" dirty="0">
                <a:solidFill>
                  <a:srgbClr val="0F349A"/>
                </a:solidFill>
              </a:rPr>
              <a:t>, Е.С. </a:t>
            </a:r>
            <a:r>
              <a:rPr lang="ru-RU" sz="1200" dirty="0" err="1">
                <a:solidFill>
                  <a:srgbClr val="0F349A"/>
                </a:solidFill>
              </a:rPr>
              <a:t>Заскинд</a:t>
            </a:r>
            <a:r>
              <a:rPr lang="ru-RU" sz="1200" dirty="0">
                <a:solidFill>
                  <a:srgbClr val="0F349A"/>
                </a:solidFill>
              </a:rPr>
              <a:t>, О.М. </a:t>
            </a:r>
            <a:r>
              <a:rPr lang="ru-RU" sz="1200" dirty="0" err="1">
                <a:solidFill>
                  <a:srgbClr val="0F349A"/>
                </a:solidFill>
              </a:rPr>
              <a:t>Конкина</a:t>
            </a:r>
            <a:r>
              <a:rPr lang="ru-RU" sz="1200" dirty="0">
                <a:solidFill>
                  <a:srgbClr val="0F349A"/>
                </a:solidFill>
              </a:rPr>
              <a:t> </a:t>
            </a:r>
          </a:p>
          <a:p>
            <a:pPr>
              <a:spcBef>
                <a:spcPts val="1200"/>
              </a:spcBef>
            </a:pPr>
            <a:r>
              <a:rPr lang="ru-RU" sz="1200" b="1" dirty="0" err="1">
                <a:solidFill>
                  <a:srgbClr val="0F349A"/>
                </a:solidFill>
              </a:rPr>
              <a:t>ЦНИИгеолнеруд</a:t>
            </a:r>
            <a:r>
              <a:rPr lang="ru-RU" sz="1200" b="1" dirty="0">
                <a:solidFill>
                  <a:srgbClr val="0F349A"/>
                </a:solidFill>
              </a:rPr>
              <a:t> </a:t>
            </a:r>
            <a:r>
              <a:rPr lang="ru-RU" sz="1200" dirty="0">
                <a:solidFill>
                  <a:srgbClr val="0F349A"/>
                </a:solidFill>
              </a:rPr>
              <a:t>– Н.И. Афанасьева, Г.Н. Булатова </a:t>
            </a:r>
          </a:p>
          <a:p>
            <a:pPr>
              <a:spcBef>
                <a:spcPts val="1200"/>
              </a:spcBef>
            </a:pPr>
            <a:r>
              <a:rPr lang="ru-RU" sz="1200" b="1" dirty="0">
                <a:solidFill>
                  <a:srgbClr val="0F349A"/>
                </a:solidFill>
              </a:rPr>
              <a:t>ИМГРЭ </a:t>
            </a:r>
            <a:r>
              <a:rPr lang="ru-RU" sz="1200" dirty="0">
                <a:solidFill>
                  <a:srgbClr val="0F349A"/>
                </a:solidFill>
              </a:rPr>
              <a:t>– Г.С. Гусев, В.А. </a:t>
            </a:r>
            <a:r>
              <a:rPr lang="ru-RU" sz="1200" dirty="0" err="1">
                <a:solidFill>
                  <a:srgbClr val="0F349A"/>
                </a:solidFill>
              </a:rPr>
              <a:t>Килипко</a:t>
            </a:r>
            <a:r>
              <a:rPr lang="ru-RU" sz="1200" dirty="0">
                <a:solidFill>
                  <a:srgbClr val="0F349A"/>
                </a:solidFill>
              </a:rPr>
              <a:t>, Д.С. Ключарев </a:t>
            </a:r>
          </a:p>
          <a:p>
            <a:pPr>
              <a:spcBef>
                <a:spcPts val="1200"/>
              </a:spcBef>
            </a:pPr>
            <a:r>
              <a:rPr lang="ru-RU" sz="1200" b="1" dirty="0" err="1">
                <a:solidFill>
                  <a:srgbClr val="0F349A"/>
                </a:solidFill>
              </a:rPr>
              <a:t>ВНИИОкеангеология</a:t>
            </a:r>
            <a:r>
              <a:rPr lang="ru-RU" sz="1200" dirty="0">
                <a:solidFill>
                  <a:srgbClr val="0F349A"/>
                </a:solidFill>
              </a:rPr>
              <a:t> – А.Н. Смирнов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5438AB8D-CC37-4AD9-845C-6CA3058773DB}"/>
              </a:ext>
            </a:extLst>
          </p:cNvPr>
          <p:cNvSpPr/>
          <p:nvPr/>
        </p:nvSpPr>
        <p:spPr>
          <a:xfrm>
            <a:off x="11787275" y="6391007"/>
            <a:ext cx="350520" cy="4114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2D9BA09-90FC-4FB5-9A73-B61B591FFD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55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1297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00">
        <p15:prstTrans prst="pageCurlSingle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500"/>
                            </p:stCondLst>
                            <p:childTnLst>
                              <p:par>
                                <p:cTn id="17" presetID="10" presetClass="entr" presetSubtype="0" fill="hold" grpId="0" nodeType="afterEffect" nodePh="1">
                                  <p:stCondLst>
                                    <p:cond delay="400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build="p"/>
      <p:bldP spid="17" grpId="0"/>
      <p:bldP spid="3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54BBD7E9-5A5C-4D94-8B61-0A993E170F2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C0D9EF"/>
              </a:gs>
              <a:gs pos="13000">
                <a:schemeClr val="bg1"/>
              </a:gs>
              <a:gs pos="83000">
                <a:srgbClr val="FDFEFF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35C558A2-DAEB-4295-AEA2-34ADEFBD6A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170228"/>
          </a:xfrm>
          <a:prstGeom prst="rect">
            <a:avLst/>
          </a:prstGeom>
        </p:spPr>
      </p:pic>
      <p:sp>
        <p:nvSpPr>
          <p:cNvPr id="7" name="Rectangle 2"/>
          <p:cNvSpPr>
            <a:spLocks noChangeArrowheads="1"/>
          </p:cNvSpPr>
          <p:nvPr/>
        </p:nvSpPr>
        <p:spPr bwMode="auto">
          <a:xfrm rot="10800000" flipV="1">
            <a:off x="7777177" y="1812558"/>
            <a:ext cx="4217666" cy="45503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  <a:spcBef>
                <a:spcPts val="1200"/>
              </a:spcBef>
            </a:pPr>
            <a:r>
              <a:rPr lang="ru-RU" altLang="ru-RU" sz="1400" dirty="0">
                <a:solidFill>
                  <a:srgbClr val="0F349A"/>
                </a:solidFill>
              </a:rPr>
              <a:t>ПРИ СОСТАВЛЕНИИ КАРТЫ УЧИТЫВАЛИСЬ</a:t>
            </a:r>
          </a:p>
          <a:p>
            <a:pPr>
              <a:lnSpc>
                <a:spcPct val="85000"/>
              </a:lnSpc>
              <a:spcBef>
                <a:spcPts val="1200"/>
              </a:spcBef>
            </a:pPr>
            <a:r>
              <a:rPr lang="ru-RU" altLang="ru-RU" sz="1200" b="1" dirty="0">
                <a:solidFill>
                  <a:srgbClr val="0F349A"/>
                </a:solidFill>
              </a:rPr>
              <a:t>материалы комплектов Государственных геологических карт масштаба  1: 200 000 - 1: 1 000 0000.</a:t>
            </a:r>
          </a:p>
          <a:p>
            <a:pPr>
              <a:lnSpc>
                <a:spcPct val="85000"/>
              </a:lnSpc>
              <a:spcBef>
                <a:spcPts val="1200"/>
              </a:spcBef>
            </a:pPr>
            <a:r>
              <a:rPr lang="ru-RU" altLang="ru-RU" sz="1200" b="1" dirty="0">
                <a:solidFill>
                  <a:srgbClr val="C00000"/>
                </a:solidFill>
              </a:rPr>
              <a:t>В работу было вовлечено:</a:t>
            </a:r>
          </a:p>
          <a:p>
            <a:pPr marL="171450" indent="-171450">
              <a:lnSpc>
                <a:spcPct val="85000"/>
              </a:lnSpc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ru-RU" altLang="ru-RU" sz="1200" b="1" dirty="0">
                <a:solidFill>
                  <a:srgbClr val="C00000"/>
                </a:solidFill>
              </a:rPr>
              <a:t>140 листов Государственных геологических карт масштаба  1: 1 000 0000 (третье издание)</a:t>
            </a:r>
          </a:p>
          <a:p>
            <a:pPr marL="171450" indent="-171450">
              <a:lnSpc>
                <a:spcPct val="85000"/>
              </a:lnSpc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ru-RU" altLang="ru-RU" sz="1200" b="1" dirty="0">
                <a:solidFill>
                  <a:srgbClr val="C00000"/>
                </a:solidFill>
              </a:rPr>
              <a:t>более 250 листов Государственных геологических карт масштаба  1: 200 000 (второе издание)</a:t>
            </a:r>
          </a:p>
          <a:p>
            <a:pPr>
              <a:lnSpc>
                <a:spcPct val="85000"/>
              </a:lnSpc>
              <a:spcBef>
                <a:spcPts val="1200"/>
              </a:spcBef>
            </a:pPr>
            <a:r>
              <a:rPr lang="ru-RU" altLang="ru-RU" sz="1200" b="1" dirty="0">
                <a:solidFill>
                  <a:srgbClr val="0F349A"/>
                </a:solidFill>
              </a:rPr>
              <a:t>По территориям, еще не охваченным последними изданиями – использованы материалы Государственных геологических карт масштаба  1: 1 000 0000 (второе издание) и материалы «</a:t>
            </a:r>
            <a:r>
              <a:rPr lang="ru-RU" altLang="ru-RU" sz="1200" b="1" dirty="0" err="1">
                <a:solidFill>
                  <a:srgbClr val="0F349A"/>
                </a:solidFill>
              </a:rPr>
              <a:t>Прогнозно</a:t>
            </a:r>
            <a:r>
              <a:rPr lang="ru-RU" altLang="ru-RU" sz="1200" b="1" dirty="0">
                <a:solidFill>
                  <a:srgbClr val="0F349A"/>
                </a:solidFill>
              </a:rPr>
              <a:t> </a:t>
            </a:r>
            <a:r>
              <a:rPr lang="ru-RU" altLang="ru-RU" sz="1200" b="1" dirty="0" err="1">
                <a:solidFill>
                  <a:srgbClr val="0F349A"/>
                </a:solidFill>
              </a:rPr>
              <a:t>минерагенической</a:t>
            </a:r>
            <a:r>
              <a:rPr lang="ru-RU" altLang="ru-RU" sz="1200" b="1" dirty="0">
                <a:solidFill>
                  <a:srgbClr val="0F349A"/>
                </a:solidFill>
              </a:rPr>
              <a:t> карты  масштаба 1: 5 000 000». </a:t>
            </a:r>
          </a:p>
          <a:p>
            <a:pPr>
              <a:lnSpc>
                <a:spcPct val="85000"/>
              </a:lnSpc>
              <a:spcBef>
                <a:spcPts val="1200"/>
              </a:spcBef>
            </a:pPr>
            <a:r>
              <a:rPr lang="ru-RU" altLang="ru-RU" sz="1200" b="1" dirty="0">
                <a:solidFill>
                  <a:srgbClr val="0F349A"/>
                </a:solidFill>
              </a:rPr>
              <a:t>Рудные узлы как опорные системообразующие объекты прогнозно-металлогенических построений </a:t>
            </a:r>
            <a:br>
              <a:rPr lang="ru-RU" altLang="ru-RU" sz="1200" b="1" dirty="0">
                <a:solidFill>
                  <a:srgbClr val="0F349A"/>
                </a:solidFill>
              </a:rPr>
            </a:br>
            <a:r>
              <a:rPr lang="ru-RU" altLang="ru-RU" sz="1200" b="1" dirty="0">
                <a:solidFill>
                  <a:srgbClr val="0F349A"/>
                </a:solidFill>
              </a:rPr>
              <a:t>(с их названиями, границами и количественно оцененными прогнозными ресурсами) в большинстве своем перенесены с Государственных геологических карт масштаба  </a:t>
            </a:r>
            <a:br>
              <a:rPr lang="ru-RU" altLang="ru-RU" sz="1200" b="1" dirty="0">
                <a:solidFill>
                  <a:srgbClr val="0F349A"/>
                </a:solidFill>
              </a:rPr>
            </a:br>
            <a:r>
              <a:rPr lang="ru-RU" altLang="ru-RU" sz="1200" b="1" dirty="0">
                <a:solidFill>
                  <a:srgbClr val="0F349A"/>
                </a:solidFill>
              </a:rPr>
              <a:t>1: 1 000 0000.  </a:t>
            </a:r>
          </a:p>
          <a:p>
            <a:pPr>
              <a:lnSpc>
                <a:spcPct val="85000"/>
              </a:lnSpc>
              <a:spcBef>
                <a:spcPts val="1200"/>
              </a:spcBef>
            </a:pPr>
            <a:r>
              <a:rPr lang="ru-RU" altLang="ru-RU" sz="1200" b="1" dirty="0">
                <a:solidFill>
                  <a:srgbClr val="0F349A"/>
                </a:solidFill>
              </a:rPr>
              <a:t>Использованы ЭБЗ, «Кадастр учтенных прогнозных ресурсов минерального сырья России, 2013 г.» и сведения о балансовых запасах месторождений по состоянию на 01.01.2015 г 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57F15CE9-EA28-411E-935D-47C7C14FE4BD}"/>
              </a:ext>
            </a:extLst>
          </p:cNvPr>
          <p:cNvSpPr/>
          <p:nvPr/>
        </p:nvSpPr>
        <p:spPr>
          <a:xfrm>
            <a:off x="11787275" y="6391007"/>
            <a:ext cx="350520" cy="4114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B4804CC7-953A-4618-B925-D056805351F7}"/>
              </a:ext>
            </a:extLst>
          </p:cNvPr>
          <p:cNvGrpSpPr/>
          <p:nvPr/>
        </p:nvGrpSpPr>
        <p:grpSpPr>
          <a:xfrm>
            <a:off x="2777531" y="1071084"/>
            <a:ext cx="5273226" cy="5723379"/>
            <a:chOff x="2548931" y="1071084"/>
            <a:chExt cx="5273226" cy="5723379"/>
          </a:xfrm>
        </p:grpSpPr>
        <p:sp>
          <p:nvSpPr>
            <p:cNvPr id="33" name="Прямоугольник 32"/>
            <p:cNvSpPr/>
            <p:nvPr/>
          </p:nvSpPr>
          <p:spPr>
            <a:xfrm>
              <a:off x="2548931" y="1071084"/>
              <a:ext cx="5004662" cy="2590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1300"/>
                </a:lnSpc>
              </a:pPr>
              <a:r>
                <a:rPr lang="ru-RU" altLang="ru-RU" sz="1200" b="1" dirty="0">
                  <a:solidFill>
                    <a:srgbClr val="0F349A"/>
                  </a:solidFill>
                </a:rPr>
                <a:t>Картограмма геологической изученности м-ба 1:1 000 000 (01.01.2016 г.)</a:t>
              </a:r>
              <a:endParaRPr lang="ru-RU" sz="1200" b="1" dirty="0">
                <a:solidFill>
                  <a:srgbClr val="0F349A"/>
                </a:solidFill>
              </a:endParaRPr>
            </a:p>
          </p:txBody>
        </p:sp>
        <p:sp>
          <p:nvSpPr>
            <p:cNvPr id="16" name="Прямоугольник 15"/>
            <p:cNvSpPr/>
            <p:nvPr/>
          </p:nvSpPr>
          <p:spPr>
            <a:xfrm>
              <a:off x="2548931" y="4003089"/>
              <a:ext cx="5273226" cy="2590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1300"/>
                </a:lnSpc>
              </a:pPr>
              <a:r>
                <a:rPr lang="ru-RU" altLang="ru-RU" sz="1200" b="1" dirty="0">
                  <a:solidFill>
                    <a:srgbClr val="0F349A"/>
                  </a:solidFill>
                </a:rPr>
                <a:t>Картограмма геологической изученности м-ба 1:200 000 (01.01.2016 г.)</a:t>
              </a:r>
              <a:endParaRPr lang="ru-RU" sz="1200" b="1" dirty="0">
                <a:solidFill>
                  <a:srgbClr val="0F349A"/>
                </a:solidFill>
              </a:endParaRPr>
            </a:p>
          </p:txBody>
        </p:sp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9A45AD98-0E94-4107-98A5-8DE744B668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94" t="9218" r="2879" b="19177"/>
            <a:stretch/>
          </p:blipFill>
          <p:spPr>
            <a:xfrm>
              <a:off x="2653127" y="1305058"/>
              <a:ext cx="4716506" cy="2555019"/>
            </a:xfrm>
            <a:prstGeom prst="rect">
              <a:avLst/>
            </a:prstGeom>
          </p:spPr>
        </p:pic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75E6238A-8D6C-4D4F-AA66-2662073C88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93" t="9218" r="3693" b="19177"/>
            <a:stretch/>
          </p:blipFill>
          <p:spPr>
            <a:xfrm>
              <a:off x="2650532" y="4239444"/>
              <a:ext cx="4716506" cy="2555019"/>
            </a:xfrm>
            <a:prstGeom prst="rect">
              <a:avLst/>
            </a:prstGeom>
          </p:spPr>
        </p:pic>
      </p:grpSp>
      <p:grpSp>
        <p:nvGrpSpPr>
          <p:cNvPr id="10" name="Группа 9"/>
          <p:cNvGrpSpPr/>
          <p:nvPr/>
        </p:nvGrpSpPr>
        <p:grpSpPr>
          <a:xfrm>
            <a:off x="5598254" y="1330129"/>
            <a:ext cx="1997384" cy="2529947"/>
            <a:chOff x="5630635" y="424802"/>
            <a:chExt cx="2342439" cy="2890834"/>
          </a:xfrm>
        </p:grpSpPr>
        <p:sp>
          <p:nvSpPr>
            <p:cNvPr id="3" name="Скругленный прямоугольник 2"/>
            <p:cNvSpPr/>
            <p:nvPr/>
          </p:nvSpPr>
          <p:spPr>
            <a:xfrm>
              <a:off x="5630635" y="424802"/>
              <a:ext cx="2342439" cy="2890834"/>
            </a:xfrm>
            <a:prstGeom prst="roundRect">
              <a:avLst>
                <a:gd name="adj" fmla="val 2933"/>
              </a:avLst>
            </a:prstGeom>
            <a:solidFill>
              <a:srgbClr val="FFFFFF">
                <a:alpha val="54902"/>
              </a:srgbClr>
            </a:solidFill>
            <a:ln w="28575">
              <a:solidFill>
                <a:srgbClr val="CC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Прямоугольник 27"/>
            <p:cNvSpPr/>
            <p:nvPr/>
          </p:nvSpPr>
          <p:spPr>
            <a:xfrm>
              <a:off x="5766644" y="1174182"/>
              <a:ext cx="2057400" cy="9219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400" b="1" dirty="0">
                  <a:solidFill>
                    <a:srgbClr val="CC3300"/>
                  </a:solidFill>
                </a:rPr>
                <a:t>Дальневосточный Федеральный Округ</a:t>
              </a:r>
            </a:p>
          </p:txBody>
        </p:sp>
      </p:grpSp>
      <p:grpSp>
        <p:nvGrpSpPr>
          <p:cNvPr id="11" name="Группа 10"/>
          <p:cNvGrpSpPr/>
          <p:nvPr/>
        </p:nvGrpSpPr>
        <p:grpSpPr>
          <a:xfrm>
            <a:off x="5592706" y="4262135"/>
            <a:ext cx="1997378" cy="2532328"/>
            <a:chOff x="5376573" y="3651810"/>
            <a:chExt cx="2342439" cy="3273023"/>
          </a:xfrm>
        </p:grpSpPr>
        <p:sp>
          <p:nvSpPr>
            <p:cNvPr id="21" name="Скругленный прямоугольник 20"/>
            <p:cNvSpPr/>
            <p:nvPr/>
          </p:nvSpPr>
          <p:spPr>
            <a:xfrm>
              <a:off x="5376573" y="3651810"/>
              <a:ext cx="2342439" cy="3273023"/>
            </a:xfrm>
            <a:prstGeom prst="roundRect">
              <a:avLst>
                <a:gd name="adj" fmla="val 2933"/>
              </a:avLst>
            </a:prstGeom>
            <a:solidFill>
              <a:srgbClr val="FFFFFF">
                <a:alpha val="50196"/>
              </a:srgbClr>
            </a:solidFill>
            <a:ln w="28575">
              <a:solidFill>
                <a:srgbClr val="CC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Прямоугольник 28"/>
            <p:cNvSpPr/>
            <p:nvPr/>
          </p:nvSpPr>
          <p:spPr>
            <a:xfrm>
              <a:off x="5519095" y="4811993"/>
              <a:ext cx="2057400" cy="9547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400" b="1" dirty="0">
                  <a:solidFill>
                    <a:srgbClr val="CC3300"/>
                  </a:solidFill>
                </a:rPr>
                <a:t>Дальневосточный Федеральный Округ</a:t>
              </a:r>
            </a:p>
          </p:txBody>
        </p:sp>
      </p:grp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341B46CD-DEB4-4878-8D3A-E1CCBC48AB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55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6605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00">
        <p15:prstTrans prst="pageCurlSingle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2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2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25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25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25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25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25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75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75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19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75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7250"/>
                            </p:stCondLst>
                            <p:childTnLst>
                              <p:par>
                                <p:cTn id="36" presetID="10" presetClass="entr" presetSubtype="0" fill="hold" grpId="0" nodeType="afterEffect" nodePh="1">
                                  <p:stCondLst>
                                    <p:cond delay="4000"/>
                                  </p:stCondLst>
                                  <p:endCondLst>
                                    <p:cond evt="begin" delay="0">
                                      <p:tn val="3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5D02A3EE-56D6-442F-92C0-D0FEE3A1171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C0D9EF"/>
              </a:gs>
              <a:gs pos="13000">
                <a:schemeClr val="bg1"/>
              </a:gs>
              <a:gs pos="83000">
                <a:srgbClr val="FDFEFF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6F0F469E-A70A-454F-B58E-E16163E58F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170228"/>
          </a:xfrm>
          <a:prstGeom prst="rect">
            <a:avLst/>
          </a:prstGeom>
        </p:spPr>
      </p:pic>
      <p:sp>
        <p:nvSpPr>
          <p:cNvPr id="7" name="Rectangle 2"/>
          <p:cNvSpPr>
            <a:spLocks noChangeArrowheads="1"/>
          </p:cNvSpPr>
          <p:nvPr/>
        </p:nvSpPr>
        <p:spPr bwMode="auto">
          <a:xfrm rot="10800000" flipV="1">
            <a:off x="6491111" y="1711508"/>
            <a:ext cx="5134325" cy="48474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ru-RU" sz="1200" b="1" dirty="0">
                <a:solidFill>
                  <a:srgbClr val="0F349A"/>
                </a:solidFill>
              </a:rPr>
              <a:t>Подготовленная  карта дополняет комплект созданных в последнее время сводных и обзорных карт геологического содержания по территории Российской Федерации и ее континентальному шельфу, включающий:</a:t>
            </a:r>
          </a:p>
          <a:p>
            <a:pPr marL="171450" indent="-171450"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ru-RU" sz="1200" b="1" dirty="0">
                <a:solidFill>
                  <a:srgbClr val="912037"/>
                </a:solidFill>
              </a:rPr>
              <a:t>геологическую карту, </a:t>
            </a:r>
          </a:p>
          <a:p>
            <a:pPr marL="171450" indent="-171450"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ru-RU" sz="1200" b="1" dirty="0">
                <a:solidFill>
                  <a:srgbClr val="912037"/>
                </a:solidFill>
              </a:rPr>
              <a:t>карту полезных ископаемых, </a:t>
            </a:r>
          </a:p>
          <a:p>
            <a:pPr marL="171450" indent="-171450"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ru-RU" sz="1200" b="1" dirty="0">
                <a:solidFill>
                  <a:srgbClr val="912037"/>
                </a:solidFill>
              </a:rPr>
              <a:t>карты геофизических потенциальных полей, </a:t>
            </a:r>
          </a:p>
          <a:p>
            <a:pPr marL="171450" indent="-171450"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ru-RU" sz="1200" b="1" dirty="0">
                <a:solidFill>
                  <a:srgbClr val="912037"/>
                </a:solidFill>
              </a:rPr>
              <a:t>карту геохимического районирования, </a:t>
            </a:r>
          </a:p>
          <a:p>
            <a:pPr marL="171450" indent="-171450"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ru-RU" sz="1200" b="1" dirty="0" err="1">
                <a:solidFill>
                  <a:srgbClr val="912037"/>
                </a:solidFill>
              </a:rPr>
              <a:t>космогеологическую</a:t>
            </a:r>
            <a:r>
              <a:rPr lang="ru-RU" sz="1200" b="1" dirty="0">
                <a:solidFill>
                  <a:srgbClr val="912037"/>
                </a:solidFill>
              </a:rPr>
              <a:t> карту,</a:t>
            </a:r>
          </a:p>
          <a:p>
            <a:pPr marL="171450" indent="-171450"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ru-RU" sz="1200" b="1" dirty="0">
                <a:solidFill>
                  <a:srgbClr val="912037"/>
                </a:solidFill>
              </a:rPr>
              <a:t>карту гидротермально-метасоматических формаций и др.</a:t>
            </a:r>
          </a:p>
          <a:p>
            <a:pPr>
              <a:spcBef>
                <a:spcPts val="1200"/>
              </a:spcBef>
            </a:pPr>
            <a:r>
              <a:rPr lang="ru-RU" sz="1200" b="1" dirty="0">
                <a:solidFill>
                  <a:srgbClr val="0F349A"/>
                </a:solidFill>
              </a:rPr>
              <a:t>Для интеграции всех вышеперечисленных информационных слоев в единое целое при создании прогнозно-</a:t>
            </a:r>
            <a:r>
              <a:rPr lang="ru-RU" sz="1200" b="1" dirty="0" err="1">
                <a:solidFill>
                  <a:srgbClr val="0F349A"/>
                </a:solidFill>
              </a:rPr>
              <a:t>минерагенической</a:t>
            </a:r>
            <a:r>
              <a:rPr lang="ru-RU" sz="1200" b="1" dirty="0">
                <a:solidFill>
                  <a:srgbClr val="0F349A"/>
                </a:solidFill>
              </a:rPr>
              <a:t> карты были использованы современные ГИС-технологии.</a:t>
            </a:r>
          </a:p>
          <a:p>
            <a:pPr>
              <a:spcBef>
                <a:spcPts val="1200"/>
              </a:spcBef>
            </a:pPr>
            <a:r>
              <a:rPr lang="ru-RU" sz="1200" b="1" dirty="0">
                <a:solidFill>
                  <a:srgbClr val="0F349A"/>
                </a:solidFill>
              </a:rPr>
              <a:t>ГИС-проект «</a:t>
            </a:r>
            <a:r>
              <a:rPr lang="ru-RU" sz="1200" b="1" i="1" dirty="0">
                <a:solidFill>
                  <a:srgbClr val="0F349A"/>
                </a:solidFill>
              </a:rPr>
              <a:t>Прогнозно-</a:t>
            </a:r>
            <a:r>
              <a:rPr lang="ru-RU" sz="1200" b="1" i="1" dirty="0" err="1">
                <a:solidFill>
                  <a:srgbClr val="0F349A"/>
                </a:solidFill>
              </a:rPr>
              <a:t>минерагеническая</a:t>
            </a:r>
            <a:r>
              <a:rPr lang="ru-RU" sz="1200" b="1" i="1" dirty="0">
                <a:solidFill>
                  <a:srgbClr val="0F349A"/>
                </a:solidFill>
              </a:rPr>
              <a:t> карта РФ и ее континентального шельфа масштаба 1:2 500 000</a:t>
            </a:r>
            <a:r>
              <a:rPr lang="ru-RU" sz="1200" b="1" dirty="0">
                <a:solidFill>
                  <a:srgbClr val="0F349A"/>
                </a:solidFill>
              </a:rPr>
              <a:t>», включает в себя серию тематических картографических слоев и связанных с ними атрибутивных таблиц, предназначенных для комплексного, </a:t>
            </a:r>
            <a:r>
              <a:rPr lang="ru-RU" sz="1200" b="1" dirty="0" err="1">
                <a:solidFill>
                  <a:srgbClr val="0F349A"/>
                </a:solidFill>
              </a:rPr>
              <a:t>минерагенического</a:t>
            </a:r>
            <a:r>
              <a:rPr lang="ru-RU" sz="1200" b="1" dirty="0">
                <a:solidFill>
                  <a:srgbClr val="0F349A"/>
                </a:solidFill>
              </a:rPr>
              <a:t> анализа территории Российской Федерации и ее отдельных частей. </a:t>
            </a:r>
          </a:p>
          <a:p>
            <a:pPr>
              <a:spcBef>
                <a:spcPts val="1200"/>
              </a:spcBef>
            </a:pPr>
            <a:r>
              <a:rPr lang="ru-RU" sz="1200" b="1" dirty="0">
                <a:solidFill>
                  <a:srgbClr val="0F349A"/>
                </a:solidFill>
              </a:rPr>
              <a:t>Тематические картографические слои ГИС-проекта отвечают созданным за последние 5 лет в ФГБУ «ВСЕГЕИ» и «ИМГРЭ» картам геолого-геофизического и геохимического содержания</a:t>
            </a:r>
            <a:endParaRPr lang="ru-RU" altLang="ru-RU" sz="1200" b="1" dirty="0">
              <a:solidFill>
                <a:srgbClr val="0F349A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2709523" y="944563"/>
            <a:ext cx="70553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F349A"/>
                </a:solidFill>
              </a:rPr>
              <a:t>ГИС-проект «Прогнозно-</a:t>
            </a:r>
            <a:r>
              <a:rPr lang="ru-RU" sz="1600" b="1" dirty="0" err="1">
                <a:solidFill>
                  <a:srgbClr val="0F349A"/>
                </a:solidFill>
              </a:rPr>
              <a:t>минерагеническая</a:t>
            </a:r>
            <a:r>
              <a:rPr lang="ru-RU" sz="1600" b="1" dirty="0">
                <a:solidFill>
                  <a:srgbClr val="0F349A"/>
                </a:solidFill>
              </a:rPr>
              <a:t> карта Российской Федерации и ее континентального шельфа масштаба 1:2 500 000»</a:t>
            </a: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E9B46C4E-435E-46BF-AC4D-E5CD841DAB5C}"/>
              </a:ext>
            </a:extLst>
          </p:cNvPr>
          <p:cNvGrpSpPr/>
          <p:nvPr/>
        </p:nvGrpSpPr>
        <p:grpSpPr>
          <a:xfrm>
            <a:off x="1458456" y="1634913"/>
            <a:ext cx="4637544" cy="5223087"/>
            <a:chOff x="1404813" y="1634913"/>
            <a:chExt cx="4399914" cy="4955453"/>
          </a:xfrm>
        </p:grpSpPr>
        <p:pic>
          <p:nvPicPr>
            <p:cNvPr id="36" name="Рисунок 3" descr="Arc_Scene_0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4813" y="1634913"/>
              <a:ext cx="4399914" cy="4955453"/>
            </a:xfrm>
            <a:prstGeom prst="rect">
              <a:avLst/>
            </a:prstGeom>
            <a:noFill/>
            <a:ln w="9525">
              <a:solidFill>
                <a:srgbClr val="0069B3"/>
              </a:solidFill>
              <a:miter lim="800000"/>
              <a:headEnd/>
              <a:tailEnd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TextBox 37"/>
            <p:cNvSpPr txBox="1"/>
            <p:nvPr/>
          </p:nvSpPr>
          <p:spPr>
            <a:xfrm>
              <a:off x="4039369" y="1845324"/>
              <a:ext cx="1696778" cy="30258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5000"/>
                </a:lnSpc>
              </a:pPr>
              <a:r>
                <a:rPr lang="ru-RU" sz="800" b="1" dirty="0">
                  <a:latin typeface="Arial" panose="020B0604020202020204" pitchFamily="34" charset="0"/>
                  <a:cs typeface="Arial" panose="020B0604020202020204" pitchFamily="34" charset="0"/>
                </a:rPr>
                <a:t>Центры экономического развития</a:t>
              </a:r>
            </a:p>
          </p:txBody>
        </p:sp>
      </p:grp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9822FD8-A720-4416-8B8E-EE3309F23638}"/>
              </a:ext>
            </a:extLst>
          </p:cNvPr>
          <p:cNvSpPr/>
          <p:nvPr/>
        </p:nvSpPr>
        <p:spPr>
          <a:xfrm>
            <a:off x="11787275" y="6391007"/>
            <a:ext cx="350520" cy="4114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F04BDCB-3C28-434A-B92B-A0CBB61186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55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9579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00">
        <p15:prstTrans prst="pageCurlSingle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9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20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13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25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17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75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9500"/>
                            </p:stCondLst>
                            <p:childTnLst>
                              <p:par>
                                <p:cTn id="36" presetID="10" presetClass="entr" presetSubtype="0" fill="hold" grpId="0" nodeType="afterEffect" nodePh="1">
                                  <p:stCondLst>
                                    <p:cond delay="4000"/>
                                  </p:stCondLst>
                                  <p:endCondLst>
                                    <p:cond evt="begin" delay="0">
                                      <p:tn val="3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Картинки по запросу Lfkmybq Djcnjr">
            <a:extLst>
              <a:ext uri="{FF2B5EF4-FFF2-40B4-BE49-F238E27FC236}">
                <a16:creationId xmlns:a16="http://schemas.microsoft.com/office/drawing/2014/main" id="{42A7374B-EFA1-4587-8292-32AA7CC9B6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318" r="37318"/>
          <a:stretch/>
        </p:blipFill>
        <p:spPr bwMode="auto">
          <a:xfrm flipH="1">
            <a:off x="-10326" y="0"/>
            <a:ext cx="265837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Прямоугольник 32"/>
          <p:cNvSpPr/>
          <p:nvPr/>
        </p:nvSpPr>
        <p:spPr>
          <a:xfrm>
            <a:off x="2063854" y="841541"/>
            <a:ext cx="7840243" cy="608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F349A"/>
                </a:solidFill>
                <a:uLnTx/>
                <a:uFillTx/>
                <a:latin typeface="Calibri" panose="020F0502020204030204"/>
                <a:ea typeface="+mn-ea"/>
                <a:cs typeface="+mn-cs"/>
              </a:rPr>
              <a:t>Прогнозно-</a:t>
            </a:r>
            <a:r>
              <a:rPr kumimoji="0" lang="ru-RU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F349A"/>
                </a:solidFill>
                <a:uLnTx/>
                <a:uFillTx/>
                <a:latin typeface="Calibri" panose="020F0502020204030204"/>
                <a:ea typeface="+mn-ea"/>
                <a:cs typeface="+mn-cs"/>
              </a:rPr>
              <a:t>минерагеническая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F349A"/>
                </a:solidFill>
                <a:uLnTx/>
                <a:uFillTx/>
                <a:latin typeface="Calibri" panose="020F0502020204030204"/>
                <a:ea typeface="+mn-ea"/>
                <a:cs typeface="+mn-cs"/>
              </a:rPr>
              <a:t> карта Российской Федерации </a:t>
            </a:r>
            <a:b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F349A"/>
                </a:solidFill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F349A"/>
                </a:solidFill>
                <a:uLnTx/>
                <a:uFillTx/>
                <a:latin typeface="Calibri" panose="020F0502020204030204"/>
                <a:ea typeface="+mn-ea"/>
                <a:cs typeface="+mn-cs"/>
              </a:rPr>
              <a:t>и ее континентального шельфа масштаба 1:2 500 000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2388669" y="1365108"/>
            <a:ext cx="67745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1200" cap="none" normalizeH="0" baseline="0" noProof="0" dirty="0">
                <a:ln>
                  <a:noFill/>
                </a:ln>
                <a:solidFill>
                  <a:srgbClr val="912037"/>
                </a:solidFill>
                <a:uLnTx/>
                <a:uFillTx/>
                <a:latin typeface="Calibri" panose="020F0502020204030204"/>
                <a:ea typeface="+mn-ea"/>
                <a:cs typeface="+mn-cs"/>
              </a:rPr>
              <a:t>Дальневосточный Федеральный Округ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17" t="8710" r="6282" b="3218"/>
          <a:stretch/>
        </p:blipFill>
        <p:spPr>
          <a:xfrm>
            <a:off x="3184092" y="1829052"/>
            <a:ext cx="4869886" cy="4915696"/>
          </a:xfrm>
          <a:prstGeom prst="rect">
            <a:avLst/>
          </a:prstGeom>
          <a:ln w="12700">
            <a:miter lim="400000"/>
          </a:ln>
          <a:effectLst>
            <a:outerShdw blurRad="50800" dist="38100" dir="5400000" rotWithShape="0">
              <a:srgbClr val="000000">
                <a:alpha val="40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4766814" y="3294866"/>
            <a:ext cx="2526818" cy="1621488"/>
          </a:xfrm>
          <a:prstGeom prst="rect">
            <a:avLst/>
          </a:prstGeom>
          <a:noFill/>
          <a:ln w="317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063" y="2080408"/>
            <a:ext cx="6285642" cy="4308564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5093899" y="3555856"/>
            <a:ext cx="2085098" cy="1376180"/>
          </a:xfrm>
          <a:prstGeom prst="rect">
            <a:avLst/>
          </a:prstGeom>
          <a:noFill/>
          <a:ln w="317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691" y="2083927"/>
            <a:ext cx="6290106" cy="436358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00" r="4178"/>
          <a:stretch/>
        </p:blipFill>
        <p:spPr>
          <a:xfrm rot="2580000">
            <a:off x="3402764" y="1716375"/>
            <a:ext cx="4845982" cy="4913058"/>
          </a:xfrm>
          <a:prstGeom prst="flowChartConnector">
            <a:avLst/>
          </a:prstGeom>
          <a:effectLst>
            <a:innerShdw blurRad="114300">
              <a:prstClr val="black">
                <a:alpha val="38000"/>
              </a:prstClr>
            </a:innerShdw>
          </a:effectLst>
        </p:spPr>
      </p:pic>
      <p:sp>
        <p:nvSpPr>
          <p:cNvPr id="8" name="Овал 7"/>
          <p:cNvSpPr/>
          <p:nvPr/>
        </p:nvSpPr>
        <p:spPr>
          <a:xfrm>
            <a:off x="4506643" y="2651461"/>
            <a:ext cx="2858576" cy="2932356"/>
          </a:xfrm>
          <a:prstGeom prst="ellipse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8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795300" y="340891"/>
            <a:ext cx="2407026" cy="651710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B/>
          </a:sp3d>
        </p:spPr>
      </p:pic>
      <p:sp>
        <p:nvSpPr>
          <p:cNvPr id="26" name="TextBox 25"/>
          <p:cNvSpPr txBox="1"/>
          <p:nvPr/>
        </p:nvSpPr>
        <p:spPr>
          <a:xfrm>
            <a:off x="9839088" y="5709557"/>
            <a:ext cx="2319449" cy="73866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Созданная карта позволяет на базе собранного фактического материала, касающегося вопросов локализации площадей, перспективных на выявление остродефицитных, высоколиквидных и стратегически важных видов полезных ископаемых, разрабатывать долгосрочные программы по постановке региональных геолого-геофизических исследований различного масштаба в пределах планшетов с высокими прогностическими перспективами.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Карта позволяет наметить части отдельных </a:t>
            </a:r>
            <a:r>
              <a:rPr kumimoji="0" lang="ru-RU" alt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минерагенических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провинций, зон, рудных районов и узлов для постановки прогнозно-поисковых и поисковых работ на конкретные виды полезных ископаемых, или листы </a:t>
            </a:r>
            <a:r>
              <a:rPr kumimoji="0" lang="ru-RU" alt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госгеолкарт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для первоочередной постановки ГДП-200/2 в связи с их высоким прогностическим потенциалом.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</a:p>
          <a:p>
            <a:pPr lvl="0">
              <a:spcBef>
                <a:spcPct val="0"/>
              </a:spcBef>
              <a:defRPr/>
            </a:pP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Подготовлены рекомендации по оперативному и </a:t>
            </a:r>
            <a:r>
              <a:rPr kumimoji="0" lang="ru-RU" alt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среднесроч</a:t>
            </a:r>
            <a:r>
              <a:rPr lang="ru-RU" sz="1200" dirty="0">
                <a:solidFill>
                  <a:schemeClr val="bg1"/>
                </a:solidFill>
              </a:rPr>
              <a:t>­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ному планированию 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проведения региональных </a:t>
            </a:r>
            <a:r>
              <a:rPr kumimoji="0" lang="ru-RU" alt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геологосъемочных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работ.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Карта </a:t>
            </a:r>
            <a:r>
              <a:rPr kumimoji="0" lang="ru-RU" alt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опублткована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на официальном сайте ФГБУ «ВСЕГЕИ»</a:t>
            </a: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8A96E89F-5EAA-41B2-9C65-F6919F85B8D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170228"/>
          </a:xfrm>
          <a:prstGeom prst="rect">
            <a:avLst/>
          </a:prstGeom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FA0081A7-1D33-44EE-9DCA-8C60262CB8F4}"/>
              </a:ext>
            </a:extLst>
          </p:cNvPr>
          <p:cNvSpPr/>
          <p:nvPr/>
        </p:nvSpPr>
        <p:spPr>
          <a:xfrm>
            <a:off x="11787275" y="6391007"/>
            <a:ext cx="350520" cy="4114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A1469603-C812-4669-B765-321E27CFB35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55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609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00">
        <p15:prstTrans prst="pageCurlSingle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9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grpId="0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32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grpId="0" nodeType="withEffect">
                                  <p:stCondLst>
                                    <p:cond delay="12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17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4" presetClass="entr" presetSubtype="32" fill="hold" nodeType="withEffect">
                                  <p:stCondLst>
                                    <p:cond delay="16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17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1" presetClass="entr" presetSubtype="1" fill="hold" grpId="0" nodeType="withEffect">
                                  <p:stCondLst>
                                    <p:cond delay="21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32" fill="hold" nodeType="withEffect">
                                  <p:stCondLst>
                                    <p:cond delay="24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8" dur="2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24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24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0"/>
                            </p:stCondLst>
                            <p:childTnLst>
                              <p:par>
                                <p:cTn id="46" presetID="10" presetClass="entr" presetSubtype="0" fill="hold" grpId="0" nodeType="afterEffect" nodePh="1">
                                  <p:stCondLst>
                                    <p:cond delay="4000"/>
                                  </p:stCondLst>
                                  <p:endCondLst>
                                    <p:cond evt="begin" delay="0">
                                      <p:tn val="4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7" grpId="0" animBg="1"/>
      <p:bldP spid="17" grpId="1" animBg="1"/>
      <p:bldP spid="8" grpId="0" animBg="1"/>
      <p:bldP spid="8" grpId="1" animBg="1"/>
      <p:bldP spid="26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Картинки по запросу Zrenbz">
            <a:extLst>
              <a:ext uri="{FF2B5EF4-FFF2-40B4-BE49-F238E27FC236}">
                <a16:creationId xmlns:a16="http://schemas.microsoft.com/office/drawing/2014/main" id="{8460B13F-DBF3-4173-9837-CA8C1BC1B0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13"/>
          <a:stretch/>
        </p:blipFill>
        <p:spPr bwMode="auto">
          <a:xfrm>
            <a:off x="-1586" y="0"/>
            <a:ext cx="1219358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687987" y="3714750"/>
            <a:ext cx="3973558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endParaRPr lang="ru-RU" sz="1600" b="1" dirty="0">
              <a:solidFill>
                <a:schemeClr val="bg1"/>
              </a:solidFill>
            </a:endParaRPr>
          </a:p>
          <a:p>
            <a:pPr algn="r">
              <a:spcBef>
                <a:spcPct val="0"/>
              </a:spcBef>
            </a:pPr>
            <a:r>
              <a:rPr lang="ru-RU" sz="1600" b="1" dirty="0">
                <a:solidFill>
                  <a:schemeClr val="bg1"/>
                </a:solidFill>
              </a:rPr>
              <a:t>Прогнозно-</a:t>
            </a:r>
            <a:r>
              <a:rPr lang="ru-RU" sz="1600" b="1" dirty="0" err="1">
                <a:solidFill>
                  <a:schemeClr val="bg1"/>
                </a:solidFill>
              </a:rPr>
              <a:t>минерагеническая</a:t>
            </a:r>
            <a:r>
              <a:rPr lang="ru-RU" sz="1600" b="1" dirty="0">
                <a:solidFill>
                  <a:schemeClr val="bg1"/>
                </a:solidFill>
              </a:rPr>
              <a:t> карта </a:t>
            </a:r>
            <a:r>
              <a:rPr lang="ru-RU" altLang="ru-RU" sz="1600" b="1" dirty="0">
                <a:solidFill>
                  <a:schemeClr val="bg1"/>
                </a:solidFill>
              </a:rPr>
              <a:t>является одним из важнейших элементов разработки долгосрочных программ по постановке региональных геолого-геофизических исследований различного масштаба в пределах планшетов с высокими прогностическими перспективами. 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01DEFF77-39DD-4E68-BF86-40EF2423A2E5}"/>
              </a:ext>
            </a:extLst>
          </p:cNvPr>
          <p:cNvSpPr/>
          <p:nvPr/>
        </p:nvSpPr>
        <p:spPr>
          <a:xfrm>
            <a:off x="11787275" y="6391007"/>
            <a:ext cx="350520" cy="4114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42770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00">
        <p15:prstTrans prst="pageCurlSingle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grpId="0" nodeType="afterEffect" nodePh="1">
                                  <p:stCondLst>
                                    <p:cond delay="400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28780</TotalTime>
  <Words>540</Words>
  <Application>Microsoft Office PowerPoint</Application>
  <PresentationFormat>Широкоэкранный</PresentationFormat>
  <Paragraphs>50</Paragraphs>
  <Slides>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7</vt:i4>
      </vt:variant>
    </vt:vector>
  </HeadingPairs>
  <TitlesOfParts>
    <vt:vector size="14" baseType="lpstr">
      <vt:lpstr>Arial</vt:lpstr>
      <vt:lpstr>Calibri</vt:lpstr>
      <vt:lpstr>Calibri Light</vt:lpstr>
      <vt:lpstr>Wingdings</vt:lpstr>
      <vt:lpstr>Тема Office</vt:lpstr>
      <vt:lpstr>1_Тема Office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Снежко Виктор Викторович</dc:creator>
  <cp:lastModifiedBy>Андреев Андрей Владимирович</cp:lastModifiedBy>
  <cp:revision>578</cp:revision>
  <dcterms:created xsi:type="dcterms:W3CDTF">2016-07-13T13:14:54Z</dcterms:created>
  <dcterms:modified xsi:type="dcterms:W3CDTF">2017-09-04T08:51:07Z</dcterms:modified>
</cp:coreProperties>
</file>