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587" r:id="rId3"/>
    <p:sldId id="573" r:id="rId4"/>
    <p:sldId id="544" r:id="rId5"/>
    <p:sldId id="565" r:id="rId6"/>
    <p:sldId id="566" r:id="rId7"/>
    <p:sldId id="547" r:id="rId8"/>
    <p:sldId id="548" r:id="rId9"/>
    <p:sldId id="550" r:id="rId10"/>
    <p:sldId id="567" r:id="rId11"/>
    <p:sldId id="554" r:id="rId12"/>
    <p:sldId id="555" r:id="rId13"/>
    <p:sldId id="570" r:id="rId14"/>
    <p:sldId id="574" r:id="rId15"/>
    <p:sldId id="571" r:id="rId16"/>
    <p:sldId id="572" r:id="rId17"/>
    <p:sldId id="556" r:id="rId18"/>
    <p:sldId id="557" r:id="rId19"/>
    <p:sldId id="558" r:id="rId20"/>
    <p:sldId id="559" r:id="rId21"/>
    <p:sldId id="560" r:id="rId22"/>
    <p:sldId id="561" r:id="rId23"/>
    <p:sldId id="580" r:id="rId24"/>
    <p:sldId id="563" r:id="rId25"/>
    <p:sldId id="584" r:id="rId26"/>
    <p:sldId id="575" r:id="rId27"/>
    <p:sldId id="576" r:id="rId28"/>
    <p:sldId id="581" r:id="rId29"/>
    <p:sldId id="582" r:id="rId30"/>
    <p:sldId id="583" r:id="rId31"/>
    <p:sldId id="585" r:id="rId32"/>
    <p:sldId id="586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2" pos="6040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17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49A"/>
    <a:srgbClr val="5D7FBE"/>
    <a:srgbClr val="597607"/>
    <a:srgbClr val="002060"/>
    <a:srgbClr val="9BBEDE"/>
    <a:srgbClr val="B82C49"/>
    <a:srgbClr val="A62843"/>
    <a:srgbClr val="ED7D31"/>
    <a:srgbClr val="5B9BD5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38" y="366"/>
      </p:cViewPr>
      <p:guideLst>
        <p:guide orient="horz" pos="640"/>
        <p:guide pos="6040"/>
        <p:guide pos="7401"/>
        <p:guide orient="horz" pos="179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%23%23_PREZ\%23%23_&#1044;&#1072;&#1083;&#1100;&#1085;&#1077;&#1074;&#1086;&#1089;&#1090;&#1086;&#1095;&#1085;&#1099;&#1081;_&#1092;&#1086;&#1088;&#1091;&#1084;_2017\%23%23_&#1047;&#1091;&#1073;&#1086;&#1074;&#1072;\&#1057;&#1090;&#1088;&#1091;&#1082;&#1090;&#1091;&#1088;&#1072;%20&#1092;&#1080;&#1085;&#1072;&#1085;&#1089;&#1080;&#1088;&#1086;&#1074;&#1072;&#1085;&#1080;&#1103;_&#1076;&#1080;&#1072;&#1075;&#1088;&#1072;&#1084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%23%23_PREZ\%23%23_&#1044;&#1072;&#1083;&#1100;&#1085;&#1077;&#1074;&#1086;&#1089;&#1090;&#1086;&#1095;&#1085;&#1099;&#1081;_&#1092;&#1086;&#1088;&#1091;&#1084;_2017\%23%23_&#1047;&#1091;&#1073;&#1086;&#1074;&#1072;\&#1057;&#1090;&#1088;&#1091;&#1082;&#1090;&#1091;&#1088;&#1072;%20&#1092;&#1080;&#1085;&#1072;&#1085;&#1089;&#1080;&#1088;&#1086;&#1074;&#1072;&#1085;&#1080;&#1103;_&#1076;&#1080;&#1072;&#1075;&#1088;&#1072;&#108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597607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55F-451E-85D7-3109C21B33F3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5F-451E-85D7-3109C21B33F3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5F-451E-85D7-3109C21B33F3}"/>
                </c:ext>
              </c:extLst>
            </c:dLbl>
            <c:dLbl>
              <c:idx val="3"/>
              <c:layout>
                <c:manualLayout>
                  <c:x val="5.1596290803604894E-2"/>
                  <c:y val="1.26681334790042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5F-451E-85D7-3109C21B33F3}"/>
                </c:ext>
              </c:extLst>
            </c:dLbl>
            <c:dLbl>
              <c:idx val="4"/>
              <c:layout>
                <c:manualLayout>
                  <c:x val="-2.0230925677685738E-2"/>
                  <c:y val="-7.16138747404720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55F-451E-85D7-3109C21B33F3}"/>
                </c:ext>
              </c:extLst>
            </c:dLbl>
            <c:numFmt formatCode="#,##0" sourceLinked="0"/>
            <c:spPr>
              <a:solidFill>
                <a:schemeClr val="bg1">
                  <a:alpha val="86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59760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Лист1!$A$5:$A$9</c:f>
              <c:strCache>
                <c:ptCount val="5"/>
                <c:pt idx="0">
                  <c:v>Сводное и обзорное геологическое картографирование</c:v>
                </c:pt>
                <c:pt idx="1">
                  <c:v>Геологическое картографирование м- ба 1:1 000 000</c:v>
                </c:pt>
                <c:pt idx="2">
                  <c:v>Региональные геолого-съёмочные работы масштаба 1:200 000</c:v>
                </c:pt>
                <c:pt idx="3">
                  <c:v>Создание государственной сети опорных геолого-геофизических профилей и параметрических скважин</c:v>
                </c:pt>
                <c:pt idx="4">
                  <c:v>Специальные гравиметрические работы</c:v>
                </c:pt>
              </c:strCache>
            </c:strRef>
          </c:cat>
          <c:val>
            <c:numRef>
              <c:f>Лист1!$B$5:$B$9</c:f>
              <c:numCache>
                <c:formatCode>_(* #,##0.00_);_(* \(#,##0.00\);_(* "-"??_);_(@_)</c:formatCode>
                <c:ptCount val="5"/>
                <c:pt idx="0">
                  <c:v>631038</c:v>
                </c:pt>
                <c:pt idx="1">
                  <c:v>710335.2</c:v>
                </c:pt>
                <c:pt idx="2">
                  <c:v>1879302.2</c:v>
                </c:pt>
                <c:pt idx="3">
                  <c:v>755596.80000000005</c:v>
                </c:pt>
                <c:pt idx="4">
                  <c:v>111930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55F-451E-85D7-3109C21B33F3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4652012539007738E-2"/>
                  <c:y val="-1.0721123712016836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55F-451E-85D7-3109C21B33F3}"/>
                </c:ext>
              </c:extLst>
            </c:dLbl>
            <c:dLbl>
              <c:idx val="1"/>
              <c:layout>
                <c:manualLayout>
                  <c:x val="1.0989009404255803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5F-451E-85D7-3109C21B33F3}"/>
                </c:ext>
              </c:extLst>
            </c:dLbl>
            <c:dLbl>
              <c:idx val="2"/>
              <c:layout>
                <c:manualLayout>
                  <c:x val="1.8742374593921599E-2"/>
                  <c:y val="-1.87638546946490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55F-451E-85D7-3109C21B33F3}"/>
                </c:ext>
              </c:extLst>
            </c:dLbl>
            <c:dLbl>
              <c:idx val="3"/>
              <c:layout>
                <c:manualLayout>
                  <c:x val="1.4492449380562085E-2"/>
                  <c:y val="-9.255177126544941E-3"/>
                </c:manualLayout>
              </c:layout>
              <c:numFmt formatCode="#,##0" sourceLinked="0"/>
              <c:spPr>
                <a:solidFill>
                  <a:schemeClr val="bg1">
                    <a:alpha val="36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80610800908954"/>
                      <c:h val="5.5462213656873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555F-451E-85D7-3109C21B33F3}"/>
                </c:ext>
              </c:extLst>
            </c:dLbl>
            <c:dLbl>
              <c:idx val="4"/>
              <c:layout>
                <c:manualLayout>
                  <c:x val="2.8994014030332724E-2"/>
                  <c:y val="5.82465484674933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55F-451E-85D7-3109C21B33F3}"/>
                </c:ext>
              </c:extLst>
            </c:dLbl>
            <c:numFmt formatCode="#,##0" sourceLinked="0"/>
            <c:spPr>
              <a:solidFill>
                <a:schemeClr val="bg1">
                  <a:alpha val="36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Лист1!$A$5:$A$9</c:f>
              <c:strCache>
                <c:ptCount val="5"/>
                <c:pt idx="0">
                  <c:v>Сводное и обзорное геологическое картографирование</c:v>
                </c:pt>
                <c:pt idx="1">
                  <c:v>Геологическое картографирование м- ба 1:1 000 000</c:v>
                </c:pt>
                <c:pt idx="2">
                  <c:v>Региональные геолого-съёмочные работы масштаба 1:200 000</c:v>
                </c:pt>
                <c:pt idx="3">
                  <c:v>Создание государственной сети опорных геолого-геофизических профилей и параметрических скважин</c:v>
                </c:pt>
                <c:pt idx="4">
                  <c:v>Специальные гравиметрические работы</c:v>
                </c:pt>
              </c:strCache>
            </c:strRef>
          </c:cat>
          <c:val>
            <c:numRef>
              <c:f>Лист1!$C$5:$C$9</c:f>
              <c:numCache>
                <c:formatCode>_(* #,##0.00_);_(* \(#,##0.00\);_(* "-"??_);_(@_)</c:formatCode>
                <c:ptCount val="5"/>
                <c:pt idx="0">
                  <c:v>252415.2</c:v>
                </c:pt>
                <c:pt idx="1">
                  <c:v>379910</c:v>
                </c:pt>
                <c:pt idx="2">
                  <c:v>780100</c:v>
                </c:pt>
                <c:pt idx="3">
                  <c:v>450000</c:v>
                </c:pt>
                <c:pt idx="4">
                  <c:v>76705.2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55F-451E-85D7-3109C21B33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8684672"/>
        <c:axId val="678628672"/>
      </c:barChart>
      <c:catAx>
        <c:axId val="6786846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678628672"/>
        <c:crosses val="autoZero"/>
        <c:auto val="1"/>
        <c:lblAlgn val="ctr"/>
        <c:lblOffset val="100"/>
        <c:noMultiLvlLbl val="0"/>
      </c:catAx>
      <c:valAx>
        <c:axId val="678628672"/>
        <c:scaling>
          <c:orientation val="minMax"/>
        </c:scaling>
        <c:delete val="1"/>
        <c:axPos val="l"/>
        <c:numFmt formatCode="_(* #,##0_);_(* \(#,##0\);_(* &quot;-&quot;_);_(@_)" sourceLinked="0"/>
        <c:majorTickMark val="none"/>
        <c:minorTickMark val="none"/>
        <c:tickLblPos val="nextTo"/>
        <c:crossAx val="678684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>
      <a:outerShdw blurRad="50800" dist="38100" algn="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597607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4"/>
              <c:layout>
                <c:manualLayout>
                  <c:x val="-1.6555108697975898E-2"/>
                  <c:y val="-4.8184210617082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68-4ACC-8CC4-2D6FE608BE9D}"/>
                </c:ext>
              </c:extLst>
            </c:dLbl>
            <c:numFmt formatCode="#,##0" sourceLinked="0"/>
            <c:spPr>
              <a:solidFill>
                <a:schemeClr val="bg1">
                  <a:alpha val="46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59760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Лист1!$B$15:$B$19</c:f>
              <c:numCache>
                <c:formatCode>_(* #,##0.00_);_(* \(#,##0.00\);_(* "-"??_);_(@_)</c:formatCode>
                <c:ptCount val="5"/>
                <c:pt idx="0">
                  <c:v>580996</c:v>
                </c:pt>
                <c:pt idx="1">
                  <c:v>642862.80000000005</c:v>
                </c:pt>
                <c:pt idx="2">
                  <c:v>1797969</c:v>
                </c:pt>
                <c:pt idx="3">
                  <c:v>750261</c:v>
                </c:pt>
                <c:pt idx="4">
                  <c:v>105089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68-4ACC-8CC4-2D6FE608BE9D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4"/>
              <c:layout>
                <c:manualLayout>
                  <c:x val="2.9799195656356494E-2"/>
                  <c:y val="-1.7521531133484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068-4ACC-8CC4-2D6FE608BE9D}"/>
                </c:ext>
              </c:extLst>
            </c:dLbl>
            <c:numFmt formatCode="#,##0" sourceLinked="0"/>
            <c:spPr>
              <a:solidFill>
                <a:schemeClr val="bg1">
                  <a:alpha val="51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Лист1!$C$15:$C$19</c:f>
              <c:numCache>
                <c:formatCode>_(* #,##0.00_);_(* \(#,##0.00\);_(* "-"??_);_(@_)</c:formatCode>
                <c:ptCount val="5"/>
                <c:pt idx="0">
                  <c:v>166800</c:v>
                </c:pt>
                <c:pt idx="1">
                  <c:v>350000</c:v>
                </c:pt>
                <c:pt idx="2">
                  <c:v>815751</c:v>
                </c:pt>
                <c:pt idx="3">
                  <c:v>450261</c:v>
                </c:pt>
                <c:pt idx="4">
                  <c:v>57799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068-4ACC-8CC4-2D6FE608B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8662832"/>
        <c:axId val="678637632"/>
      </c:barChart>
      <c:catAx>
        <c:axId val="6786628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678637632"/>
        <c:crosses val="autoZero"/>
        <c:auto val="1"/>
        <c:lblAlgn val="ctr"/>
        <c:lblOffset val="100"/>
        <c:noMultiLvlLbl val="0"/>
      </c:catAx>
      <c:valAx>
        <c:axId val="678637632"/>
        <c:scaling>
          <c:orientation val="minMax"/>
        </c:scaling>
        <c:delete val="1"/>
        <c:axPos val="l"/>
        <c:numFmt formatCode="_(* #,##0_);_(* \(#,##0\);_(* &quot;-&quot;_);_(@_)" sourceLinked="0"/>
        <c:majorTickMark val="none"/>
        <c:minorTickMark val="none"/>
        <c:tickLblPos val="nextTo"/>
        <c:crossAx val="678662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>
      <a:noFill/>
    </a:ln>
    <a:effectLst>
      <a:outerShdw blurRad="50800" dist="38100" algn="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4DF84-E02B-4D61-BFFA-699CEE1BB071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2FD57-96A9-4188-A9DE-4D73AEA83A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280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642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24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770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55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00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42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1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55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877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942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50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481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5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88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76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52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486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81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824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5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730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48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6828-C15C-4CD4-9F85-C29AA8740E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B2918-0C8D-4315-8C4A-5D18410BDF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0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eg"/><Relationship Id="rId3" Type="http://schemas.openxmlformats.org/officeDocument/2006/relationships/hyperlink" Target="http://www.vsegei.ru/ru/info/pub_ggk1000-3/" TargetMode="External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2.png"/><Relationship Id="rId9" Type="http://schemas.openxmlformats.org/officeDocument/2006/relationships/image" Target="../media/image40.png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7.png"/><Relationship Id="rId7" Type="http://schemas.openxmlformats.org/officeDocument/2006/relationships/image" Target="../media/image5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5" Type="http://schemas.openxmlformats.org/officeDocument/2006/relationships/image" Target="../media/image58.png"/><Relationship Id="rId4" Type="http://schemas.microsoft.com/office/2007/relationships/hdphoto" Target="../media/hdphoto2.wdp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1.png"/><Relationship Id="rId7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hdphoto" Target="../media/hdphoto4.wdp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3.png"/><Relationship Id="rId4" Type="http://schemas.openxmlformats.org/officeDocument/2006/relationships/image" Target="../media/image79.jpe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3.png"/><Relationship Id="rId3" Type="http://schemas.openxmlformats.org/officeDocument/2006/relationships/image" Target="../media/image78.png"/><Relationship Id="rId7" Type="http://schemas.openxmlformats.org/officeDocument/2006/relationships/image" Target="../media/image87.png"/><Relationship Id="rId12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11" Type="http://schemas.openxmlformats.org/officeDocument/2006/relationships/image" Target="../media/image83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91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11" Type="http://schemas.openxmlformats.org/officeDocument/2006/relationships/image" Target="../media/image3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1.png"/><Relationship Id="rId9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91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jpe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GHBHJLF ДАЛЬНЕГО ВОСТОКА">
            <a:extLst>
              <a:ext uri="{FF2B5EF4-FFF2-40B4-BE49-F238E27FC236}">
                <a16:creationId xmlns:a16="http://schemas.microsoft.com/office/drawing/2014/main" id="{DD867504-09E3-46F4-8FAB-44FACD646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586" y="5090161"/>
            <a:ext cx="12191999" cy="15620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ru-RU" sz="2800" b="1" kern="1300" dirty="0">
                <a:ln w="10160">
                  <a:noFill/>
                  <a:prstDash val="solid"/>
                </a:ln>
                <a:solidFill>
                  <a:schemeClr val="bg1"/>
                </a:solidFill>
              </a:rPr>
              <a:t>РЕГИОНАЛЬНЫЕ ГЕОЛОГО-ГЕОФИЗИЧЕСКИЕ </a:t>
            </a:r>
            <a:br>
              <a:rPr lang="ru-RU" sz="2800" b="1" kern="1300" dirty="0">
                <a:ln w="10160">
                  <a:noFill/>
                  <a:prstDash val="solid"/>
                </a:ln>
                <a:solidFill>
                  <a:schemeClr val="bg1"/>
                </a:solidFill>
              </a:rPr>
            </a:br>
            <a:r>
              <a:rPr lang="ru-RU" sz="2800" b="1" kern="1300" dirty="0">
                <a:ln w="10160">
                  <a:noFill/>
                  <a:prstDash val="solid"/>
                </a:ln>
                <a:solidFill>
                  <a:schemeClr val="bg1"/>
                </a:solidFill>
              </a:rPr>
              <a:t>И ГЕОЛОГОСЪЕМОЧНЫЕ РАБОТЫ В ДАЛЬНЕВОСТОЧНОМ ФО</a:t>
            </a:r>
          </a:p>
        </p:txBody>
      </p:sp>
      <p:sp>
        <p:nvSpPr>
          <p:cNvPr id="7" name="Прямоугольник 32"/>
          <p:cNvSpPr/>
          <p:nvPr/>
        </p:nvSpPr>
        <p:spPr>
          <a:xfrm>
            <a:off x="659606" y="6464409"/>
            <a:ext cx="10869614" cy="290721"/>
          </a:xfrm>
          <a:prstGeom prst="rect">
            <a:avLst/>
          </a:prstGeom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cap="all" spc="-10" dirty="0">
                <a:solidFill>
                  <a:srgbClr val="9BBEDE"/>
                </a:solidFill>
              </a:rPr>
              <a:t>Государственная  геологическая  карта – научная  основа </a:t>
            </a:r>
            <a:r>
              <a:rPr lang="en-US" sz="1600" b="1" cap="all" spc="-10" dirty="0">
                <a:solidFill>
                  <a:srgbClr val="9BBEDE"/>
                </a:solidFill>
              </a:rPr>
              <a:t> </a:t>
            </a:r>
            <a:r>
              <a:rPr lang="ru-RU" sz="1600" b="1" cap="all" spc="-10" dirty="0">
                <a:solidFill>
                  <a:srgbClr val="9BBEDE"/>
                </a:solidFill>
              </a:rPr>
              <a:t>минерально-сырьевого  потенциала  России</a:t>
            </a:r>
            <a:endParaRPr lang="ru-RU" sz="1600" cap="all" spc="-10" dirty="0">
              <a:solidFill>
                <a:srgbClr val="9BBED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C79933-D70E-4841-B196-4255D7805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EE0E4F-F2BB-49CB-933B-680E304CB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3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E114970-3A90-42FF-B8C1-5BA6CECB4C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2566914" y="826278"/>
            <a:ext cx="62116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F349A"/>
                </a:solidFill>
              </a:rPr>
              <a:t>Комплект Государственной геологической карты масштаба </a:t>
            </a:r>
            <a:br>
              <a:rPr lang="ru-RU" sz="1600" b="1" dirty="0">
                <a:solidFill>
                  <a:srgbClr val="0F349A"/>
                </a:solidFill>
              </a:rPr>
            </a:br>
            <a:r>
              <a:rPr lang="ru-RU" sz="1600" b="1" dirty="0">
                <a:solidFill>
                  <a:srgbClr val="0F349A"/>
                </a:solidFill>
              </a:rPr>
              <a:t>1:1 000 000 (третье поколение) листа Р-55 – Сусуман (Дальневосточный ФО)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42644" y="617937"/>
            <a:ext cx="2549356" cy="62400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54" name="TextBox 53"/>
          <p:cNvSpPr txBox="1"/>
          <p:nvPr/>
        </p:nvSpPr>
        <p:spPr>
          <a:xfrm>
            <a:off x="9767599" y="1564780"/>
            <a:ext cx="2424401" cy="5042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ts val="1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Геологическая карта</a:t>
            </a:r>
          </a:p>
          <a:p>
            <a:pPr marL="182563" indent="-182563">
              <a:lnSpc>
                <a:spcPts val="1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Карта полезных ископаемых,</a:t>
            </a:r>
          </a:p>
          <a:p>
            <a:pPr marL="182563" indent="-182563">
              <a:lnSpc>
                <a:spcPts val="1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Карты закономерностей размещения полезных ископаемых, </a:t>
            </a:r>
          </a:p>
          <a:p>
            <a:pPr marL="182563" indent="-182563">
              <a:lnSpc>
                <a:spcPts val="1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Карта прогноза на нефть и газ, </a:t>
            </a:r>
          </a:p>
          <a:p>
            <a:pPr marL="182563" indent="-182563">
              <a:lnSpc>
                <a:spcPts val="1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Карта четвертичных образований, </a:t>
            </a:r>
          </a:p>
          <a:p>
            <a:pPr marL="182563" indent="-182563">
              <a:lnSpc>
                <a:spcPts val="1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Гидрогеологическая, </a:t>
            </a:r>
          </a:p>
          <a:p>
            <a:pPr marL="182563" indent="-182563">
              <a:lnSpc>
                <a:spcPts val="1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Эколого-геологическая, </a:t>
            </a:r>
          </a:p>
          <a:p>
            <a:pPr marL="182563" indent="-182563">
              <a:lnSpc>
                <a:spcPts val="1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Литологическая карта поверхности дна акваторий и оценки экологических опасностей,</a:t>
            </a:r>
          </a:p>
          <a:p>
            <a:pPr marL="182563" indent="-182563">
              <a:lnSpc>
                <a:spcPts val="1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Геофизическая основа,</a:t>
            </a:r>
          </a:p>
          <a:p>
            <a:pPr marL="182563" indent="-182563">
              <a:lnSpc>
                <a:spcPts val="1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Геохимическая основа,</a:t>
            </a:r>
          </a:p>
          <a:p>
            <a:pPr marL="182563" indent="-182563">
              <a:lnSpc>
                <a:spcPts val="1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Дистанционная основа,</a:t>
            </a:r>
          </a:p>
          <a:p>
            <a:pPr marL="182563" indent="-182563">
              <a:lnSpc>
                <a:spcPts val="1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Цифровые базы данных.</a:t>
            </a:r>
          </a:p>
          <a:p>
            <a:pPr marL="285750" indent="-285750">
              <a:lnSpc>
                <a:spcPts val="1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sz="11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ts val="1560"/>
              </a:lnSpc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Комплекты издаются в полиграфическом виде</a:t>
            </a:r>
          </a:p>
          <a:p>
            <a:pPr>
              <a:lnSpc>
                <a:spcPts val="1560"/>
              </a:lnSpc>
            </a:pPr>
            <a:endParaRPr lang="ru-RU" sz="1100" b="1" u="sng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2578" y="5917425"/>
            <a:ext cx="5961047" cy="676532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>
              <a:lnSpc>
                <a:spcPts val="1400"/>
              </a:lnSpc>
              <a:spcBef>
                <a:spcPct val="20000"/>
              </a:spcBef>
              <a:defRPr sz="1400">
                <a:solidFill>
                  <a:srgbClr val="CC3300"/>
                </a:solidFill>
              </a:defRPr>
            </a:lvl1pPr>
          </a:lstStyle>
          <a:p>
            <a:r>
              <a:rPr lang="ru-RU" sz="1200" b="1" dirty="0"/>
              <a:t>Каталог Госгеолкарты-1 000 000 опубликован в цифровом формате </a:t>
            </a:r>
            <a:r>
              <a:rPr lang="en-US" altLang="ru-RU" sz="1200" b="1" dirty="0">
                <a:solidFill>
                  <a:srgbClr val="002060"/>
                </a:solidFill>
                <a:hlinkClick r:id="rId3"/>
              </a:rPr>
              <a:t>http://www.vsegei.ru/ru/info/pub_ggk1000-3/</a:t>
            </a:r>
            <a:r>
              <a:rPr lang="ru-RU" altLang="ru-RU" sz="1200" b="1" dirty="0">
                <a:solidFill>
                  <a:srgbClr val="002060"/>
                </a:solidFill>
              </a:rPr>
              <a:t>  </a:t>
            </a:r>
          </a:p>
          <a:p>
            <a:r>
              <a:rPr lang="en-US" altLang="ru-RU" sz="1200" b="1" dirty="0">
                <a:solidFill>
                  <a:srgbClr val="002060"/>
                </a:solidFill>
              </a:rPr>
              <a:t>http://webmapget.vsegei.ru/index.html</a:t>
            </a:r>
            <a:endParaRPr lang="ru-RU" altLang="ru-RU" sz="1200" b="1" dirty="0">
              <a:solidFill>
                <a:srgbClr val="002060"/>
              </a:solidFill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DE9ED57-8221-416E-94FE-7B42B1C61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223"/>
            <a:ext cx="12192000" cy="1170228"/>
          </a:xfrm>
          <a:prstGeom prst="rect">
            <a:avLst/>
          </a:prstGeom>
        </p:spPr>
      </p:pic>
      <p:sp>
        <p:nvSpPr>
          <p:cNvPr id="22" name="Блок-схема: узел 21">
            <a:extLst>
              <a:ext uri="{FF2B5EF4-FFF2-40B4-BE49-F238E27FC236}">
                <a16:creationId xmlns:a16="http://schemas.microsoft.com/office/drawing/2014/main" id="{B03066B4-3303-4E29-B22F-950EA9E1B7C3}"/>
              </a:ext>
            </a:extLst>
          </p:cNvPr>
          <p:cNvSpPr/>
          <p:nvPr/>
        </p:nvSpPr>
        <p:spPr>
          <a:xfrm>
            <a:off x="10724886" y="7108129"/>
            <a:ext cx="685800" cy="73866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3CEA9-1A67-4B5C-9C09-C497EF56BE86}"/>
              </a:ext>
            </a:extLst>
          </p:cNvPr>
          <p:cNvSpPr/>
          <p:nvPr/>
        </p:nvSpPr>
        <p:spPr>
          <a:xfrm>
            <a:off x="9840913" y="981651"/>
            <a:ext cx="1697707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bg1"/>
                </a:solidFill>
              </a:rPr>
              <a:t>Состав комплектов Госгеолкарты-1000/3: 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8C6FA53-DF47-41A1-8F86-BC739415D14F}"/>
              </a:ext>
            </a:extLst>
          </p:cNvPr>
          <p:cNvGrpSpPr/>
          <p:nvPr/>
        </p:nvGrpSpPr>
        <p:grpSpPr>
          <a:xfrm>
            <a:off x="0" y="1682609"/>
            <a:ext cx="9642644" cy="4347163"/>
            <a:chOff x="0" y="1682609"/>
            <a:chExt cx="9642644" cy="4347163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DE10799B-4926-4557-839A-E32343633D82}"/>
                </a:ext>
              </a:extLst>
            </p:cNvPr>
            <p:cNvGrpSpPr/>
            <p:nvPr/>
          </p:nvGrpSpPr>
          <p:grpSpPr>
            <a:xfrm>
              <a:off x="0" y="1682609"/>
              <a:ext cx="9642644" cy="4347163"/>
              <a:chOff x="0" y="1682609"/>
              <a:chExt cx="9642644" cy="4347163"/>
            </a:xfrm>
          </p:grpSpPr>
          <p:pic>
            <p:nvPicPr>
              <p:cNvPr id="25" name="Picture 7" descr="ГК СВ и проф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99" t="9953" r="3382" b="3322"/>
              <a:stretch/>
            </p:blipFill>
            <p:spPr bwMode="auto">
              <a:xfrm>
                <a:off x="3573102" y="1682609"/>
                <a:ext cx="3826271" cy="1866432"/>
              </a:xfrm>
              <a:prstGeom prst="rect">
                <a:avLst/>
              </a:prstGeom>
              <a:noFill/>
              <a:ln w="9525">
                <a:solidFill>
                  <a:srgbClr val="0070C0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" name="Группа 2">
                <a:extLst>
                  <a:ext uri="{FF2B5EF4-FFF2-40B4-BE49-F238E27FC236}">
                    <a16:creationId xmlns:a16="http://schemas.microsoft.com/office/drawing/2014/main" id="{584F5EF9-747D-4A4B-AC86-015DC22ECC46}"/>
                  </a:ext>
                </a:extLst>
              </p:cNvPr>
              <p:cNvGrpSpPr/>
              <p:nvPr/>
            </p:nvGrpSpPr>
            <p:grpSpPr>
              <a:xfrm>
                <a:off x="0" y="3747953"/>
                <a:ext cx="9642644" cy="2281819"/>
                <a:chOff x="748495" y="3772025"/>
                <a:chExt cx="8046072" cy="1904009"/>
              </a:xfrm>
            </p:grpSpPr>
            <p:grpSp>
              <p:nvGrpSpPr>
                <p:cNvPr id="33" name="Группа 32"/>
                <p:cNvGrpSpPr>
                  <a:grpSpLocks noChangeAspect="1"/>
                </p:cNvGrpSpPr>
                <p:nvPr/>
              </p:nvGrpSpPr>
              <p:grpSpPr>
                <a:xfrm>
                  <a:off x="748495" y="3772026"/>
                  <a:ext cx="3027875" cy="1473621"/>
                  <a:chOff x="2259163" y="3701510"/>
                  <a:chExt cx="5191395" cy="2526572"/>
                </a:xfrm>
              </p:grpSpPr>
              <p:sp>
                <p:nvSpPr>
                  <p:cNvPr id="34" name="Прямоугольник 33"/>
                  <p:cNvSpPr/>
                  <p:nvPr/>
                </p:nvSpPr>
                <p:spPr>
                  <a:xfrm>
                    <a:off x="4412489" y="3701510"/>
                    <a:ext cx="3038069" cy="252657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pic>
                <p:nvPicPr>
                  <p:cNvPr id="35" name="Рисунок 34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9163" y="3701512"/>
                    <a:ext cx="3562466" cy="2526570"/>
                  </a:xfrm>
                  <a:prstGeom prst="rect">
                    <a:avLst/>
                  </a:prstGeom>
                  <a:ln>
                    <a:solidFill>
                      <a:srgbClr val="0070C0"/>
                    </a:solidFill>
                  </a:ln>
                </p:spPr>
              </p:pic>
              <p:grpSp>
                <p:nvGrpSpPr>
                  <p:cNvPr id="39" name="Группа 38"/>
                  <p:cNvGrpSpPr>
                    <a:grpSpLocks noChangeAspect="1"/>
                  </p:cNvGrpSpPr>
                  <p:nvPr/>
                </p:nvGrpSpPr>
                <p:grpSpPr>
                  <a:xfrm>
                    <a:off x="4413230" y="3701510"/>
                    <a:ext cx="2957798" cy="1979214"/>
                    <a:chOff x="-144149" y="-362515"/>
                    <a:chExt cx="10085661" cy="6748830"/>
                  </a:xfrm>
                </p:grpSpPr>
                <p:pic>
                  <p:nvPicPr>
                    <p:cNvPr id="40" name="Picture 2" descr="H:\P-55_Work\Подготовка к изданию\P55_Презентац2\Геол карта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-144149" y="-362515"/>
                      <a:ext cx="4464048" cy="6748830"/>
                    </a:xfrm>
                    <a:prstGeom prst="rect">
                      <a:avLst/>
                    </a:prstGeom>
                    <a:noFill/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1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929469" y="-362515"/>
                      <a:ext cx="3789357" cy="5665883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42" name="Picture 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985710" y="469831"/>
                      <a:ext cx="1955802" cy="5400674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pic>
              <p:nvPicPr>
                <p:cNvPr id="46" name="Picture 2" descr="H:\P-55_Work\Подготовка к изданию\P55_Презентац2\КПИ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19764" y="3772025"/>
                  <a:ext cx="1735987" cy="1473620"/>
                </a:xfrm>
                <a:prstGeom prst="rect">
                  <a:avLst/>
                </a:prstGeom>
                <a:noFill/>
                <a:ln w="9525">
                  <a:solidFill>
                    <a:srgbClr val="0070C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Рисунок 44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51433" y="3772026"/>
                  <a:ext cx="3091418" cy="1708710"/>
                </a:xfrm>
                <a:prstGeom prst="rect">
                  <a:avLst/>
                </a:prstGeom>
                <a:ln>
                  <a:solidFill>
                    <a:srgbClr val="0070C0"/>
                  </a:solidFill>
                </a:ln>
              </p:spPr>
            </p:pic>
            <p:pic>
              <p:nvPicPr>
                <p:cNvPr id="44" name="Рисунок 43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202" y="3772026"/>
                  <a:ext cx="3250365" cy="1904008"/>
                </a:xfrm>
                <a:prstGeom prst="rect">
                  <a:avLst/>
                </a:prstGeom>
                <a:ln>
                  <a:solidFill>
                    <a:srgbClr val="0070C0"/>
                  </a:solidFill>
                </a:ln>
              </p:spPr>
            </p:pic>
          </p:grpSp>
          <p:cxnSp>
            <p:nvCxnSpPr>
              <p:cNvPr id="4" name="Прямая со стрелкой 3">
                <a:extLst>
                  <a:ext uri="{FF2B5EF4-FFF2-40B4-BE49-F238E27FC236}">
                    <a16:creationId xmlns:a16="http://schemas.microsoft.com/office/drawing/2014/main" id="{D086774E-73B6-4F94-B880-5E9C0EFDB0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33593" y="3254450"/>
                <a:ext cx="0" cy="664125"/>
              </a:xfrm>
              <a:prstGeom prst="straightConnector1">
                <a:avLst/>
              </a:prstGeom>
              <a:ln w="28575">
                <a:solidFill>
                  <a:srgbClr val="0F349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 стрелкой 48">
                <a:extLst>
                  <a:ext uri="{FF2B5EF4-FFF2-40B4-BE49-F238E27FC236}">
                    <a16:creationId xmlns:a16="http://schemas.microsoft.com/office/drawing/2014/main" id="{42C9C3F6-FFFA-465F-8C37-37F3381848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03406" y="3240150"/>
                <a:ext cx="1271413" cy="0"/>
              </a:xfrm>
              <a:prstGeom prst="straightConnector1">
                <a:avLst/>
              </a:prstGeom>
              <a:ln w="28575">
                <a:solidFill>
                  <a:srgbClr val="0F349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" descr="D:\Документы\Правительство\pic\Рис. 1.jpg">
              <a:extLst>
                <a:ext uri="{FF2B5EF4-FFF2-40B4-BE49-F238E27FC236}">
                  <a16:creationId xmlns:a16="http://schemas.microsoft.com/office/drawing/2014/main" id="{4DA198AA-F459-45C2-9BA9-9FC098A9B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27" y="1689299"/>
              <a:ext cx="2423205" cy="1859742"/>
            </a:xfrm>
            <a:prstGeom prst="rect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EBEA80E-1987-4ACA-8FAA-B9C31A426D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22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8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500"/>
                            </p:stCondLst>
                            <p:childTnLst>
                              <p:par>
                                <p:cTn id="93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uiExpand="1" build="p"/>
      <p:bldP spid="3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GHBHJLF ДАЛЬНЕГО ВОСТОКА">
            <a:extLst>
              <a:ext uri="{FF2B5EF4-FFF2-40B4-BE49-F238E27FC236}">
                <a16:creationId xmlns:a16="http://schemas.microsoft.com/office/drawing/2014/main" id="{151B1962-9B23-4DB1-A538-896E9981B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C8387C-2FAD-411A-B60C-73BDA3E965A0}"/>
              </a:ext>
            </a:extLst>
          </p:cNvPr>
          <p:cNvSpPr/>
          <p:nvPr/>
        </p:nvSpPr>
        <p:spPr>
          <a:xfrm>
            <a:off x="-1586" y="5090161"/>
            <a:ext cx="12191999" cy="15620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ru-RU" sz="2800" b="1" kern="1300" dirty="0">
                <a:ln w="10160">
                  <a:noFill/>
                  <a:prstDash val="solid"/>
                </a:ln>
                <a:solidFill>
                  <a:schemeClr val="bg1"/>
                </a:solidFill>
              </a:rPr>
              <a:t>РЕГИОНАЛЬНЫЕ ГЕОЛОГО-СЪЕМОЧНЫЕ РАБОТЫ МАСШТАБА 1:200 000</a:t>
            </a:r>
          </a:p>
        </p:txBody>
      </p:sp>
      <p:sp>
        <p:nvSpPr>
          <p:cNvPr id="6" name="Прямоугольник 32">
            <a:extLst>
              <a:ext uri="{FF2B5EF4-FFF2-40B4-BE49-F238E27FC236}">
                <a16:creationId xmlns:a16="http://schemas.microsoft.com/office/drawing/2014/main" id="{932A2BA4-2EFE-4B16-84C8-10F65780863D}"/>
              </a:ext>
            </a:extLst>
          </p:cNvPr>
          <p:cNvSpPr/>
          <p:nvPr/>
        </p:nvSpPr>
        <p:spPr>
          <a:xfrm>
            <a:off x="659606" y="6464409"/>
            <a:ext cx="10869614" cy="290721"/>
          </a:xfrm>
          <a:prstGeom prst="rect">
            <a:avLst/>
          </a:prstGeom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cap="all" spc="-10" dirty="0">
                <a:solidFill>
                  <a:srgbClr val="9BBEDE"/>
                </a:solidFill>
              </a:rPr>
              <a:t>Государственная  геологическая  карта – научная  основа </a:t>
            </a:r>
            <a:r>
              <a:rPr lang="en-US" sz="1600" b="1" cap="all" spc="-10" dirty="0">
                <a:solidFill>
                  <a:srgbClr val="9BBEDE"/>
                </a:solidFill>
              </a:rPr>
              <a:t> </a:t>
            </a:r>
            <a:r>
              <a:rPr lang="ru-RU" sz="1600" b="1" cap="all" spc="-10" dirty="0">
                <a:solidFill>
                  <a:srgbClr val="9BBEDE"/>
                </a:solidFill>
              </a:rPr>
              <a:t>минерально-сырьевого  потенциала  России</a:t>
            </a:r>
            <a:endParaRPr lang="ru-RU" sz="1600" cap="all" spc="-10" dirty="0">
              <a:solidFill>
                <a:srgbClr val="9BBED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AC575C-000F-4936-A0D0-06510AF40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DEF935-E71F-4850-A2D4-4A7D3D067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2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A9D7E9-3466-4258-816F-8B4A4BC13C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573245-5CEF-4245-9D25-B8098D082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2860675" y="826589"/>
            <a:ext cx="5673726" cy="508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200" b="1" dirty="0">
                <a:solidFill>
                  <a:srgbClr val="0F349A"/>
                </a:solidFill>
              </a:rPr>
              <a:t>СОСТОЯНИЕ СРЕДНЕМАСШТАБНОЙ ГЕОЛОГИЧЕСКОЙ ИЗУЧЕННОСТИ ТЕРРИТОРИИ РОССИЙСКОЙ ФЕДЕРАЦИИ И ЕЕ КОНТИНЕНТАЛЬНОГО ШЕЛЬФА</a:t>
            </a:r>
          </a:p>
        </p:txBody>
      </p:sp>
      <p:pic>
        <p:nvPicPr>
          <p:cNvPr id="23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0" r="947" b="2384"/>
          <a:stretch/>
        </p:blipFill>
        <p:spPr bwMode="auto">
          <a:xfrm>
            <a:off x="1127362" y="1424720"/>
            <a:ext cx="8713551" cy="543328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4"/>
          <a:stretch/>
        </p:blipFill>
        <p:spPr bwMode="auto">
          <a:xfrm>
            <a:off x="6672261" y="4318000"/>
            <a:ext cx="4463522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Блок-схема: узел 6">
            <a:extLst>
              <a:ext uri="{FF2B5EF4-FFF2-40B4-BE49-F238E27FC236}">
                <a16:creationId xmlns:a16="http://schemas.microsoft.com/office/drawing/2014/main" id="{F6BD15EC-D4CD-4574-92F0-934BF802D17E}"/>
              </a:ext>
            </a:extLst>
          </p:cNvPr>
          <p:cNvSpPr/>
          <p:nvPr/>
        </p:nvSpPr>
        <p:spPr>
          <a:xfrm>
            <a:off x="10724886" y="7108129"/>
            <a:ext cx="685800" cy="73866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527945-0D4D-4711-8321-D1883489A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77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00"/>
                            </p:stCondLst>
                            <p:childTnLst>
                              <p:par>
                                <p:cTn id="13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B28610F-3E34-4AF5-8579-D886E3549F4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233094E-E588-4181-9ABC-3E4EC695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902542" y="872955"/>
            <a:ext cx="9607954" cy="508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200" b="1" dirty="0">
                <a:solidFill>
                  <a:srgbClr val="0F349A"/>
                </a:solidFill>
              </a:rPr>
              <a:t>ИЗДАНИЕ ГОСУДАРСТВЕННЫХ ГЕОЛОГИЧЕСКИХ КАРТ РОССИЙСКОЙ ФЕДЕРАЦИИ  </a:t>
            </a:r>
          </a:p>
          <a:p>
            <a:pPr algn="ctr">
              <a:lnSpc>
                <a:spcPts val="1600"/>
              </a:lnSpc>
            </a:pPr>
            <a:r>
              <a:rPr lang="ru-RU" sz="1200" b="1" dirty="0">
                <a:solidFill>
                  <a:srgbClr val="0F349A"/>
                </a:solidFill>
              </a:rPr>
              <a:t>МАСШТАБА 1: 200 000 (ВТОРОЕ ПОКОЛЕНИЕ)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87355" y="6129474"/>
            <a:ext cx="2943102" cy="63094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>
              <a:lnSpc>
                <a:spcPts val="1400"/>
              </a:lnSpc>
              <a:spcBef>
                <a:spcPct val="20000"/>
              </a:spcBef>
              <a:defRPr sz="1400">
                <a:solidFill>
                  <a:srgbClr val="CC3300"/>
                </a:solidFill>
              </a:defRPr>
            </a:lvl1pPr>
          </a:lstStyle>
          <a:p>
            <a:r>
              <a:rPr lang="ru-RU" sz="1200" b="1" dirty="0"/>
              <a:t>Каталог Госгеолкарты-200 опубликован в цифровом формате </a:t>
            </a:r>
            <a:r>
              <a:rPr lang="en-US" altLang="ru-RU" sz="1200" b="1" dirty="0">
                <a:solidFill>
                  <a:srgbClr val="002060"/>
                </a:solidFill>
              </a:rPr>
              <a:t>http://geo.mfvsegei.ru/200k</a:t>
            </a:r>
            <a:endParaRPr lang="ru-RU" altLang="ru-RU" sz="120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6"/>
          <p:cNvSpPr>
            <a:spLocks noChangeArrowheads="1"/>
          </p:cNvSpPr>
          <p:nvPr/>
        </p:nvSpPr>
        <p:spPr bwMode="auto">
          <a:xfrm>
            <a:off x="419301" y="1381940"/>
            <a:ext cx="3463084" cy="9900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400"/>
              </a:lnSpc>
              <a:spcBef>
                <a:spcPct val="20000"/>
              </a:spcBef>
            </a:pPr>
            <a:r>
              <a:rPr lang="ru-RU" sz="1200" b="1" dirty="0">
                <a:solidFill>
                  <a:srgbClr val="CC3300"/>
                </a:solidFill>
              </a:rPr>
              <a:t>В настоящее время публикация осуществляется в электронном виде, все подготовленные комплекты Госгеолкарты-200/2 (в аналоговом и векторном формате), размещены на официальном сайте </a:t>
            </a:r>
            <a:r>
              <a:rPr lang="ru-RU" sz="1200" b="1" dirty="0" err="1">
                <a:solidFill>
                  <a:srgbClr val="CC3300"/>
                </a:solidFill>
              </a:rPr>
              <a:t>Роснедра</a:t>
            </a:r>
            <a:r>
              <a:rPr lang="ru-RU" sz="1200" b="1" dirty="0">
                <a:solidFill>
                  <a:srgbClr val="CC3300"/>
                </a:solidFill>
              </a:rPr>
              <a:t> и ВСЕГЕИ</a:t>
            </a:r>
          </a:p>
        </p:txBody>
      </p:sp>
      <p:sp>
        <p:nvSpPr>
          <p:cNvPr id="28" name="Прямоугольник 6"/>
          <p:cNvSpPr>
            <a:spLocks noChangeArrowheads="1"/>
          </p:cNvSpPr>
          <p:nvPr/>
        </p:nvSpPr>
        <p:spPr bwMode="auto">
          <a:xfrm>
            <a:off x="4207474" y="6110791"/>
            <a:ext cx="4127024" cy="63094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400"/>
              </a:lnSpc>
              <a:spcBef>
                <a:spcPct val="20000"/>
              </a:spcBef>
            </a:pPr>
            <a:r>
              <a:rPr lang="ru-RU" sz="1200" b="1" dirty="0">
                <a:solidFill>
                  <a:srgbClr val="0F349A"/>
                </a:solidFill>
              </a:rPr>
              <a:t>Электронное издание включает в себя все элементы комплектов, подготовленные для печати в формате </a:t>
            </a:r>
            <a:r>
              <a:rPr lang="en-GB" sz="1200" b="1" dirty="0">
                <a:solidFill>
                  <a:srgbClr val="0F349A"/>
                </a:solidFill>
              </a:rPr>
              <a:t>PDF</a:t>
            </a:r>
            <a:r>
              <a:rPr lang="ru-RU" sz="1200" b="1" dirty="0">
                <a:solidFill>
                  <a:srgbClr val="0F349A"/>
                </a:solidFill>
              </a:rPr>
              <a:t>, а также полную цифровую модель в формате </a:t>
            </a:r>
            <a:r>
              <a:rPr lang="en-US" sz="1200" b="1" dirty="0">
                <a:solidFill>
                  <a:srgbClr val="0F349A"/>
                </a:solidFill>
              </a:rPr>
              <a:t>SHP</a:t>
            </a:r>
            <a:r>
              <a:rPr lang="ru-RU" sz="1200" b="1" dirty="0">
                <a:solidFill>
                  <a:srgbClr val="0F349A"/>
                </a:solidFill>
              </a:rPr>
              <a:t>- и </a:t>
            </a:r>
            <a:r>
              <a:rPr lang="en-US" sz="1200" b="1" dirty="0">
                <a:solidFill>
                  <a:srgbClr val="0F349A"/>
                </a:solidFill>
              </a:rPr>
              <a:t>MDB</a:t>
            </a:r>
            <a:endParaRPr lang="ru-RU" sz="1200" b="1" dirty="0">
              <a:solidFill>
                <a:srgbClr val="0F349A"/>
              </a:solidFill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9057965" y="1497004"/>
            <a:ext cx="1856431" cy="4609105"/>
            <a:chOff x="5628279" y="2058258"/>
            <a:chExt cx="2168975" cy="5918388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3"/>
            <a:srcRect t="6087"/>
            <a:stretch/>
          </p:blipFill>
          <p:spPr>
            <a:xfrm>
              <a:off x="5628279" y="2058258"/>
              <a:ext cx="1823813" cy="189129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4"/>
            <a:srcRect t="6365"/>
            <a:stretch/>
          </p:blipFill>
          <p:spPr>
            <a:xfrm>
              <a:off x="5799161" y="2407147"/>
              <a:ext cx="1787677" cy="185570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5"/>
            <a:srcRect t="6239"/>
            <a:stretch/>
          </p:blipFill>
          <p:spPr>
            <a:xfrm>
              <a:off x="5979097" y="2732527"/>
              <a:ext cx="1787677" cy="187557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6"/>
            <a:srcRect t="6657"/>
            <a:stretch/>
          </p:blipFill>
          <p:spPr>
            <a:xfrm>
              <a:off x="5635610" y="5294920"/>
              <a:ext cx="1758521" cy="180806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3663"/>
            <a:stretch/>
          </p:blipFill>
          <p:spPr>
            <a:xfrm>
              <a:off x="5837315" y="5695748"/>
              <a:ext cx="1726895" cy="17989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9"/>
            <a:srcRect t="2513"/>
            <a:stretch/>
          </p:blipFill>
          <p:spPr>
            <a:xfrm>
              <a:off x="6046401" y="6130267"/>
              <a:ext cx="1750853" cy="184637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3656" y="4275856"/>
            <a:ext cx="3796505" cy="1830355"/>
          </a:xfrm>
          <a:prstGeom prst="rect">
            <a:avLst/>
          </a:prstGeom>
        </p:spPr>
      </p:pic>
      <p:grpSp>
        <p:nvGrpSpPr>
          <p:cNvPr id="44" name="Группа 43"/>
          <p:cNvGrpSpPr/>
          <p:nvPr/>
        </p:nvGrpSpPr>
        <p:grpSpPr>
          <a:xfrm>
            <a:off x="4333656" y="1497004"/>
            <a:ext cx="3839105" cy="2607272"/>
            <a:chOff x="-1101399" y="4478438"/>
            <a:chExt cx="3839105" cy="2607272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101399" y="4478438"/>
              <a:ext cx="3839105" cy="2607272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-689312" y="5108913"/>
              <a:ext cx="2673560" cy="480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ru-RU"/>
              </a:defPPr>
              <a:lvl1pPr lvl="0" indent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50648C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ru-RU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M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–5</a:t>
              </a:r>
              <a:r>
                <a:rPr lang="ru-RU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3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–XVI</a:t>
              </a:r>
              <a:endParaRPr lang="ru-RU" alt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7" name="Прямоугольник 46"/>
          <p:cNvSpPr/>
          <p:nvPr/>
        </p:nvSpPr>
        <p:spPr>
          <a:xfrm rot="19980462">
            <a:off x="6484983" y="2675604"/>
            <a:ext cx="259139" cy="283173"/>
          </a:xfrm>
          <a:prstGeom prst="rect">
            <a:avLst/>
          </a:prstGeom>
          <a:noFill/>
          <a:ln w="3492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 стрелкой 47"/>
          <p:cNvCxnSpPr>
            <a:cxnSpLocks/>
            <a:stCxn id="47" idx="2"/>
          </p:cNvCxnSpPr>
          <p:nvPr/>
        </p:nvCxnSpPr>
        <p:spPr>
          <a:xfrm flipV="1">
            <a:off x="6678815" y="2632219"/>
            <a:ext cx="2236585" cy="311134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D:\Документы\Правительство\pic\Рис. 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66" y="2531823"/>
            <a:ext cx="3078474" cy="4108492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Прямая со стрелкой 50"/>
          <p:cNvCxnSpPr>
            <a:cxnSpLocks/>
            <a:stCxn id="47" idx="2"/>
          </p:cNvCxnSpPr>
          <p:nvPr/>
        </p:nvCxnSpPr>
        <p:spPr>
          <a:xfrm>
            <a:off x="6678815" y="2943353"/>
            <a:ext cx="2263821" cy="1572775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cxnSpLocks/>
            <a:stCxn id="47" idx="2"/>
          </p:cNvCxnSpPr>
          <p:nvPr/>
        </p:nvCxnSpPr>
        <p:spPr>
          <a:xfrm flipH="1">
            <a:off x="5978841" y="2943353"/>
            <a:ext cx="699974" cy="1472057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Блок-схема: узел 23">
            <a:extLst>
              <a:ext uri="{FF2B5EF4-FFF2-40B4-BE49-F238E27FC236}">
                <a16:creationId xmlns:a16="http://schemas.microsoft.com/office/drawing/2014/main" id="{C010865F-86B1-4EC5-A642-A6A72AE76F00}"/>
              </a:ext>
            </a:extLst>
          </p:cNvPr>
          <p:cNvSpPr/>
          <p:nvPr/>
        </p:nvSpPr>
        <p:spPr>
          <a:xfrm>
            <a:off x="10724886" y="7108129"/>
            <a:ext cx="685800" cy="73866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4A25C64-7785-4CCB-8719-617BC39540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12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8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850"/>
                            </p:stCondLst>
                            <p:childTnLst>
                              <p:par>
                                <p:cTn id="35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8" grpId="0"/>
      <p:bldP spid="47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F5B5144-66C6-457D-AF7F-9D09D20326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2465431" y="833493"/>
            <a:ext cx="72611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200" b="1" cap="all" dirty="0">
                <a:solidFill>
                  <a:srgbClr val="0F349A"/>
                </a:solidFill>
              </a:rPr>
              <a:t>Общая схема расположения объектов  региональных геолого-съемочных работ </a:t>
            </a:r>
            <a:br>
              <a:rPr lang="ru-RU" sz="1200" b="1" cap="all" dirty="0">
                <a:solidFill>
                  <a:srgbClr val="0F349A"/>
                </a:solidFill>
              </a:rPr>
            </a:br>
            <a:r>
              <a:rPr lang="ru-RU" sz="1200" b="1" cap="all" dirty="0">
                <a:solidFill>
                  <a:srgbClr val="0F349A"/>
                </a:solidFill>
              </a:rPr>
              <a:t>масштаба 1:200000 на территории суши Российской Федерации в 2017 г.</a:t>
            </a:r>
          </a:p>
        </p:txBody>
      </p:sp>
      <p:pic>
        <p:nvPicPr>
          <p:cNvPr id="15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" b="3356"/>
          <a:stretch/>
        </p:blipFill>
        <p:spPr bwMode="auto">
          <a:xfrm>
            <a:off x="2547761" y="1502306"/>
            <a:ext cx="7493147" cy="507716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84" y="2670272"/>
            <a:ext cx="3290697" cy="267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023" y="4231086"/>
            <a:ext cx="2573714" cy="234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4" t="2747" r="3630" b="27573"/>
          <a:stretch/>
        </p:blipFill>
        <p:spPr bwMode="auto">
          <a:xfrm>
            <a:off x="3923194" y="1520066"/>
            <a:ext cx="4138176" cy="505940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72864" y="1520066"/>
            <a:ext cx="3172545" cy="382255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276367" y="3089149"/>
            <a:ext cx="37632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1400" b="1" dirty="0">
                <a:solidFill>
                  <a:srgbClr val="C00000"/>
                </a:solidFill>
              </a:rPr>
              <a:t>На проведение геолого-съемочных работ </a:t>
            </a:r>
            <a:br>
              <a:rPr lang="ru-RU" sz="1400" b="1" dirty="0">
                <a:solidFill>
                  <a:srgbClr val="C00000"/>
                </a:solidFill>
              </a:rPr>
            </a:br>
            <a:r>
              <a:rPr lang="ru-RU" sz="1400" b="1" dirty="0">
                <a:solidFill>
                  <a:srgbClr val="C00000"/>
                </a:solidFill>
              </a:rPr>
              <a:t>масштаба 1:200 000`в Дальневосточном </a:t>
            </a:r>
            <a:br>
              <a:rPr lang="ru-RU" sz="1400" b="1" dirty="0">
                <a:solidFill>
                  <a:srgbClr val="C00000"/>
                </a:solidFill>
              </a:rPr>
            </a:br>
            <a:r>
              <a:rPr lang="ru-RU" sz="1400" b="1" dirty="0">
                <a:solidFill>
                  <a:srgbClr val="C00000"/>
                </a:solidFill>
              </a:rPr>
              <a:t>Федеральном Округ в 2017 году направлено  </a:t>
            </a:r>
            <a:br>
              <a:rPr lang="ru-RU" sz="16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817 750 000 рублей </a:t>
            </a:r>
            <a:r>
              <a:rPr lang="ru-RU" sz="1600" b="1" dirty="0">
                <a:solidFill>
                  <a:srgbClr val="C00000"/>
                </a:solidFill>
              </a:rPr>
              <a:t>–</a:t>
            </a:r>
            <a:br>
              <a:rPr lang="ru-RU" sz="1600" b="1" dirty="0">
                <a:solidFill>
                  <a:srgbClr val="C00000"/>
                </a:solidFill>
              </a:rPr>
            </a:br>
            <a:r>
              <a:rPr lang="ru-RU" sz="1600" b="1" dirty="0">
                <a:solidFill>
                  <a:srgbClr val="C00000"/>
                </a:solidFill>
              </a:rPr>
              <a:t> 47% федеральных субсидий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6894592-0F06-46A9-B3F1-0E722B27C1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39DD0773-C136-420F-9F08-54F37696678D}"/>
              </a:ext>
            </a:extLst>
          </p:cNvPr>
          <p:cNvSpPr/>
          <p:nvPr/>
        </p:nvSpPr>
        <p:spPr>
          <a:xfrm>
            <a:off x="10724886" y="7184329"/>
            <a:ext cx="685800" cy="73866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2A7112-E22F-4C52-8860-4004D0CECD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35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75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2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4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500"/>
                            </p:stCondLst>
                            <p:childTnLst>
                              <p:par>
                                <p:cTn id="33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9" grpId="0" build="p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07AF98B-2262-488D-A63B-6A3D1EFEF8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1443536" y="891448"/>
            <a:ext cx="9943847" cy="508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200" b="1" cap="all" dirty="0">
                <a:solidFill>
                  <a:srgbClr val="0F349A"/>
                </a:solidFill>
              </a:rPr>
              <a:t>Общая схема расположения объектов  региональных геолого-съемочных работ </a:t>
            </a:r>
          </a:p>
          <a:p>
            <a:pPr algn="ctr">
              <a:lnSpc>
                <a:spcPts val="1600"/>
              </a:lnSpc>
            </a:pPr>
            <a:r>
              <a:rPr lang="ru-RU" sz="1200" b="1" cap="all" dirty="0">
                <a:solidFill>
                  <a:srgbClr val="0F349A"/>
                </a:solidFill>
              </a:rPr>
              <a:t>Масштаба  1:200 000 на территории суши Российской Федерации в программе до 2020 г.</a:t>
            </a: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010" y="1424720"/>
            <a:ext cx="8866901" cy="543328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EEEEE">
                  <a:alpha val="98824"/>
                </a:srgbClr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451" y="4666593"/>
            <a:ext cx="3424583" cy="219140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629" y="4666593"/>
            <a:ext cx="5455282" cy="219140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C23E19D3-AE15-47B9-9682-2C82CB8816B1}"/>
              </a:ext>
            </a:extLst>
          </p:cNvPr>
          <p:cNvSpPr/>
          <p:nvPr/>
        </p:nvSpPr>
        <p:spPr>
          <a:xfrm>
            <a:off x="10724886" y="7184329"/>
            <a:ext cx="685800" cy="73866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513A881-62C2-40E6-A3D8-76DDE35E2045}"/>
              </a:ext>
            </a:extLst>
          </p:cNvPr>
          <p:cNvGrpSpPr/>
          <p:nvPr/>
        </p:nvGrpSpPr>
        <p:grpSpPr>
          <a:xfrm>
            <a:off x="0" y="1726762"/>
            <a:ext cx="12186996" cy="5131238"/>
            <a:chOff x="0" y="769256"/>
            <a:chExt cx="12186996" cy="5974245"/>
          </a:xfrm>
        </p:grpSpPr>
        <p:pic>
          <p:nvPicPr>
            <p:cNvPr id="1030" name="Picture 6" descr="Картинки по запросу геология дальнего востока">
              <a:extLst>
                <a:ext uri="{FF2B5EF4-FFF2-40B4-BE49-F238E27FC236}">
                  <a16:creationId xmlns:a16="http://schemas.microsoft.com/office/drawing/2014/main" id="{366B7DF0-4B89-48C5-92E6-97A5EA62C6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262"/>
            <a:stretch/>
          </p:blipFill>
          <p:spPr bwMode="auto">
            <a:xfrm>
              <a:off x="0" y="769256"/>
              <a:ext cx="3522197" cy="5974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Картинки по запросу геология дальнего востока">
              <a:extLst>
                <a:ext uri="{FF2B5EF4-FFF2-40B4-BE49-F238E27FC236}">
                  <a16:creationId xmlns:a16="http://schemas.microsoft.com/office/drawing/2014/main" id="{2F03D426-CB4C-41FC-A24F-3257092656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03" r="12059"/>
            <a:stretch/>
          </p:blipFill>
          <p:spPr bwMode="auto">
            <a:xfrm>
              <a:off x="8144114" y="769257"/>
              <a:ext cx="4042882" cy="5974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>
            <a:off x="3522196" y="1376855"/>
            <a:ext cx="4662633" cy="5481145"/>
            <a:chOff x="4713716" y="937592"/>
            <a:chExt cx="5012720" cy="5844618"/>
          </a:xfrm>
        </p:grpSpPr>
        <p:pic>
          <p:nvPicPr>
            <p:cNvPr id="28" name="Рисунок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22" t="3400" r="3981" b="20620"/>
            <a:stretch/>
          </p:blipFill>
          <p:spPr bwMode="auto">
            <a:xfrm>
              <a:off x="4713716" y="937592"/>
              <a:ext cx="5012720" cy="5844618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Прямоугольник 28"/>
            <p:cNvSpPr/>
            <p:nvPr/>
          </p:nvSpPr>
          <p:spPr>
            <a:xfrm>
              <a:off x="4939160" y="988631"/>
              <a:ext cx="4540667" cy="36100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cap="all" dirty="0">
                  <a:solidFill>
                    <a:srgbClr val="C00000"/>
                  </a:solidFill>
                </a:rPr>
                <a:t>Дальневосточный федеральный округ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0E332E-F50F-4604-B5FA-BEA04C21F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7D14310-1B67-4102-97F7-86F8816FC4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22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8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450"/>
                            </p:stCondLst>
                            <p:childTnLst>
                              <p:par>
                                <p:cTn id="32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GHBHJLF ДАЛЬНЕГО ВОСТОКА">
            <a:extLst>
              <a:ext uri="{FF2B5EF4-FFF2-40B4-BE49-F238E27FC236}">
                <a16:creationId xmlns:a16="http://schemas.microsoft.com/office/drawing/2014/main" id="{5167FB58-EF14-4461-8907-82BB7ACA8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703A5F-2183-4EA3-B0AE-D539FBB3F9F7}"/>
              </a:ext>
            </a:extLst>
          </p:cNvPr>
          <p:cNvSpPr/>
          <p:nvPr/>
        </p:nvSpPr>
        <p:spPr>
          <a:xfrm>
            <a:off x="-1586" y="5090161"/>
            <a:ext cx="12191999" cy="15620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ru-RU" sz="2800" b="1" kern="1300" dirty="0">
                <a:ln w="10160">
                  <a:noFill/>
                  <a:prstDash val="solid"/>
                </a:ln>
                <a:solidFill>
                  <a:schemeClr val="bg1"/>
                </a:solidFill>
              </a:rPr>
              <a:t>СОЗДАНИЕ ГОСУДАРСТВЕННОЙ СЕТИ ОПОРНЫХ </a:t>
            </a:r>
            <a:br>
              <a:rPr lang="ru-RU" sz="2800" b="1" kern="1300" dirty="0">
                <a:ln w="10160">
                  <a:noFill/>
                  <a:prstDash val="solid"/>
                </a:ln>
                <a:solidFill>
                  <a:schemeClr val="bg1"/>
                </a:solidFill>
              </a:rPr>
            </a:br>
            <a:r>
              <a:rPr lang="ru-RU" sz="2800" b="1" kern="1300" dirty="0">
                <a:ln w="10160">
                  <a:noFill/>
                  <a:prstDash val="solid"/>
                </a:ln>
                <a:solidFill>
                  <a:schemeClr val="bg1"/>
                </a:solidFill>
              </a:rPr>
              <a:t>ГЕОЛОГО-ГЕОФИЗИЧЕСКИХ ПРОФИЛЕЙ И ПАРАМЕТРИЧЕСКИХ СКВАЖИН</a:t>
            </a:r>
          </a:p>
        </p:txBody>
      </p:sp>
      <p:sp>
        <p:nvSpPr>
          <p:cNvPr id="6" name="Прямоугольник 32">
            <a:extLst>
              <a:ext uri="{FF2B5EF4-FFF2-40B4-BE49-F238E27FC236}">
                <a16:creationId xmlns:a16="http://schemas.microsoft.com/office/drawing/2014/main" id="{581FE880-BBB6-4E6C-AB68-32D6C24BB3E6}"/>
              </a:ext>
            </a:extLst>
          </p:cNvPr>
          <p:cNvSpPr/>
          <p:nvPr/>
        </p:nvSpPr>
        <p:spPr>
          <a:xfrm>
            <a:off x="659606" y="6464409"/>
            <a:ext cx="10869614" cy="290721"/>
          </a:xfrm>
          <a:prstGeom prst="rect">
            <a:avLst/>
          </a:prstGeom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cap="all" spc="-10" dirty="0">
                <a:solidFill>
                  <a:srgbClr val="9BBEDE"/>
                </a:solidFill>
              </a:rPr>
              <a:t>Государственная  геологическая  карта – научная  основа </a:t>
            </a:r>
            <a:r>
              <a:rPr lang="en-US" sz="1600" b="1" cap="all" spc="-10" dirty="0">
                <a:solidFill>
                  <a:srgbClr val="9BBEDE"/>
                </a:solidFill>
              </a:rPr>
              <a:t> </a:t>
            </a:r>
            <a:r>
              <a:rPr lang="ru-RU" sz="1600" b="1" cap="all" spc="-10" dirty="0">
                <a:solidFill>
                  <a:srgbClr val="9BBEDE"/>
                </a:solidFill>
              </a:rPr>
              <a:t>минерально-сырьевого  потенциала  России</a:t>
            </a:r>
            <a:endParaRPr lang="ru-RU" sz="1600" cap="all" spc="-10" dirty="0">
              <a:solidFill>
                <a:srgbClr val="9BBED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24E816-25B5-49B2-A6AF-59AC0D8E3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6B58E6-74F7-4B5B-8EC0-B6084CB96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66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3AE7AB0-4814-4CCC-BA43-646F20CC11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41356" y="1"/>
            <a:ext cx="2250644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37" name="TextBox 36"/>
          <p:cNvSpPr txBox="1"/>
          <p:nvPr/>
        </p:nvSpPr>
        <p:spPr>
          <a:xfrm>
            <a:off x="9934964" y="1765165"/>
            <a:ext cx="22189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Изучение глубинного строения и </a:t>
            </a:r>
            <a:r>
              <a:rPr lang="ru-RU" sz="11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минерагенической</a:t>
            </a: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специализации крупных геологических провинций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Создание современных комплексных геолого-геофизических, структурно-вещественных и геодинамических моделей земной коры и верхней мантии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Выяснение закономерностей размещения полезных ископаемых относительно глубинных структур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Обеспечение прироста глубинной геолого-геофизической изученности Российской Федерации и ее континентального шельфа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Геологическое обоснование юридического закрепления внешней границы континентального шельфа России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9866222" y="1023817"/>
            <a:ext cx="23564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Основные задачи создания  государственной сети опорных профилей: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3483133-9CEF-44E1-9FDF-190F1CC58699}"/>
              </a:ext>
            </a:extLst>
          </p:cNvPr>
          <p:cNvGrpSpPr/>
          <p:nvPr/>
        </p:nvGrpSpPr>
        <p:grpSpPr>
          <a:xfrm>
            <a:off x="638627" y="1585120"/>
            <a:ext cx="8628423" cy="5201406"/>
            <a:chOff x="2263075" y="2322902"/>
            <a:chExt cx="7374910" cy="444576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/>
            <a:srcRect l="1683" t="6821" r="1753" b="1925"/>
            <a:stretch/>
          </p:blipFill>
          <p:spPr>
            <a:xfrm>
              <a:off x="2263075" y="2587647"/>
              <a:ext cx="7374910" cy="418101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Прямоугольник 2"/>
            <p:cNvSpPr/>
            <p:nvPr/>
          </p:nvSpPr>
          <p:spPr>
            <a:xfrm>
              <a:off x="2509192" y="2322902"/>
              <a:ext cx="6902244" cy="263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cap="all" spc="-10" dirty="0">
                  <a:solidFill>
                    <a:srgbClr val="0F349A"/>
                  </a:solidFill>
                </a:rPr>
                <a:t>Опорные геолого-геофизические профили России нового поколения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A63483-745C-4717-B291-1EA7183F1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5A6A5B33-060B-468A-AB06-7F70548E66E9}"/>
              </a:ext>
            </a:extLst>
          </p:cNvPr>
          <p:cNvSpPr/>
          <p:nvPr/>
        </p:nvSpPr>
        <p:spPr>
          <a:xfrm>
            <a:off x="10724886" y="7184329"/>
            <a:ext cx="685800" cy="73866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D7383A2-52FF-4CA1-8482-8E9F36D72C20}"/>
              </a:ext>
            </a:extLst>
          </p:cNvPr>
          <p:cNvSpPr/>
          <p:nvPr/>
        </p:nvSpPr>
        <p:spPr>
          <a:xfrm>
            <a:off x="2716000" y="800896"/>
            <a:ext cx="67599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Государственная  сеть опорных геолого-геофизических профилей, параметрических и сверхглубоких скважин – основа глубинного 3Д картографирования территории Российской Федерации и ее континентального шельфа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BEBBF4-96DE-4954-9C7E-5242BF4B37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40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  <p:bldP spid="31" grpId="0" build="p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107BAC4-ED08-4A92-850B-B9E710AE5B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290140-FF9A-40DD-BC5D-78FE1AE6F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88500" y="756745"/>
            <a:ext cx="2616158" cy="61012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37" name="TextBox 36"/>
          <p:cNvSpPr txBox="1"/>
          <p:nvPr/>
        </p:nvSpPr>
        <p:spPr>
          <a:xfrm>
            <a:off x="9588500" y="1338541"/>
            <a:ext cx="2310755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1100" b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Основные задачи параметрического и сверхглубокого бурения:</a:t>
            </a:r>
          </a:p>
          <a:p>
            <a:pPr marL="177800" indent="-1778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Получение фундаментальных знаний о глубинном строении и эволюции континентальной коры и Земли в целом</a:t>
            </a:r>
          </a:p>
          <a:p>
            <a:pPr marL="177800" indent="-1778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Получение параметрической информации о свойствах геологической среды, природе геофизических границ и полей с целью дальнейшего повышения эффективности геолого-геофизических исследований</a:t>
            </a:r>
          </a:p>
          <a:p>
            <a:pPr marL="177800" indent="-1778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Разработка технологии глубокого и сверхглубокого бурения, создание технических средств для освоения глубокозалегающих горизонтов</a:t>
            </a:r>
          </a:p>
          <a:p>
            <a:pPr marL="177800" indent="-1778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Поиски и развитие новых нетрадиционных способов использования земных недр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378033" y="1206259"/>
            <a:ext cx="67599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Государственная  сеть опорных геолого-геофизических профилей, параметрических и сверхглубоких скважин – основа глубинного 3Д картографирования территории Российской Федерации и ее континентального шельфа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C169274-C8B1-4A4C-BF9F-FFA2DF45FA4F}"/>
              </a:ext>
            </a:extLst>
          </p:cNvPr>
          <p:cNvGrpSpPr/>
          <p:nvPr/>
        </p:nvGrpSpPr>
        <p:grpSpPr>
          <a:xfrm>
            <a:off x="2378033" y="2225480"/>
            <a:ext cx="6938676" cy="4518220"/>
            <a:chOff x="2378033" y="2225480"/>
            <a:chExt cx="6938676" cy="451822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071779" y="2225480"/>
              <a:ext cx="504525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cap="all" spc="-10" dirty="0">
                  <a:solidFill>
                    <a:srgbClr val="0F349A"/>
                  </a:solidFill>
                </a:rPr>
                <a:t>Параметрические и сверхглубокие скважины России</a:t>
              </a:r>
            </a:p>
          </p:txBody>
        </p:sp>
        <p:pic>
          <p:nvPicPr>
            <p:cNvPr id="23" name="Picture 2" descr="1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43"/>
            <a:stretch/>
          </p:blipFill>
          <p:spPr bwMode="auto">
            <a:xfrm>
              <a:off x="2378033" y="2533257"/>
              <a:ext cx="6938676" cy="4210443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9D1ACF-34F8-48B0-A954-3F9DB83DCD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6" r="24587"/>
          <a:stretch/>
        </p:blipFill>
        <p:spPr>
          <a:xfrm>
            <a:off x="-12658" y="1170228"/>
            <a:ext cx="2189855" cy="5687771"/>
          </a:xfrm>
          <a:prstGeom prst="rect">
            <a:avLst/>
          </a:prstGeom>
        </p:spPr>
      </p:pic>
      <p:sp>
        <p:nvSpPr>
          <p:cNvPr id="15" name="Блок-схема: узел 14">
            <a:extLst>
              <a:ext uri="{FF2B5EF4-FFF2-40B4-BE49-F238E27FC236}">
                <a16:creationId xmlns:a16="http://schemas.microsoft.com/office/drawing/2014/main" id="{F8C15E37-DC19-40BA-9094-79F275648CDE}"/>
              </a:ext>
            </a:extLst>
          </p:cNvPr>
          <p:cNvSpPr/>
          <p:nvPr/>
        </p:nvSpPr>
        <p:spPr>
          <a:xfrm>
            <a:off x="10724886" y="7184329"/>
            <a:ext cx="685800" cy="73866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70CA668-1172-413F-915C-666FB3D088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9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4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400"/>
                            </p:stCondLst>
                            <p:childTnLst>
                              <p:par>
                                <p:cTn id="39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C0FE0B0-186E-40E8-B9EF-1AB3E2BBA3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100" name="Picture 4" descr="Картинки по запросу на камчатке">
            <a:extLst>
              <a:ext uri="{FF2B5EF4-FFF2-40B4-BE49-F238E27FC236}">
                <a16:creationId xmlns:a16="http://schemas.microsoft.com/office/drawing/2014/main" id="{E0F39255-0FD1-464B-8024-15B6B5F71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2"/>
          <a:stretch/>
        </p:blipFill>
        <p:spPr bwMode="auto">
          <a:xfrm>
            <a:off x="0" y="714268"/>
            <a:ext cx="2619310" cy="616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77922" y="714268"/>
            <a:ext cx="2614078" cy="61437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37" name="TextBox 36"/>
          <p:cNvSpPr txBox="1"/>
          <p:nvPr/>
        </p:nvSpPr>
        <p:spPr>
          <a:xfrm>
            <a:off x="9481129" y="1977946"/>
            <a:ext cx="2637299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1778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Общая протяженность глубинных геолого-геофизических профилей на территории ДВФО превышает </a:t>
            </a:r>
            <a:b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7 000 км.</a:t>
            </a:r>
          </a:p>
          <a:p>
            <a:pPr marL="266700" indent="-1778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Профили пересекают все основные геологические структуры региона, отражая особенности их глубинного строения на всю мощность земной коры и верхней мантии до глубин 80 км. </a:t>
            </a:r>
          </a:p>
          <a:p>
            <a:pPr marL="266700" indent="-1778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Впервые детально изучено глубинное строение зоны сочленения Сибирской платформы со структурами Тихоокеанского складчатого пояса и установлена связь </a:t>
            </a:r>
            <a:r>
              <a:rPr lang="ru-RU" sz="11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минерагенической</a:t>
            </a: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специализации региона с особенностями глубинного строения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9702455" y="1141442"/>
            <a:ext cx="2194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1100" b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Взаимоувязанная сеть профилей Дальневосточного Федерального округа:</a:t>
            </a:r>
          </a:p>
          <a:p>
            <a:pPr algn="ctr">
              <a:spcBef>
                <a:spcPts val="1200"/>
              </a:spcBef>
            </a:pPr>
            <a:endParaRPr lang="ru-RU" sz="1100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431B28E-C8EA-420E-AA14-844EED243374}"/>
              </a:ext>
            </a:extLst>
          </p:cNvPr>
          <p:cNvGrpSpPr/>
          <p:nvPr/>
        </p:nvGrpSpPr>
        <p:grpSpPr>
          <a:xfrm>
            <a:off x="2490982" y="2292772"/>
            <a:ext cx="6902244" cy="4472782"/>
            <a:chOff x="2018007" y="2292772"/>
            <a:chExt cx="6902244" cy="447278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018007" y="2292772"/>
              <a:ext cx="690224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cap="all" spc="-10" dirty="0">
                  <a:solidFill>
                    <a:srgbClr val="0F349A"/>
                  </a:solidFill>
                </a:rPr>
                <a:t>Композиционный профиль 3-ДВ – 2-ДВ</a:t>
              </a: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025A3BA5-FAB0-4502-A8A3-4DE5D49C626A}"/>
                </a:ext>
              </a:extLst>
            </p:cNvPr>
            <p:cNvGrpSpPr/>
            <p:nvPr/>
          </p:nvGrpSpPr>
          <p:grpSpPr>
            <a:xfrm>
              <a:off x="2532772" y="2669895"/>
              <a:ext cx="5872714" cy="4095659"/>
              <a:chOff x="2772885" y="1528081"/>
              <a:chExt cx="6321601" cy="4408715"/>
            </a:xfrm>
          </p:grpSpPr>
          <p:pic>
            <p:nvPicPr>
              <p:cNvPr id="39" name="Рисунок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2885" y="2339548"/>
                <a:ext cx="6228504" cy="3316870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Рисунок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5016" y="4282888"/>
                <a:ext cx="3449470" cy="1653908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Рисунок 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2914" y="1528081"/>
                <a:ext cx="6098475" cy="450422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Рисунок 4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77" y="2140169"/>
                <a:ext cx="2030231" cy="1328752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8" name="Блок-схема: узел 17">
            <a:extLst>
              <a:ext uri="{FF2B5EF4-FFF2-40B4-BE49-F238E27FC236}">
                <a16:creationId xmlns:a16="http://schemas.microsoft.com/office/drawing/2014/main" id="{5963B4B5-3E21-4E8E-84FE-8FF495887F04}"/>
              </a:ext>
            </a:extLst>
          </p:cNvPr>
          <p:cNvSpPr/>
          <p:nvPr/>
        </p:nvSpPr>
        <p:spPr>
          <a:xfrm>
            <a:off x="10724886" y="7184329"/>
            <a:ext cx="685800" cy="73866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DBA7A78-3155-47FA-85FD-3C35E929FBEB}"/>
              </a:ext>
            </a:extLst>
          </p:cNvPr>
          <p:cNvSpPr/>
          <p:nvPr/>
        </p:nvSpPr>
        <p:spPr>
          <a:xfrm>
            <a:off x="2642117" y="1206259"/>
            <a:ext cx="67599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Государственная  сеть опорных геолого-геофизических профилей, параметрических и сверхглубоких скважин – основа глубинного 3Д картографирования территории Российской Федерации и ее континентального шельфа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8E52EB1-7D0B-4F20-83A9-23E83EE3C0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130E58-9F8B-4089-AD07-20B2357B44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03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7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4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200"/>
                            </p:stCondLst>
                            <p:childTnLst>
                              <p:par>
                                <p:cTn id="31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  <p:bldP spid="31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CF7E640-7C23-4C4F-A468-7DA7EB75BC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Картинки по запросу Бакенинг">
            <a:extLst>
              <a:ext uri="{FF2B5EF4-FFF2-40B4-BE49-F238E27FC236}">
                <a16:creationId xmlns:a16="http://schemas.microsoft.com/office/drawing/2014/main" id="{C6FD6C67-F6F7-466B-8AC0-2B1F72811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4" b="9187"/>
          <a:stretch/>
        </p:blipFill>
        <p:spPr bwMode="auto">
          <a:xfrm>
            <a:off x="-47663" y="986574"/>
            <a:ext cx="2651066" cy="587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09359" y="899102"/>
            <a:ext cx="7232867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1400" dirty="0">
                <a:solidFill>
                  <a:srgbClr val="0F349A"/>
                </a:solidFill>
              </a:rPr>
              <a:t>На территории Дальневосточного ФО </a:t>
            </a:r>
            <a:r>
              <a:rPr lang="ru-RU" sz="1400" b="1" dirty="0">
                <a:solidFill>
                  <a:srgbClr val="0F349A"/>
                </a:solidFill>
              </a:rPr>
              <a:t>Региональные геолого-геофизические </a:t>
            </a:r>
            <a:br>
              <a:rPr lang="ru-RU" sz="1400" b="1" dirty="0">
                <a:solidFill>
                  <a:srgbClr val="0F349A"/>
                </a:solidFill>
              </a:rPr>
            </a:br>
            <a:r>
              <a:rPr lang="ru-RU" sz="1400" b="1" dirty="0">
                <a:solidFill>
                  <a:srgbClr val="0F349A"/>
                </a:solidFill>
              </a:rPr>
              <a:t>и геолого-съемочные работы</a:t>
            </a:r>
            <a:r>
              <a:rPr lang="ru-RU" sz="1400" dirty="0">
                <a:solidFill>
                  <a:srgbClr val="0F349A"/>
                </a:solidFill>
              </a:rPr>
              <a:t> выполняются в соответствии госпрограммой «Воспроизводство и использование  природных ресурсов», подпрограмма «Воспроизводство минерально-сырьевой базы, геологическое изучение недр».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365843" y="1915970"/>
            <a:ext cx="748388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200" b="1" dirty="0">
                <a:solidFill>
                  <a:srgbClr val="C00000"/>
                </a:solidFill>
              </a:rPr>
              <a:t>Структура финансирования региональных геолого-геофизических </a:t>
            </a:r>
            <a:br>
              <a:rPr lang="ru-RU" sz="1200" b="1" dirty="0">
                <a:solidFill>
                  <a:srgbClr val="C00000"/>
                </a:solidFill>
              </a:rPr>
            </a:br>
            <a:r>
              <a:rPr lang="ru-RU" sz="1200" b="1" dirty="0">
                <a:solidFill>
                  <a:srgbClr val="C00000"/>
                </a:solidFill>
              </a:rPr>
              <a:t>и геолого-съемочных работ за счет средств федерального бюджета в 2016 – 2017 годах, </a:t>
            </a:r>
            <a:r>
              <a:rPr lang="ru-RU" sz="1200" b="1" dirty="0" err="1">
                <a:solidFill>
                  <a:srgbClr val="C00000"/>
                </a:solidFill>
              </a:rPr>
              <a:t>тыс.руб</a:t>
            </a:r>
            <a:r>
              <a:rPr lang="ru-RU" sz="12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42465" y="732669"/>
            <a:ext cx="2250644" cy="6125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55" name="TextBox 54"/>
          <p:cNvSpPr txBox="1"/>
          <p:nvPr/>
        </p:nvSpPr>
        <p:spPr>
          <a:xfrm>
            <a:off x="10033235" y="1896187"/>
            <a:ext cx="2218928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Региональные геолого-съемочные и геофизические работы, в том числе: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сводное и обзорное геологическое картографирование;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геологическое картографирование масштаба 1:1 000 000;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региональные геолого-съёмочные работы масштаба 1:200 000;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2. Создание государственной сети опорных геолого-геофизических профилей и параметрических скважин;</a:t>
            </a:r>
          </a:p>
          <a:p>
            <a:pPr>
              <a:spcBef>
                <a:spcPts val="600"/>
              </a:spcBef>
            </a:pP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3. Специальные гравиметрические работы.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9941356" y="986574"/>
            <a:ext cx="2218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Региональные геолого-геофизические и геолого-съемочные работы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69492" y="5674403"/>
            <a:ext cx="6674720" cy="103105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marL="180000" indent="-180000">
              <a:lnSpc>
                <a:spcPct val="85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ru-RU" sz="1000" b="1" dirty="0">
                <a:solidFill>
                  <a:srgbClr val="0F349A"/>
                </a:solidFill>
              </a:rPr>
              <a:t>Сводное и обзорное геологическое картографирование</a:t>
            </a:r>
          </a:p>
          <a:p>
            <a:pPr lvl="1">
              <a:lnSpc>
                <a:spcPct val="85000"/>
              </a:lnSpc>
              <a:spcBef>
                <a:spcPts val="300"/>
              </a:spcBef>
            </a:pPr>
            <a:r>
              <a:rPr lang="ru-RU" sz="1000" b="1" dirty="0">
                <a:solidFill>
                  <a:srgbClr val="0F349A"/>
                </a:solidFill>
              </a:rPr>
              <a:t>2. `Геологическое картографирование масштаба 1:1 000 000</a:t>
            </a:r>
          </a:p>
          <a:p>
            <a:pPr lvl="2">
              <a:lnSpc>
                <a:spcPct val="85000"/>
              </a:lnSpc>
              <a:spcBef>
                <a:spcPts val="300"/>
              </a:spcBef>
            </a:pPr>
            <a:r>
              <a:rPr lang="ru-RU" sz="1000" b="1" dirty="0">
                <a:solidFill>
                  <a:srgbClr val="0F349A"/>
                </a:solidFill>
              </a:rPr>
              <a:t>3.  Региональные геолого-съёмочные работы масштаба 1:200 000</a:t>
            </a:r>
          </a:p>
          <a:p>
            <a:pPr lvl="3">
              <a:lnSpc>
                <a:spcPct val="85000"/>
              </a:lnSpc>
              <a:spcBef>
                <a:spcPts val="300"/>
              </a:spcBef>
            </a:pPr>
            <a:r>
              <a:rPr lang="ru-RU" sz="1000" b="1" dirty="0">
                <a:solidFill>
                  <a:srgbClr val="0F349A"/>
                </a:solidFill>
              </a:rPr>
              <a:t>4.  Создание государственной сети опорных геолого-геофизических профилей </a:t>
            </a:r>
            <a:br>
              <a:rPr lang="ru-RU" sz="1000" b="1" dirty="0">
                <a:solidFill>
                  <a:srgbClr val="0F349A"/>
                </a:solidFill>
              </a:rPr>
            </a:br>
            <a:r>
              <a:rPr lang="ru-RU" sz="1000" b="1" dirty="0">
                <a:solidFill>
                  <a:srgbClr val="0F349A"/>
                </a:solidFill>
              </a:rPr>
              <a:t>      и параметрических скважин</a:t>
            </a:r>
          </a:p>
          <a:p>
            <a:pPr lvl="4">
              <a:lnSpc>
                <a:spcPct val="85000"/>
              </a:lnSpc>
              <a:spcBef>
                <a:spcPts val="300"/>
              </a:spcBef>
            </a:pPr>
            <a:r>
              <a:rPr lang="ru-RU" sz="1000" b="1" dirty="0">
                <a:solidFill>
                  <a:srgbClr val="0F349A"/>
                </a:solidFill>
              </a:rPr>
              <a:t>5.  Специальные гравиметрические работы</a:t>
            </a:r>
          </a:p>
        </p:txBody>
      </p:sp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5401544"/>
              </p:ext>
            </p:extLst>
          </p:nvPr>
        </p:nvGraphicFramePr>
        <p:xfrm>
          <a:off x="2385639" y="2451383"/>
          <a:ext cx="3620299" cy="2903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Диаграмма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9368927"/>
              </p:ext>
            </p:extLst>
          </p:nvPr>
        </p:nvGraphicFramePr>
        <p:xfrm>
          <a:off x="6144177" y="2449959"/>
          <a:ext cx="3782447" cy="2899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6744120" y="2705270"/>
            <a:ext cx="641041" cy="21698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ru-RU" sz="9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B431A7D-FD35-4EFD-9CBB-AF896C8816DF}"/>
              </a:ext>
            </a:extLst>
          </p:cNvPr>
          <p:cNvGrpSpPr/>
          <p:nvPr/>
        </p:nvGrpSpPr>
        <p:grpSpPr>
          <a:xfrm>
            <a:off x="2755459" y="5289473"/>
            <a:ext cx="2890961" cy="200115"/>
            <a:chOff x="2099956" y="5289473"/>
            <a:chExt cx="2890961" cy="200115"/>
          </a:xfrm>
          <a:solidFill>
            <a:srgbClr val="0F349A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2099956" y="5289473"/>
              <a:ext cx="222046" cy="2001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dirty="0"/>
                <a:t>1</a:t>
              </a: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2784760" y="5289473"/>
              <a:ext cx="222046" cy="2001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dirty="0"/>
                <a:t>2</a:t>
              </a: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3445367" y="5289473"/>
              <a:ext cx="222046" cy="2001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dirty="0"/>
                <a:t>3</a:t>
              </a: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4109888" y="5289473"/>
              <a:ext cx="222046" cy="2001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dirty="0"/>
                <a:t>4</a:t>
              </a: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4768871" y="5289473"/>
              <a:ext cx="222046" cy="2001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dirty="0"/>
                <a:t>5</a:t>
              </a:r>
            </a:p>
          </p:txBody>
        </p:sp>
      </p:grpSp>
      <p:sp>
        <p:nvSpPr>
          <p:cNvPr id="73" name="Прямоугольник 72"/>
          <p:cNvSpPr/>
          <p:nvPr/>
        </p:nvSpPr>
        <p:spPr>
          <a:xfrm>
            <a:off x="2693224" y="3117049"/>
            <a:ext cx="858062" cy="549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2016 г.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8700118" y="3121558"/>
            <a:ext cx="858062" cy="549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2017 г.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742F3A4-0AB0-497A-A6D4-CDB7A4F3E7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sp>
        <p:nvSpPr>
          <p:cNvPr id="42" name="Блок-схема: узел 41">
            <a:extLst>
              <a:ext uri="{FF2B5EF4-FFF2-40B4-BE49-F238E27FC236}">
                <a16:creationId xmlns:a16="http://schemas.microsoft.com/office/drawing/2014/main" id="{8D6419DE-7698-43F1-AA99-90D85C750FC1}"/>
              </a:ext>
            </a:extLst>
          </p:cNvPr>
          <p:cNvSpPr/>
          <p:nvPr/>
        </p:nvSpPr>
        <p:spPr>
          <a:xfrm>
            <a:off x="10724886" y="7108129"/>
            <a:ext cx="685800" cy="73866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B961C93-80D9-4A18-B6CF-2C6A6CF9BAE9}"/>
              </a:ext>
            </a:extLst>
          </p:cNvPr>
          <p:cNvGrpSpPr/>
          <p:nvPr/>
        </p:nvGrpSpPr>
        <p:grpSpPr>
          <a:xfrm>
            <a:off x="5431101" y="2642458"/>
            <a:ext cx="1158163" cy="630969"/>
            <a:chOff x="3832754" y="2752310"/>
            <a:chExt cx="1158163" cy="630969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380F47B-CC0D-45A1-A1DE-765815FC511C}"/>
                </a:ext>
              </a:extLst>
            </p:cNvPr>
            <p:cNvSpPr/>
            <p:nvPr/>
          </p:nvSpPr>
          <p:spPr>
            <a:xfrm>
              <a:off x="3832754" y="2752310"/>
              <a:ext cx="1158163" cy="63096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106DA7CA-270F-4D2D-889C-F31883790278}"/>
                </a:ext>
              </a:extLst>
            </p:cNvPr>
            <p:cNvSpPr/>
            <p:nvPr/>
          </p:nvSpPr>
          <p:spPr>
            <a:xfrm>
              <a:off x="3980350" y="2887360"/>
              <a:ext cx="239486" cy="143922"/>
            </a:xfrm>
            <a:prstGeom prst="rect">
              <a:avLst/>
            </a:prstGeom>
            <a:solidFill>
              <a:srgbClr val="597607"/>
            </a:solidFill>
            <a:ln w="952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A7FCA85B-D4AB-4B6E-972D-47D6D0B522B8}"/>
                </a:ext>
              </a:extLst>
            </p:cNvPr>
            <p:cNvSpPr/>
            <p:nvPr/>
          </p:nvSpPr>
          <p:spPr>
            <a:xfrm>
              <a:off x="3980350" y="3102881"/>
              <a:ext cx="239486" cy="143922"/>
            </a:xfrm>
            <a:prstGeom prst="rect">
              <a:avLst/>
            </a:prstGeom>
            <a:solidFill>
              <a:srgbClr val="ED7D31"/>
            </a:solidFill>
            <a:ln w="952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B9CB65FE-10B2-46F6-AA98-3E2B389658FC}"/>
                </a:ext>
              </a:extLst>
            </p:cNvPr>
            <p:cNvSpPr/>
            <p:nvPr/>
          </p:nvSpPr>
          <p:spPr>
            <a:xfrm>
              <a:off x="4180501" y="2857256"/>
              <a:ext cx="762416" cy="21698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ru-RU" sz="900" i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РФ в целом</a:t>
              </a:r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FC3FEF92-6916-4650-8025-890D11EB3C28}"/>
                </a:ext>
              </a:extLst>
            </p:cNvPr>
            <p:cNvSpPr/>
            <p:nvPr/>
          </p:nvSpPr>
          <p:spPr>
            <a:xfrm>
              <a:off x="4180501" y="3060284"/>
              <a:ext cx="762416" cy="21698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ru-RU" sz="900" i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ДВФО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EFB238A4-A33B-4B94-AA45-E69A7616AC56}"/>
              </a:ext>
            </a:extLst>
          </p:cNvPr>
          <p:cNvGrpSpPr/>
          <p:nvPr/>
        </p:nvGrpSpPr>
        <p:grpSpPr>
          <a:xfrm>
            <a:off x="6589264" y="5289473"/>
            <a:ext cx="2890961" cy="200115"/>
            <a:chOff x="2099956" y="5289473"/>
            <a:chExt cx="2890961" cy="200115"/>
          </a:xfrm>
          <a:solidFill>
            <a:srgbClr val="0F349A"/>
          </a:solidFill>
        </p:grpSpPr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CF0AABD9-8347-487C-A71F-C3A220640F58}"/>
                </a:ext>
              </a:extLst>
            </p:cNvPr>
            <p:cNvSpPr/>
            <p:nvPr/>
          </p:nvSpPr>
          <p:spPr>
            <a:xfrm>
              <a:off x="2099956" y="5289473"/>
              <a:ext cx="222046" cy="2001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dirty="0"/>
                <a:t>1</a:t>
              </a: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989A703E-36A7-4A61-9E11-C9C886EEE727}"/>
                </a:ext>
              </a:extLst>
            </p:cNvPr>
            <p:cNvSpPr/>
            <p:nvPr/>
          </p:nvSpPr>
          <p:spPr>
            <a:xfrm>
              <a:off x="2784760" y="5289473"/>
              <a:ext cx="222046" cy="2001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dirty="0"/>
                <a:t>2</a:t>
              </a: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0040044D-66B9-4BE7-AEE7-D3EC0865A1B9}"/>
                </a:ext>
              </a:extLst>
            </p:cNvPr>
            <p:cNvSpPr/>
            <p:nvPr/>
          </p:nvSpPr>
          <p:spPr>
            <a:xfrm>
              <a:off x="3445367" y="5289473"/>
              <a:ext cx="222046" cy="2001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dirty="0"/>
                <a:t>3</a:t>
              </a: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C1D43319-B3BC-4479-9809-77D63A24B0D3}"/>
                </a:ext>
              </a:extLst>
            </p:cNvPr>
            <p:cNvSpPr/>
            <p:nvPr/>
          </p:nvSpPr>
          <p:spPr>
            <a:xfrm>
              <a:off x="4109888" y="5289473"/>
              <a:ext cx="222046" cy="2001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dirty="0"/>
                <a:t>4</a:t>
              </a:r>
            </a:p>
          </p:txBody>
        </p:sp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B1A57381-A4CD-47A3-80D8-551BBBD1D8DD}"/>
                </a:ext>
              </a:extLst>
            </p:cNvPr>
            <p:cNvSpPr/>
            <p:nvPr/>
          </p:nvSpPr>
          <p:spPr>
            <a:xfrm>
              <a:off x="4768871" y="5289473"/>
              <a:ext cx="222046" cy="2001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dirty="0"/>
                <a:t>5</a:t>
              </a:r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2E62847-5CC6-44AF-84C2-DC8AEF86FC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0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2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2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8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8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0"/>
                            </p:stCondLst>
                            <p:childTnLst>
                              <p:par>
                                <p:cTn id="65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/>
      <p:bldP spid="4" grpId="0" build="p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196FBBA-06C3-4B3B-A419-3C66A2F08D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88500" y="735724"/>
            <a:ext cx="2603500" cy="61222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0671170-391F-4AC3-8592-9835A56616BC}"/>
              </a:ext>
            </a:extLst>
          </p:cNvPr>
          <p:cNvGrpSpPr/>
          <p:nvPr/>
        </p:nvGrpSpPr>
        <p:grpSpPr>
          <a:xfrm>
            <a:off x="896468" y="1622987"/>
            <a:ext cx="7795564" cy="4928950"/>
            <a:chOff x="2480458" y="2399477"/>
            <a:chExt cx="6738068" cy="426032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480458" y="2399477"/>
              <a:ext cx="6738068" cy="2660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cap="all" spc="-10" dirty="0">
                  <a:solidFill>
                    <a:srgbClr val="0F349A"/>
                  </a:solidFill>
                </a:rPr>
                <a:t>Закономерности размещения полезных ископаемых относительно глубинных структур</a:t>
              </a:r>
            </a:p>
          </p:txBody>
        </p:sp>
        <p:pic>
          <p:nvPicPr>
            <p:cNvPr id="34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" t="2402" r="1685" b="2711"/>
            <a:stretch/>
          </p:blipFill>
          <p:spPr bwMode="auto">
            <a:xfrm>
              <a:off x="2570986" y="2677359"/>
              <a:ext cx="6557012" cy="3982438"/>
            </a:xfrm>
            <a:prstGeom prst="rect">
              <a:avLst/>
            </a:prstGeom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extBox 34"/>
          <p:cNvSpPr txBox="1"/>
          <p:nvPr/>
        </p:nvSpPr>
        <p:spPr>
          <a:xfrm>
            <a:off x="9656817" y="1300550"/>
            <a:ext cx="24668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algn="ctr">
              <a:lnSpc>
                <a:spcPts val="1560"/>
              </a:lnSpc>
              <a:spcBef>
                <a:spcPts val="1200"/>
              </a:spcBef>
            </a:pPr>
            <a:r>
              <a:rPr lang="ru-RU" sz="1100" b="1" dirty="0">
                <a:solidFill>
                  <a:schemeClr val="bg1"/>
                </a:solidFill>
              </a:rPr>
              <a:t>Связь </a:t>
            </a:r>
            <a:r>
              <a:rPr lang="ru-RU" sz="1100" b="1" dirty="0" err="1">
                <a:solidFill>
                  <a:schemeClr val="bg1"/>
                </a:solidFill>
              </a:rPr>
              <a:t>минерагении</a:t>
            </a:r>
            <a:r>
              <a:rPr lang="ru-RU" sz="1100" b="1" dirty="0">
                <a:solidFill>
                  <a:schemeClr val="bg1"/>
                </a:solidFill>
              </a:rPr>
              <a:t> и глубинного строения:</a:t>
            </a:r>
          </a:p>
          <a:p>
            <a:pPr marL="266700" indent="-177800">
              <a:lnSpc>
                <a:spcPts val="156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Выявлена приуроченность известной </a:t>
            </a:r>
            <a:r>
              <a:rPr lang="ru-RU" sz="11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Балыгычано-Сугойской</a:t>
            </a: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рудной зоны и расположенных в ее пределах узлов к глубинным зонам </a:t>
            </a:r>
            <a:r>
              <a:rPr lang="ru-RU" sz="11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флюидонасыщенности</a:t>
            </a: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  <a:p>
            <a:pPr marL="266700" indent="-177800">
              <a:lnSpc>
                <a:spcPts val="156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Такая же приуроченность характерна для </a:t>
            </a:r>
            <a:r>
              <a:rPr lang="ru-RU" sz="11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Карамкенского</a:t>
            </a: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1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Хетинского</a:t>
            </a: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Мякит-</a:t>
            </a:r>
            <a:r>
              <a:rPr lang="ru-RU" sz="11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Хурчанского</a:t>
            </a: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1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Большекупкинского</a:t>
            </a: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1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Коркодонского</a:t>
            </a: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1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Ущельнинского</a:t>
            </a: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рудных узлов.</a:t>
            </a:r>
          </a:p>
          <a:p>
            <a:pPr marL="266700" indent="-177800">
              <a:lnSpc>
                <a:spcPts val="156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По этому признаку прогнозируется </a:t>
            </a:r>
            <a:r>
              <a:rPr lang="ru-RU" sz="11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Бургачанский</a:t>
            </a: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рудный узел на </a:t>
            </a:r>
            <a:r>
              <a:rPr lang="ru-RU" sz="11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Омолонском</a:t>
            </a: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массиве.</a:t>
            </a:r>
          </a:p>
          <a:p>
            <a:pPr indent="176213">
              <a:lnSpc>
                <a:spcPts val="1560"/>
              </a:lnSpc>
              <a:spcBef>
                <a:spcPts val="1200"/>
              </a:spcBef>
            </a:pP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326B88-E936-4246-BAC0-9617995C0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895B98A5-F875-478D-B8BD-2881EE67DF3C}"/>
              </a:ext>
            </a:extLst>
          </p:cNvPr>
          <p:cNvSpPr/>
          <p:nvPr/>
        </p:nvSpPr>
        <p:spPr>
          <a:xfrm>
            <a:off x="10724886" y="7184329"/>
            <a:ext cx="685800" cy="73866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62A2771-A3D2-477E-A264-799A0B593677}"/>
              </a:ext>
            </a:extLst>
          </p:cNvPr>
          <p:cNvSpPr/>
          <p:nvPr/>
        </p:nvSpPr>
        <p:spPr>
          <a:xfrm>
            <a:off x="2716000" y="800896"/>
            <a:ext cx="6759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Государственная  сеть опорных геолого-геофизических профилей, параметрических и сверхглубоких скважин – основа глубинного 3Д картографирования территории Российской Федерации и ее континентального шельфа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8DF396-7E02-401E-9656-FF7350D6C91B}"/>
              </a:ext>
            </a:extLst>
          </p:cNvPr>
          <p:cNvSpPr/>
          <p:nvPr/>
        </p:nvSpPr>
        <p:spPr>
          <a:xfrm>
            <a:off x="1569595" y="3455194"/>
            <a:ext cx="138113" cy="904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CBE2442-E5C6-4BF9-B3AD-15386CEE4095}"/>
              </a:ext>
            </a:extLst>
          </p:cNvPr>
          <p:cNvSpPr/>
          <p:nvPr/>
        </p:nvSpPr>
        <p:spPr>
          <a:xfrm>
            <a:off x="1819275" y="3098007"/>
            <a:ext cx="59531" cy="904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784F76-58AB-4BAE-8213-66C429003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05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GHBHJLF ДАЛЬНЕГО ВОСТОКА">
            <a:extLst>
              <a:ext uri="{FF2B5EF4-FFF2-40B4-BE49-F238E27FC236}">
                <a16:creationId xmlns:a16="http://schemas.microsoft.com/office/drawing/2014/main" id="{524F2E4C-52FD-496C-9476-88AD50C5E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FAF5A85-A3BF-4BC0-A494-E4B3EC04435F}"/>
              </a:ext>
            </a:extLst>
          </p:cNvPr>
          <p:cNvSpPr/>
          <p:nvPr/>
        </p:nvSpPr>
        <p:spPr>
          <a:xfrm>
            <a:off x="-1586" y="5613400"/>
            <a:ext cx="12191999" cy="10388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ru-RU" sz="2800" b="1" kern="1300" dirty="0">
                <a:ln w="10160">
                  <a:noFill/>
                  <a:prstDash val="solid"/>
                </a:ln>
                <a:solidFill>
                  <a:schemeClr val="bg1"/>
                </a:solidFill>
              </a:rPr>
              <a:t>МЕЖДУНАРОДНОЕ ГЕОЛОГИЧЕСКОЕ СОТРУДНИЧЕСТВО</a:t>
            </a:r>
          </a:p>
        </p:txBody>
      </p:sp>
      <p:sp>
        <p:nvSpPr>
          <p:cNvPr id="6" name="Прямоугольник 32">
            <a:extLst>
              <a:ext uri="{FF2B5EF4-FFF2-40B4-BE49-F238E27FC236}">
                <a16:creationId xmlns:a16="http://schemas.microsoft.com/office/drawing/2014/main" id="{77939407-5E9E-4DAC-B704-13B446EF0229}"/>
              </a:ext>
            </a:extLst>
          </p:cNvPr>
          <p:cNvSpPr/>
          <p:nvPr/>
        </p:nvSpPr>
        <p:spPr>
          <a:xfrm>
            <a:off x="659606" y="6464409"/>
            <a:ext cx="10869614" cy="290721"/>
          </a:xfrm>
          <a:prstGeom prst="rect">
            <a:avLst/>
          </a:prstGeom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cap="all" spc="-10" dirty="0">
                <a:solidFill>
                  <a:srgbClr val="9BBEDE"/>
                </a:solidFill>
              </a:rPr>
              <a:t>Государственная  геологическая  карта – научная  основа </a:t>
            </a:r>
            <a:r>
              <a:rPr lang="en-US" sz="1600" b="1" cap="all" spc="-10" dirty="0">
                <a:solidFill>
                  <a:srgbClr val="9BBEDE"/>
                </a:solidFill>
              </a:rPr>
              <a:t> </a:t>
            </a:r>
            <a:r>
              <a:rPr lang="ru-RU" sz="1600" b="1" cap="all" spc="-10" dirty="0">
                <a:solidFill>
                  <a:srgbClr val="9BBEDE"/>
                </a:solidFill>
              </a:rPr>
              <a:t>минерально-сырьевого  потенциала  России</a:t>
            </a:r>
            <a:endParaRPr lang="ru-RU" sz="1600" cap="all" spc="-10" dirty="0">
              <a:solidFill>
                <a:srgbClr val="9BBED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AE5E98-C83E-4D85-AE26-0B328F3F1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CF6525-72DD-4FBC-A931-1C4502C4D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81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B37BD84-3DD6-4F38-8FEE-9F90DBAE6E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4349D1-614B-4815-8325-4464D8ACC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28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8459" y="1273342"/>
            <a:ext cx="5041032" cy="503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8703" y="2005952"/>
            <a:ext cx="4565538" cy="404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971" y="1857307"/>
            <a:ext cx="4015870" cy="2727056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7008" y="1763921"/>
            <a:ext cx="3509916" cy="3823706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2623865" y="2090384"/>
            <a:ext cx="32892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Атлас геологических карт Центральной, Северной и Восточной Азии, масштаба 1:2 500 000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2567852" y="3327350"/>
            <a:ext cx="31547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ГИС-Атлас геологических карт Северной Евразии </a:t>
            </a:r>
            <a:br>
              <a:rPr lang="ru-RU" sz="14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14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ru-RU" sz="14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Россия со странами СНГ</a:t>
            </a:r>
            <a:r>
              <a:rPr lang="en-US" sz="14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sz="1400" b="1" dirty="0">
              <a:solidFill>
                <a:srgbClr val="0F349A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605952" y="4581382"/>
            <a:ext cx="3430110" cy="1215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Международная геологическая карта Азии масштаба 1:5 000 000 (</a:t>
            </a:r>
            <a:r>
              <a:rPr lang="en-US" sz="14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IGMA 5000</a:t>
            </a:r>
            <a:r>
              <a:rPr lang="ru-RU" sz="14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Международная тектоническая карта Азии – ITMA 5000</a:t>
            </a:r>
          </a:p>
          <a:p>
            <a:pPr>
              <a:lnSpc>
                <a:spcPct val="85000"/>
              </a:lnSpc>
            </a:pPr>
            <a:endParaRPr lang="ru-RU" sz="1400" b="1" dirty="0">
              <a:solidFill>
                <a:srgbClr val="0F349A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Минус 60"/>
          <p:cNvSpPr/>
          <p:nvPr/>
        </p:nvSpPr>
        <p:spPr>
          <a:xfrm>
            <a:off x="2020684" y="2055923"/>
            <a:ext cx="508000" cy="338910"/>
          </a:xfrm>
          <a:prstGeom prst="mathMinus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/>
          </a:p>
        </p:txBody>
      </p:sp>
      <p:sp>
        <p:nvSpPr>
          <p:cNvPr id="63" name="Минус 62"/>
          <p:cNvSpPr/>
          <p:nvPr/>
        </p:nvSpPr>
        <p:spPr>
          <a:xfrm>
            <a:off x="2020684" y="3270876"/>
            <a:ext cx="508000" cy="338910"/>
          </a:xfrm>
          <a:prstGeom prst="mathMinus">
            <a:avLst/>
          </a:prstGeom>
          <a:solidFill>
            <a:srgbClr val="FFCC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600"/>
          </a:p>
        </p:txBody>
      </p:sp>
      <p:sp>
        <p:nvSpPr>
          <p:cNvPr id="64" name="Минус 63"/>
          <p:cNvSpPr/>
          <p:nvPr/>
        </p:nvSpPr>
        <p:spPr>
          <a:xfrm>
            <a:off x="2020684" y="4540821"/>
            <a:ext cx="508000" cy="338910"/>
          </a:xfrm>
          <a:prstGeom prst="mathMinus">
            <a:avLst/>
          </a:prstGeom>
          <a:solidFill>
            <a:srgbClr val="3BE53B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/>
          </a:p>
        </p:txBody>
      </p:sp>
      <p:sp>
        <p:nvSpPr>
          <p:cNvPr id="15" name="Блок-схема: узел 14">
            <a:extLst>
              <a:ext uri="{FF2B5EF4-FFF2-40B4-BE49-F238E27FC236}">
                <a16:creationId xmlns:a16="http://schemas.microsoft.com/office/drawing/2014/main" id="{2F16DCF7-AA35-42BF-A445-61BAAE784B10}"/>
              </a:ext>
            </a:extLst>
          </p:cNvPr>
          <p:cNvSpPr/>
          <p:nvPr/>
        </p:nvSpPr>
        <p:spPr>
          <a:xfrm>
            <a:off x="10724886" y="7184329"/>
            <a:ext cx="685800" cy="73866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82344B5-30BE-4F81-99DD-3919C04FB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52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3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250"/>
                            </p:stCondLst>
                            <p:childTnLst>
                              <p:par>
                                <p:cTn id="42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3" grpId="0"/>
      <p:bldP spid="44" grpId="0"/>
      <p:bldP spid="61" grpId="0" animBg="1"/>
      <p:bldP spid="63" grpId="0" animBg="1"/>
      <p:bldP spid="6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C845C00-815C-4172-A266-2A4F9D661D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4C5F589-AB6F-4B70-A610-A54B6BD0F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sp>
        <p:nvSpPr>
          <p:cNvPr id="71" name="Прямоугольник 70"/>
          <p:cNvSpPr/>
          <p:nvPr/>
        </p:nvSpPr>
        <p:spPr>
          <a:xfrm>
            <a:off x="850019" y="1008877"/>
            <a:ext cx="9306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Атлас геологических карт </a:t>
            </a:r>
            <a:br>
              <a:rPr lang="ru-RU" sz="16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Северной-Центральной-Восточной Азии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масштаба 1:2 500 000 </a:t>
            </a: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75" y="5155594"/>
            <a:ext cx="2359371" cy="1265517"/>
          </a:xfrm>
          <a:prstGeom prst="ellipse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406079" y="1352733"/>
            <a:ext cx="11035430" cy="5322762"/>
            <a:chOff x="1669648" y="663099"/>
            <a:chExt cx="12278823" cy="6117958"/>
          </a:xfrm>
        </p:grpSpPr>
        <p:pic>
          <p:nvPicPr>
            <p:cNvPr id="73" name="Рисунок 5" descr="1_Geological Map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13528" y="663099"/>
              <a:ext cx="2879725" cy="3236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Рисунок 6" descr="2_Tectonic Map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57954" y="1540403"/>
              <a:ext cx="2879725" cy="3178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75" name="Рисунок 7" descr="3_Metallogenic Map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798653" y="2563031"/>
              <a:ext cx="2881313" cy="31559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76" name="Рисунок 8" descr="4_Minerogenic Map of Energy Resources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0812067" y="3327151"/>
              <a:ext cx="2879725" cy="3243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Прямоугольник 76"/>
            <p:cNvSpPr/>
            <p:nvPr/>
          </p:nvSpPr>
          <p:spPr>
            <a:xfrm>
              <a:off x="1669648" y="3900011"/>
              <a:ext cx="2757724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300" b="1" cap="all" spc="-10" dirty="0">
                  <a:solidFill>
                    <a:schemeClr val="accent1">
                      <a:lumMod val="50000"/>
                    </a:schemeClr>
                  </a:solidFill>
                </a:rPr>
                <a:t>Геологическая</a:t>
              </a:r>
              <a:r>
                <a:rPr lang="ru-RU" sz="1300" b="1" kern="1300" spc="-11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ru-RU" sz="1300" b="1" cap="all" spc="-10" dirty="0">
                  <a:solidFill>
                    <a:schemeClr val="accent1">
                      <a:lumMod val="50000"/>
                    </a:schemeClr>
                  </a:solidFill>
                </a:rPr>
                <a:t>карта</a:t>
              </a:r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4818954" y="4695697"/>
              <a:ext cx="2757724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300" b="1" cap="all" spc="-10" dirty="0">
                  <a:solidFill>
                    <a:schemeClr val="accent1">
                      <a:lumMod val="50000"/>
                    </a:schemeClr>
                  </a:solidFill>
                </a:rPr>
                <a:t>Тектоническая карта</a:t>
              </a: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7874789" y="5676051"/>
              <a:ext cx="2757724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300" b="1" cap="all" spc="-10" dirty="0">
                  <a:solidFill>
                    <a:schemeClr val="accent1">
                      <a:lumMod val="50000"/>
                    </a:schemeClr>
                  </a:solidFill>
                </a:rPr>
                <a:t>Металлогеническая карта</a:t>
              </a:r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10555385" y="6488669"/>
              <a:ext cx="3393086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300" b="1" cap="all" spc="-10" dirty="0">
                  <a:solidFill>
                    <a:schemeClr val="accent1">
                      <a:lumMod val="50000"/>
                    </a:schemeClr>
                  </a:solidFill>
                </a:rPr>
                <a:t>Карта энергетических ресурсов</a:t>
              </a:r>
            </a:p>
          </p:txBody>
        </p:sp>
      </p:grpSp>
      <p:grpSp>
        <p:nvGrpSpPr>
          <p:cNvPr id="81" name="Группа 80"/>
          <p:cNvGrpSpPr>
            <a:grpSpLocks noChangeAspect="1"/>
          </p:cNvGrpSpPr>
          <p:nvPr/>
        </p:nvGrpSpPr>
        <p:grpSpPr>
          <a:xfrm>
            <a:off x="9840912" y="980423"/>
            <a:ext cx="1908175" cy="1906670"/>
            <a:chOff x="3354374" y="1197917"/>
            <a:chExt cx="5587258" cy="5582854"/>
          </a:xfrm>
        </p:grpSpPr>
        <p:pic>
          <p:nvPicPr>
            <p:cNvPr id="82" name="Рисунок 1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354374" y="1197917"/>
              <a:ext cx="5587258" cy="5582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458710" y="1641881"/>
              <a:ext cx="3890235" cy="4238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BCB08D9-7B71-426B-8599-E9164C572778}"/>
              </a:ext>
            </a:extLst>
          </p:cNvPr>
          <p:cNvSpPr/>
          <p:nvPr/>
        </p:nvSpPr>
        <p:spPr>
          <a:xfrm>
            <a:off x="10832136" y="6646789"/>
            <a:ext cx="3616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300" dirty="0">
                <a:solidFill>
                  <a:srgbClr val="50648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1300" dirty="0">
                <a:solidFill>
                  <a:srgbClr val="50648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1300" dirty="0">
              <a:solidFill>
                <a:srgbClr val="50648C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6602DE-D349-4677-A221-A164FA754B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62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76F71CB-70C3-4ED3-B3FA-65373C1040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E38D42C-E3BC-4A77-9F69-DD4A1F4D8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sp>
        <p:nvSpPr>
          <p:cNvPr id="71" name="Прямоугольник 70"/>
          <p:cNvSpPr/>
          <p:nvPr/>
        </p:nvSpPr>
        <p:spPr>
          <a:xfrm>
            <a:off x="1370533" y="924276"/>
            <a:ext cx="80307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Атлас геологических карт </a:t>
            </a:r>
            <a:br>
              <a:rPr lang="ru-RU" sz="16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Северной-Центральной-Восточной Азии масштаба 1:2 500 000 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82" y="5282277"/>
            <a:ext cx="2632223" cy="1411868"/>
          </a:xfrm>
          <a:prstGeom prst="ellipse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42154" y="1933758"/>
            <a:ext cx="9310917" cy="4626043"/>
            <a:chOff x="2554994" y="924939"/>
            <a:chExt cx="9463791" cy="5708974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2554994" y="1654591"/>
              <a:ext cx="1006308" cy="5982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5000"/>
                </a:lnSpc>
                <a:defRPr/>
              </a:pPr>
              <a:r>
                <a:rPr lang="ru-RU" sz="1000" b="1" kern="1300" dirty="0">
                  <a:ln w="10160">
                    <a:noFill/>
                    <a:prstDash val="solid"/>
                  </a:ln>
                  <a:solidFill>
                    <a:srgbClr val="0F349A"/>
                  </a:solidFill>
                </a:rPr>
                <a:t>Карта</a:t>
              </a:r>
            </a:p>
            <a:p>
              <a:pPr algn="r">
                <a:lnSpc>
                  <a:spcPct val="85000"/>
                </a:lnSpc>
                <a:defRPr/>
              </a:pPr>
              <a:r>
                <a:rPr lang="ru-RU" sz="1000" b="1" kern="1300" dirty="0">
                  <a:ln w="10160">
                    <a:noFill/>
                    <a:prstDash val="solid"/>
                  </a:ln>
                  <a:solidFill>
                    <a:srgbClr val="0F349A"/>
                  </a:solidFill>
                </a:rPr>
                <a:t>мощности </a:t>
              </a:r>
            </a:p>
            <a:p>
              <a:pPr algn="r">
                <a:lnSpc>
                  <a:spcPct val="85000"/>
                </a:lnSpc>
                <a:defRPr/>
              </a:pPr>
              <a:r>
                <a:rPr lang="ru-RU" sz="1000" b="1" kern="1300" dirty="0">
                  <a:ln w="10160">
                    <a:noFill/>
                    <a:prstDash val="solid"/>
                  </a:ln>
                  <a:solidFill>
                    <a:srgbClr val="0F349A"/>
                  </a:solidFill>
                </a:rPr>
                <a:t>земной коры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4531226" y="4279046"/>
              <a:ext cx="1870731" cy="7596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5000"/>
                </a:lnSpc>
                <a:defRPr/>
              </a:pPr>
              <a:r>
                <a:rPr lang="ru-RU" sz="1000" b="1" kern="1300" dirty="0">
                  <a:ln w="10160">
                    <a:noFill/>
                    <a:prstDash val="solid"/>
                  </a:ln>
                  <a:solidFill>
                    <a:srgbClr val="0F349A"/>
                  </a:solidFill>
                </a:rPr>
                <a:t>Карта</a:t>
              </a:r>
            </a:p>
            <a:p>
              <a:pPr algn="r">
                <a:lnSpc>
                  <a:spcPct val="85000"/>
                </a:lnSpc>
                <a:defRPr/>
              </a:pPr>
              <a:r>
                <a:rPr lang="ru-RU" sz="1000" b="1" kern="1300" dirty="0">
                  <a:ln w="10160">
                    <a:noFill/>
                    <a:prstDash val="solid"/>
                  </a:ln>
                  <a:solidFill>
                    <a:srgbClr val="0F349A"/>
                  </a:solidFill>
                </a:rPr>
                <a:t>мощности </a:t>
              </a:r>
            </a:p>
            <a:p>
              <a:pPr algn="r">
                <a:lnSpc>
                  <a:spcPct val="85000"/>
                </a:lnSpc>
                <a:defRPr/>
              </a:pPr>
              <a:r>
                <a:rPr lang="ru-RU" sz="1000" b="1" kern="1300" dirty="0">
                  <a:ln w="10160">
                    <a:noFill/>
                    <a:prstDash val="solid"/>
                  </a:ln>
                  <a:solidFill>
                    <a:srgbClr val="0F349A"/>
                  </a:solidFill>
                </a:rPr>
                <a:t> консолидированной</a:t>
              </a:r>
            </a:p>
            <a:p>
              <a:pPr algn="r">
                <a:lnSpc>
                  <a:spcPct val="85000"/>
                </a:lnSpc>
                <a:defRPr/>
              </a:pPr>
              <a:r>
                <a:rPr lang="ru-RU" sz="1000" b="1" kern="1300" dirty="0">
                  <a:ln w="10160">
                    <a:noFill/>
                    <a:prstDash val="solid"/>
                  </a:ln>
                  <a:solidFill>
                    <a:srgbClr val="0F349A"/>
                  </a:solidFill>
                </a:rPr>
                <a:t> коры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294263" y="5191075"/>
              <a:ext cx="1530367" cy="5982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5000"/>
                </a:lnSpc>
                <a:defRPr/>
              </a:pPr>
              <a:r>
                <a:rPr lang="ru-RU" sz="1000" b="1" kern="1300" dirty="0">
                  <a:ln w="10160">
                    <a:noFill/>
                    <a:prstDash val="solid"/>
                  </a:ln>
                  <a:solidFill>
                    <a:srgbClr val="0F349A"/>
                  </a:solidFill>
                </a:rPr>
                <a:t>Карта</a:t>
              </a:r>
            </a:p>
            <a:p>
              <a:pPr algn="r">
                <a:lnSpc>
                  <a:spcPct val="85000"/>
                </a:lnSpc>
                <a:defRPr/>
              </a:pPr>
              <a:r>
                <a:rPr lang="ru-RU" sz="1000" b="1" kern="1300" dirty="0">
                  <a:ln w="10160">
                    <a:noFill/>
                    <a:prstDash val="solid"/>
                  </a:ln>
                  <a:solidFill>
                    <a:srgbClr val="0F349A"/>
                  </a:solidFill>
                </a:rPr>
                <a:t>районирования </a:t>
              </a:r>
            </a:p>
            <a:p>
              <a:pPr algn="r">
                <a:lnSpc>
                  <a:spcPct val="85000"/>
                </a:lnSpc>
                <a:defRPr/>
              </a:pPr>
              <a:r>
                <a:rPr lang="ru-RU" sz="1000" b="1" kern="1300" dirty="0">
                  <a:ln w="10160">
                    <a:noFill/>
                    <a:prstDash val="solid"/>
                  </a:ln>
                  <a:solidFill>
                    <a:srgbClr val="0F349A"/>
                  </a:solidFill>
                </a:rPr>
                <a:t>потенциальных полей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8009363" y="5952597"/>
              <a:ext cx="1127029" cy="5982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5000"/>
                </a:lnSpc>
                <a:defRPr/>
              </a:pPr>
              <a:r>
                <a:rPr lang="ru-RU" sz="1000" b="1" kern="1300" dirty="0">
                  <a:ln w="10160">
                    <a:noFill/>
                    <a:prstDash val="solid"/>
                  </a:ln>
                  <a:solidFill>
                    <a:srgbClr val="0F349A"/>
                  </a:solidFill>
                </a:rPr>
                <a:t>Карта</a:t>
              </a:r>
            </a:p>
            <a:p>
              <a:pPr algn="r">
                <a:lnSpc>
                  <a:spcPct val="85000"/>
                </a:lnSpc>
                <a:defRPr/>
              </a:pPr>
              <a:r>
                <a:rPr lang="ru-RU" sz="1000" b="1" kern="1300" dirty="0">
                  <a:ln w="10160">
                    <a:noFill/>
                    <a:prstDash val="solid"/>
                  </a:ln>
                  <a:solidFill>
                    <a:srgbClr val="0F349A"/>
                  </a:solidFill>
                </a:rPr>
                <a:t>типов земной </a:t>
              </a:r>
            </a:p>
            <a:p>
              <a:pPr algn="r">
                <a:lnSpc>
                  <a:spcPct val="85000"/>
                </a:lnSpc>
                <a:defRPr/>
              </a:pPr>
              <a:r>
                <a:rPr lang="ru-RU" sz="1000" b="1" kern="1300" dirty="0">
                  <a:ln w="10160">
                    <a:noFill/>
                    <a:prstDash val="solid"/>
                  </a:ln>
                  <a:solidFill>
                    <a:srgbClr val="0F349A"/>
                  </a:solidFill>
                </a:rPr>
                <a:t>коры</a:t>
              </a:r>
            </a:p>
          </p:txBody>
        </p:sp>
        <p:grpSp>
          <p:nvGrpSpPr>
            <p:cNvPr id="33" name="Группа 32"/>
            <p:cNvGrpSpPr/>
            <p:nvPr/>
          </p:nvGrpSpPr>
          <p:grpSpPr>
            <a:xfrm>
              <a:off x="9139185" y="4314768"/>
              <a:ext cx="2327274" cy="2319145"/>
              <a:chOff x="7071262" y="3546836"/>
              <a:chExt cx="1818961" cy="1800000"/>
            </a:xfrm>
          </p:grpSpPr>
          <p:pic>
            <p:nvPicPr>
              <p:cNvPr id="34" name="Рисунок 3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099"/>
              <a:stretch/>
            </p:blipFill>
            <p:spPr>
              <a:xfrm>
                <a:off x="7071262" y="3546836"/>
                <a:ext cx="1818961" cy="1800000"/>
              </a:xfrm>
              <a:prstGeom prst="rect">
                <a:avLst/>
              </a:prstGeom>
            </p:spPr>
          </p:pic>
          <p:sp>
            <p:nvSpPr>
              <p:cNvPr id="35" name="Прямоугольник 34"/>
              <p:cNvSpPr/>
              <p:nvPr/>
            </p:nvSpPr>
            <p:spPr>
              <a:xfrm>
                <a:off x="7071262" y="3546836"/>
                <a:ext cx="1818961" cy="18000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00"/>
              </a:p>
            </p:txBody>
          </p:sp>
        </p:grp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4629" y="3440168"/>
              <a:ext cx="2280786" cy="2319145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300" y="2786097"/>
              <a:ext cx="2280786" cy="2319145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624" y="1898434"/>
              <a:ext cx="2280786" cy="2319145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2256" y="2032426"/>
              <a:ext cx="1550212" cy="1576283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9079" y="1016085"/>
              <a:ext cx="1705351" cy="1734031"/>
            </a:xfrm>
            <a:prstGeom prst="rect">
              <a:avLst/>
            </a:prstGeom>
          </p:spPr>
        </p:pic>
        <p:sp>
          <p:nvSpPr>
            <p:cNvPr id="41" name="TextBox 2"/>
            <p:cNvSpPr txBox="1">
              <a:spLocks noChangeArrowheads="1"/>
            </p:cNvSpPr>
            <p:nvPr/>
          </p:nvSpPr>
          <p:spPr bwMode="auto">
            <a:xfrm>
              <a:off x="7804929" y="1162148"/>
              <a:ext cx="1154149" cy="436799"/>
            </a:xfrm>
            <a:prstGeom prst="rect">
              <a:avLst/>
            </a:prstGeom>
            <a:extLst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r">
                <a:defRPr sz="1300" b="1" kern="1300" spc="-110">
                  <a:ln w="10160">
                    <a:solidFill>
                      <a:schemeClr val="accent5"/>
                    </a:solidFill>
                    <a:prstDash val="solid"/>
                  </a:ln>
                </a:defRPr>
              </a:lvl1pPr>
            </a:lstStyle>
            <a:p>
              <a:pPr>
                <a:lnSpc>
                  <a:spcPct val="85000"/>
                </a:lnSpc>
              </a:pPr>
              <a:r>
                <a:rPr lang="ru-RU" altLang="ru-RU" sz="1000" spc="0" dirty="0">
                  <a:ln w="10160">
                    <a:noFill/>
                    <a:prstDash val="solid"/>
                  </a:ln>
                  <a:solidFill>
                    <a:srgbClr val="0F349A"/>
                  </a:solidFill>
                </a:rPr>
                <a:t>Карта поля силы тяжести</a:t>
              </a:r>
              <a:endParaRPr lang="en-US" altLang="ru-RU" sz="1000" spc="0" dirty="0">
                <a:ln w="10160">
                  <a:noFill/>
                  <a:prstDash val="solid"/>
                </a:ln>
                <a:solidFill>
                  <a:srgbClr val="0F349A"/>
                </a:solidFill>
              </a:endParaRPr>
            </a:p>
          </p:txBody>
        </p:sp>
        <p:sp>
          <p:nvSpPr>
            <p:cNvPr id="42" name="TextBox 2"/>
            <p:cNvSpPr txBox="1">
              <a:spLocks noChangeArrowheads="1"/>
            </p:cNvSpPr>
            <p:nvPr/>
          </p:nvSpPr>
          <p:spPr bwMode="auto">
            <a:xfrm>
              <a:off x="10664430" y="1503740"/>
              <a:ext cx="1354355" cy="436799"/>
            </a:xfrm>
            <a:prstGeom prst="rect">
              <a:avLst/>
            </a:prstGeom>
            <a:extLst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300" b="1" kern="1300" spc="-110">
                  <a:ln w="10160">
                    <a:solidFill>
                      <a:schemeClr val="accent5"/>
                    </a:solidFill>
                    <a:prstDash val="solid"/>
                  </a:ln>
                </a:defRPr>
              </a:lvl1pPr>
            </a:lstStyle>
            <a:p>
              <a:pPr algn="l">
                <a:lnSpc>
                  <a:spcPct val="85000"/>
                </a:lnSpc>
              </a:pPr>
              <a:r>
                <a:rPr lang="ru-RU" altLang="ru-RU" sz="1000" spc="0" dirty="0">
                  <a:ln w="10160">
                    <a:noFill/>
                    <a:prstDash val="solid"/>
                  </a:ln>
                  <a:solidFill>
                    <a:srgbClr val="0F349A"/>
                  </a:solidFill>
                </a:rPr>
                <a:t>Карта аномального магнитного поля</a:t>
              </a:r>
              <a:endParaRPr lang="en-US" altLang="ru-RU" sz="1000" spc="0" dirty="0">
                <a:ln w="10160">
                  <a:noFill/>
                  <a:prstDash val="solid"/>
                </a:ln>
                <a:solidFill>
                  <a:srgbClr val="0F349A"/>
                </a:solidFill>
              </a:endParaRPr>
            </a:p>
          </p:txBody>
        </p:sp>
        <p:cxnSp>
          <p:nvCxnSpPr>
            <p:cNvPr id="44" name="Прямая со стрелкой 43"/>
            <p:cNvCxnSpPr/>
            <p:nvPr/>
          </p:nvCxnSpPr>
          <p:spPr>
            <a:xfrm flipH="1">
              <a:off x="9550018" y="2766361"/>
              <a:ext cx="335182" cy="68981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1302" y="924939"/>
              <a:ext cx="2280786" cy="2319145"/>
            </a:xfrm>
            <a:prstGeom prst="rect">
              <a:avLst/>
            </a:prstGeom>
          </p:spPr>
        </p:pic>
        <p:sp>
          <p:nvSpPr>
            <p:cNvPr id="46" name="Прямоугольник 45"/>
            <p:cNvSpPr/>
            <p:nvPr/>
          </p:nvSpPr>
          <p:spPr>
            <a:xfrm>
              <a:off x="3697475" y="3419946"/>
              <a:ext cx="1437041" cy="5982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5000"/>
                </a:lnSpc>
                <a:defRPr/>
              </a:pPr>
              <a:r>
                <a:rPr lang="ru-RU" sz="1000" b="1" kern="1300" dirty="0">
                  <a:ln w="10160">
                    <a:noFill/>
                    <a:prstDash val="solid"/>
                  </a:ln>
                  <a:solidFill>
                    <a:srgbClr val="0F349A"/>
                  </a:solidFill>
                </a:rPr>
                <a:t>Карта</a:t>
              </a:r>
            </a:p>
            <a:p>
              <a:pPr algn="r">
                <a:lnSpc>
                  <a:spcPct val="85000"/>
                </a:lnSpc>
                <a:defRPr/>
              </a:pPr>
              <a:r>
                <a:rPr lang="ru-RU" sz="1000" b="1" kern="1300" dirty="0">
                  <a:ln w="10160">
                    <a:noFill/>
                    <a:prstDash val="solid"/>
                  </a:ln>
                  <a:solidFill>
                    <a:srgbClr val="0F349A"/>
                  </a:solidFill>
                </a:rPr>
                <a:t>мощности осадочного чехла</a:t>
              </a:r>
            </a:p>
          </p:txBody>
        </p:sp>
        <p:cxnSp>
          <p:nvCxnSpPr>
            <p:cNvPr id="48" name="Прямая со стрелкой 47"/>
            <p:cNvCxnSpPr/>
            <p:nvPr/>
          </p:nvCxnSpPr>
          <p:spPr>
            <a:xfrm flipH="1">
              <a:off x="10031762" y="3057883"/>
              <a:ext cx="380495" cy="47791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5E3115F-8F83-4F4F-92B2-DA58AE587A12}"/>
              </a:ext>
            </a:extLst>
          </p:cNvPr>
          <p:cNvSpPr/>
          <p:nvPr/>
        </p:nvSpPr>
        <p:spPr>
          <a:xfrm>
            <a:off x="10832136" y="6646789"/>
            <a:ext cx="3616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300" dirty="0">
                <a:solidFill>
                  <a:srgbClr val="50648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1300" dirty="0">
                <a:solidFill>
                  <a:srgbClr val="50648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1300" dirty="0">
              <a:solidFill>
                <a:srgbClr val="50648C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5865AEF-A4C2-44F6-B6EC-76C9E6BE2A61}"/>
              </a:ext>
            </a:extLst>
          </p:cNvPr>
          <p:cNvGrpSpPr>
            <a:grpSpLocks noChangeAspect="1"/>
          </p:cNvGrpSpPr>
          <p:nvPr/>
        </p:nvGrpSpPr>
        <p:grpSpPr>
          <a:xfrm>
            <a:off x="9840912" y="980423"/>
            <a:ext cx="1908175" cy="1906670"/>
            <a:chOff x="3354374" y="1197917"/>
            <a:chExt cx="5587258" cy="5582854"/>
          </a:xfrm>
        </p:grpSpPr>
        <p:pic>
          <p:nvPicPr>
            <p:cNvPr id="30" name="Рисунок 14">
              <a:extLst>
                <a:ext uri="{FF2B5EF4-FFF2-40B4-BE49-F238E27FC236}">
                  <a16:creationId xmlns:a16="http://schemas.microsoft.com/office/drawing/2014/main" id="{8C203FEB-3CE0-46D6-B475-9B714FBDA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354374" y="1197917"/>
              <a:ext cx="5587258" cy="5582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BBADF42-3BD6-4AC1-BA03-1DD138E16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458710" y="1641881"/>
              <a:ext cx="3890235" cy="4238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A880703-A77B-41F0-A26A-877A0F7442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61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11B9DA6-9473-4C81-A14F-CD3C925A393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B2ADC7-9C4F-4253-9B92-2C11CB3AD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28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7748" y="1223100"/>
            <a:ext cx="4895196" cy="489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7430" y="1773653"/>
            <a:ext cx="3899694" cy="2648164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2637055" y="2334474"/>
            <a:ext cx="3987322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4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ГИС-Атлас геологических карт Северной Евразии </a:t>
            </a:r>
            <a:r>
              <a:rPr lang="en-US" sz="14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ru-RU" sz="14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Россия со странами СНГ</a:t>
            </a:r>
            <a:r>
              <a:rPr lang="en-US" sz="14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sz="1400" b="1" dirty="0">
              <a:solidFill>
                <a:srgbClr val="0F349A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637055" y="3145619"/>
            <a:ext cx="3987322" cy="262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300" i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Фаза</a:t>
            </a:r>
            <a:r>
              <a:rPr lang="en-US" sz="1300" i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ru-RU" sz="1300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Комплект карт масштаба </a:t>
            </a:r>
            <a:r>
              <a:rPr lang="en-US" sz="1300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1:2</a:t>
            </a:r>
            <a:r>
              <a:rPr lang="ru-RU" sz="1300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300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r>
              <a:rPr lang="ru-RU" sz="1300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00 000</a:t>
            </a:r>
          </a:p>
        </p:txBody>
      </p:sp>
      <p:sp>
        <p:nvSpPr>
          <p:cNvPr id="63" name="Минус 62"/>
          <p:cNvSpPr/>
          <p:nvPr/>
        </p:nvSpPr>
        <p:spPr>
          <a:xfrm>
            <a:off x="1995684" y="2291425"/>
            <a:ext cx="508000" cy="338910"/>
          </a:xfrm>
          <a:prstGeom prst="mathMinus">
            <a:avLst/>
          </a:prstGeom>
          <a:solidFill>
            <a:srgbClr val="FFCC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600"/>
          </a:p>
        </p:txBody>
      </p:sp>
      <p:pic>
        <p:nvPicPr>
          <p:cNvPr id="37" name="Picture 4" descr="http://www.cisstat.com/20cis/offfla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270" y="5992782"/>
            <a:ext cx="1737414" cy="868708"/>
          </a:xfrm>
          <a:prstGeom prst="rect">
            <a:avLst/>
          </a:prstGeom>
          <a:ln>
            <a:noFill/>
          </a:ln>
          <a:effectLst>
            <a:glow rad="114300">
              <a:schemeClr val="accent1">
                <a:satMod val="175000"/>
                <a:alpha val="26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2503684" y="6413366"/>
            <a:ext cx="930269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i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Осуществляется на основе решений Межправительственного совета Содружества Независимых Государств.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640178" y="3668697"/>
            <a:ext cx="3708070" cy="432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300" i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Фаза</a:t>
            </a:r>
            <a:r>
              <a:rPr lang="en-US" sz="1300" i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2. </a:t>
            </a:r>
            <a:r>
              <a:rPr lang="ru-RU" sz="1300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Комплект карт масштаба </a:t>
            </a:r>
            <a:r>
              <a:rPr lang="en-US" sz="1300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1:</a:t>
            </a:r>
            <a:r>
              <a:rPr lang="ru-RU" sz="1300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1 000 000</a:t>
            </a:r>
          </a:p>
          <a:p>
            <a:pPr>
              <a:lnSpc>
                <a:spcPct val="85000"/>
              </a:lnSpc>
            </a:pPr>
            <a:endParaRPr lang="ru-RU" sz="1300" dirty="0">
              <a:solidFill>
                <a:srgbClr val="0F349A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637055" y="4188622"/>
            <a:ext cx="3711193" cy="262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300" i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Фаза</a:t>
            </a:r>
            <a:r>
              <a:rPr lang="en-US" sz="1300" i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300" i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1300" i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Комплект карт масштаба </a:t>
            </a:r>
            <a:r>
              <a:rPr lang="en-US" sz="1300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1:</a:t>
            </a:r>
            <a:r>
              <a:rPr lang="ru-RU" sz="1300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200 000</a:t>
            </a:r>
          </a:p>
        </p:txBody>
      </p:sp>
      <p:sp>
        <p:nvSpPr>
          <p:cNvPr id="15" name="Блок-схема: узел 14">
            <a:extLst>
              <a:ext uri="{FF2B5EF4-FFF2-40B4-BE49-F238E27FC236}">
                <a16:creationId xmlns:a16="http://schemas.microsoft.com/office/drawing/2014/main" id="{BE90128A-B1B1-4AB7-B87A-1BD2EA7A91D5}"/>
              </a:ext>
            </a:extLst>
          </p:cNvPr>
          <p:cNvSpPr/>
          <p:nvPr/>
        </p:nvSpPr>
        <p:spPr>
          <a:xfrm>
            <a:off x="10724886" y="7184329"/>
            <a:ext cx="685800" cy="73866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3CB8B7-39FE-47D7-AEAF-D5B019CEF2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94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26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1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50"/>
                            </p:stCondLst>
                            <p:childTnLst>
                              <p:par>
                                <p:cTn id="38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9" grpId="0"/>
      <p:bldP spid="63" grpId="0" animBg="1"/>
      <p:bldP spid="50" grpId="0"/>
      <p:bldP spid="51" grpId="0"/>
      <p:bldP spid="52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0B4D34F-8D2F-4FA8-AD40-A193C16199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8329A0-D6C2-4C03-A7B4-BC239C8C1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"/>
            <a:ext cx="12192000" cy="1170228"/>
          </a:xfrm>
          <a:prstGeom prst="rect">
            <a:avLst/>
          </a:prstGeom>
        </p:spPr>
      </p:pic>
      <p:pic>
        <p:nvPicPr>
          <p:cNvPr id="8" name="Рисунок 7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3552" y="3617999"/>
            <a:ext cx="5303500" cy="324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35" name="Прямоугольник 34"/>
          <p:cNvSpPr/>
          <p:nvPr/>
        </p:nvSpPr>
        <p:spPr>
          <a:xfrm>
            <a:off x="3503285" y="1743255"/>
            <a:ext cx="6682116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Сроки: 2005-2008</a:t>
            </a:r>
            <a:r>
              <a:rPr lang="ru-RU" sz="1200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, рабочие совещания: Санкт-Петербург (2005,2006,2007,2008)</a:t>
            </a:r>
            <a:endParaRPr lang="ru-RU" altLang="ru-RU" sz="1200" dirty="0">
              <a:solidFill>
                <a:srgbClr val="50648C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Участники: Россия, Украина, Республика Беларусь, Молдова, Грузия, Армения, Азербайджан, Казахстан, Кыргызстан, Узбекистан, Таджикистан, Туркменистан</a:t>
            </a:r>
            <a:r>
              <a:rPr lang="en-US" altLang="ru-RU" sz="1200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ts val="1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Географическая площадь: территория России и стран СНГ, Российская часть Северного Ледовитого океана и северо-западной части Тихого океана</a:t>
            </a:r>
            <a:r>
              <a:rPr lang="en-US" altLang="ru-RU" sz="1200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ts val="1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Комплект карт (координатор – Россия): геологическая карта коренных пород; тектоническая и металлогеническая карты с базами данных; гравиметрическая карта; карта магнитных аномалий; карта энергетических ресурсов с базой данных; космический образ</a:t>
            </a:r>
            <a:endParaRPr lang="en-US" altLang="ru-RU" sz="1200" dirty="0">
              <a:solidFill>
                <a:srgbClr val="50648C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www.cisstat.com/20cis/offfla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721" y="1317434"/>
            <a:ext cx="1219200" cy="609601"/>
          </a:xfrm>
          <a:prstGeom prst="rect">
            <a:avLst/>
          </a:prstGeom>
          <a:effectLst>
            <a:glow rad="114300">
              <a:schemeClr val="accent1">
                <a:satMod val="175000"/>
                <a:alpha val="26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90" y="3617998"/>
            <a:ext cx="5303500" cy="324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2" name="Рисунок 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132" y="3618000"/>
            <a:ext cx="5303500" cy="324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6" name="Рисунок 5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474" y="3617999"/>
            <a:ext cx="5303500" cy="324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4" name="Рисунок 3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816" y="3617999"/>
            <a:ext cx="5303500" cy="324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7" name="Рисунок 6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8158" y="3617999"/>
            <a:ext cx="5303500" cy="324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3" name="Рисунок 2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78"/>
          <a:stretch/>
        </p:blipFill>
        <p:spPr>
          <a:xfrm>
            <a:off x="6888500" y="3617998"/>
            <a:ext cx="5303500" cy="324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25" name="Прямоугольник 24"/>
          <p:cNvSpPr/>
          <p:nvPr/>
        </p:nvSpPr>
        <p:spPr>
          <a:xfrm>
            <a:off x="3503285" y="1022738"/>
            <a:ext cx="7018433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ГИС-Атлас геологических карт Северной Евразии </a:t>
            </a:r>
            <a:r>
              <a:rPr lang="en-US" sz="16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ru-RU" sz="16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Россия со странами СНГ</a:t>
            </a:r>
            <a:r>
              <a:rPr lang="en-US" sz="16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sz="1600" b="1" dirty="0">
              <a:solidFill>
                <a:srgbClr val="0F349A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5000"/>
              </a:lnSpc>
            </a:pPr>
            <a:endParaRPr lang="en-US" sz="1300" b="1" i="1" dirty="0">
              <a:solidFill>
                <a:srgbClr val="50648C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5000"/>
              </a:lnSpc>
            </a:pPr>
            <a:r>
              <a:rPr lang="ru-RU" sz="1300" b="1" i="1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Фаза</a:t>
            </a:r>
            <a:r>
              <a:rPr lang="en-US" sz="1300" b="1" i="1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ru-RU" sz="1300" b="1" i="1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Комплект карт масштаба </a:t>
            </a:r>
            <a:r>
              <a:rPr lang="en-US" sz="1300" b="1" i="1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1:2</a:t>
            </a:r>
            <a:r>
              <a:rPr lang="ru-RU" sz="1300" b="1" i="1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300" b="1" i="1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r>
              <a:rPr lang="ru-RU" sz="1300" b="1" i="1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00 000</a:t>
            </a:r>
            <a:endParaRPr lang="ru-RU" sz="1300" b="1" dirty="0">
              <a:solidFill>
                <a:srgbClr val="C0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3BCBF240-3F4C-4E30-BA59-16F4A88CB95D}"/>
              </a:ext>
            </a:extLst>
          </p:cNvPr>
          <p:cNvSpPr>
            <a:spLocks/>
          </p:cNvSpPr>
          <p:nvPr/>
        </p:nvSpPr>
        <p:spPr>
          <a:xfrm>
            <a:off x="10724886" y="3539195"/>
            <a:ext cx="5400000" cy="581625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AC50FE-20BC-4AC3-A9F3-D0F861E2E6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19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750"/>
                            </p:stCondLst>
                            <p:childTnLst>
                              <p:par>
                                <p:cTn id="33" presetID="4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4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250"/>
                            </p:stCondLst>
                            <p:childTnLst>
                              <p:par>
                                <p:cTn id="41" presetID="4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750"/>
                            </p:stCondLst>
                            <p:childTnLst>
                              <p:par>
                                <p:cTn id="49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31F98BB-CDE4-41A8-A5B7-09F28E2971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815069" y="1016376"/>
            <a:ext cx="7018433" cy="301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ГИС-Атлас геологических карт Северной Евразии </a:t>
            </a:r>
            <a:r>
              <a:rPr lang="en-US" sz="16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ru-RU" sz="16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Россия со странами СНГ</a:t>
            </a:r>
            <a:r>
              <a:rPr lang="en-US" sz="16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sz="1600" b="1" dirty="0">
              <a:solidFill>
                <a:srgbClr val="0F349A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52"/>
          <a:stretch/>
        </p:blipFill>
        <p:spPr>
          <a:xfrm>
            <a:off x="2815068" y="3945800"/>
            <a:ext cx="6593412" cy="2981824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2815068" y="1801833"/>
            <a:ext cx="82011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spc="200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2011-2012</a:t>
            </a:r>
          </a:p>
          <a:p>
            <a:r>
              <a:rPr lang="ru-RU" sz="1200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В соответствии с решением 15-й сессии Межправительственного совета в сентябре 2011 года в Республике Кыргызстан, ВСЕГЕИ подготовил единую геологическую карту покрытия территории СНГ, созданной из более чем ста растровых геологических карт новой серии масштаба 1:1 000 000 с привязками к местности </a:t>
            </a:r>
            <a:r>
              <a:rPr lang="en-US" sz="1200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616" y="3952875"/>
            <a:ext cx="6645567" cy="2959659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2815069" y="2988609"/>
            <a:ext cx="82011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200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Начиная с</a:t>
            </a:r>
            <a:r>
              <a:rPr lang="en-US" sz="1200" b="1" spc="200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2013</a:t>
            </a:r>
          </a:p>
          <a:p>
            <a:r>
              <a:rPr lang="ru-RU" sz="1200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В соответствии с решением </a:t>
            </a:r>
            <a:r>
              <a:rPr lang="en-US" sz="1200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of </a:t>
            </a:r>
            <a:r>
              <a:rPr lang="ru-RU" sz="1200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17-й сессии </a:t>
            </a:r>
            <a:r>
              <a:rPr lang="ru-RU" sz="1200" dirty="0" err="1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Межправсовета</a:t>
            </a:r>
            <a:r>
              <a:rPr lang="ru-RU" sz="1200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в Республике Беларусь в ноябре 2013 года, ВСЕГЕИ продолжает работы по охвату геологическими картами территории СНГ на основе 3500 растровых геологических карт первого поколения масштаба 1: 200 000 с привязкой к местности</a:t>
            </a:r>
            <a:r>
              <a:rPr lang="en-US" sz="1200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2829617" y="1527701"/>
            <a:ext cx="4657928" cy="262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300" b="1" i="1" dirty="0">
                <a:solidFill>
                  <a:srgbClr val="C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Фаза 2</a:t>
            </a:r>
            <a:r>
              <a:rPr lang="en-US" sz="1300" b="1" i="1" dirty="0">
                <a:solidFill>
                  <a:srgbClr val="C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ru-RU" sz="1300" b="1" i="1" dirty="0">
                <a:solidFill>
                  <a:srgbClr val="C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Комплект карт масштаба </a:t>
            </a:r>
            <a:r>
              <a:rPr lang="en-US" sz="1300" b="1" i="1" dirty="0">
                <a:solidFill>
                  <a:srgbClr val="C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1:</a:t>
            </a:r>
            <a:r>
              <a:rPr lang="ru-RU" sz="1300" b="1" i="1" dirty="0">
                <a:solidFill>
                  <a:srgbClr val="C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1 000 000</a:t>
            </a:r>
            <a:endParaRPr lang="ru-RU" sz="1300" b="1" dirty="0">
              <a:solidFill>
                <a:srgbClr val="C0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815068" y="2779178"/>
            <a:ext cx="4657928" cy="262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300" b="1" i="1" dirty="0">
                <a:solidFill>
                  <a:srgbClr val="C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Фаза 3</a:t>
            </a:r>
            <a:r>
              <a:rPr lang="en-US" sz="1300" b="1" i="1" dirty="0">
                <a:solidFill>
                  <a:srgbClr val="C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ru-RU" sz="1300" b="1" i="1" dirty="0">
                <a:solidFill>
                  <a:srgbClr val="C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Комплект карт масштаба </a:t>
            </a:r>
            <a:r>
              <a:rPr lang="en-US" sz="1300" b="1" i="1" dirty="0">
                <a:solidFill>
                  <a:srgbClr val="C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1:2</a:t>
            </a:r>
            <a:r>
              <a:rPr lang="ru-RU" sz="1300" b="1" i="1" dirty="0">
                <a:solidFill>
                  <a:srgbClr val="C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00 000</a:t>
            </a:r>
            <a:endParaRPr lang="ru-RU" sz="1300" b="1" dirty="0">
              <a:solidFill>
                <a:srgbClr val="C0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816357" y="7188390"/>
            <a:ext cx="35668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300" dirty="0">
                <a:solidFill>
                  <a:srgbClr val="50648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1300" dirty="0">
                <a:solidFill>
                  <a:srgbClr val="50648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1300" dirty="0">
              <a:solidFill>
                <a:srgbClr val="50648C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9595156" y="7081686"/>
            <a:ext cx="36573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300" dirty="0">
                <a:solidFill>
                  <a:srgbClr val="50648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1300" dirty="0">
                <a:solidFill>
                  <a:srgbClr val="50648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1300" dirty="0">
              <a:solidFill>
                <a:srgbClr val="50648C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C1B2A4E-AE9C-47D3-BC54-C088185EC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"/>
            <a:ext cx="12192000" cy="1170228"/>
          </a:xfrm>
          <a:prstGeom prst="rect">
            <a:avLst/>
          </a:prstGeom>
        </p:spPr>
      </p:pic>
      <p:pic>
        <p:nvPicPr>
          <p:cNvPr id="14" name="Picture 4" descr="http://www.cisstat.com/20cis/offflag.png">
            <a:extLst>
              <a:ext uri="{FF2B5EF4-FFF2-40B4-BE49-F238E27FC236}">
                <a16:creationId xmlns:a16="http://schemas.microsoft.com/office/drawing/2014/main" id="{AE1EA2FC-0D5A-4D15-9808-F6AFDF460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721" y="1317434"/>
            <a:ext cx="1219200" cy="609601"/>
          </a:xfrm>
          <a:prstGeom prst="rect">
            <a:avLst/>
          </a:prstGeom>
          <a:effectLst>
            <a:glow rad="114300">
              <a:schemeClr val="accent1">
                <a:satMod val="175000"/>
                <a:alpha val="26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85FF2CC-BE52-4E66-9149-6AF75ECBAD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51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4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8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775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775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3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48" grpId="0"/>
      <p:bldP spid="49" grpId="0"/>
      <p:bldP spid="50" grpId="0"/>
      <p:bldP spid="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EB20C56-9676-4882-B971-5EC3F6B465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B2EF3BE-DBBF-4120-BAC0-2BC10D7AF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"/>
            <a:ext cx="12192000" cy="117022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419793" y="911368"/>
            <a:ext cx="7018433" cy="301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ГИС-Атлас геологических карт Северной Евразии </a:t>
            </a:r>
            <a:r>
              <a:rPr lang="en-US" sz="16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ru-RU" sz="16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Россия со странами СНГ</a:t>
            </a:r>
            <a:r>
              <a:rPr lang="en-US" sz="1600" b="1" dirty="0">
                <a:solidFill>
                  <a:srgbClr val="0F349A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sz="1600" b="1" dirty="0">
              <a:solidFill>
                <a:srgbClr val="0F349A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8609"/>
            <a:ext cx="5194339" cy="3027569"/>
          </a:xfrm>
          <a:prstGeom prst="rect">
            <a:avLst/>
          </a:prstGeom>
          <a:ln>
            <a:noFill/>
          </a:ln>
          <a:effectLst/>
        </p:spPr>
      </p:pic>
      <p:sp>
        <p:nvSpPr>
          <p:cNvPr id="52" name="Прямоугольник 51"/>
          <p:cNvSpPr/>
          <p:nvPr/>
        </p:nvSpPr>
        <p:spPr>
          <a:xfrm>
            <a:off x="5161414" y="1443202"/>
            <a:ext cx="3697506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80"/>
              </a:lnSpc>
            </a:pP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Ресурсы, опубликованные с помощью </a:t>
            </a:r>
            <a:r>
              <a:rPr lang="ru-RU" sz="1200" b="1" dirty="0" err="1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вэб</a:t>
            </a: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-сервиса  </a:t>
            </a:r>
            <a:r>
              <a:rPr lang="en-US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WMS</a:t>
            </a: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интегрированы в международный проект </a:t>
            </a:r>
            <a:r>
              <a:rPr lang="en-US" sz="1200" b="1" dirty="0" err="1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OneGeology</a:t>
            </a: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, разрабатываемый с 2007 года и объединяющего картографические материалы из более чем 128 стран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1406356" y="3230009"/>
            <a:ext cx="9491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kern="1100" dirty="0">
                <a:solidFill>
                  <a:srgbClr val="C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Подготовленные материалы являются вкладом стран СНГ в глобальную информационную систему и служат основой для создания евразийского блока в проекте </a:t>
            </a:r>
            <a:r>
              <a:rPr lang="en-US" sz="1400" b="1" kern="1100" dirty="0" err="1">
                <a:solidFill>
                  <a:srgbClr val="C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OneGeology</a:t>
            </a:r>
            <a:endParaRPr lang="ru-RU" sz="1400" b="1" kern="1100" dirty="0">
              <a:solidFill>
                <a:srgbClr val="C0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2652115" y="3995981"/>
            <a:ext cx="2509299" cy="815399"/>
          </a:xfrm>
          <a:custGeom>
            <a:avLst/>
            <a:gdLst>
              <a:gd name="connsiteX0" fmla="*/ 28049 w 1172452"/>
              <a:gd name="connsiteY0" fmla="*/ 78537 h 617080"/>
              <a:gd name="connsiteX1" fmla="*/ 28049 w 1172452"/>
              <a:gd name="connsiteY1" fmla="*/ 78537 h 617080"/>
              <a:gd name="connsiteX2" fmla="*/ 145855 w 1172452"/>
              <a:gd name="connsiteY2" fmla="*/ 72927 h 617080"/>
              <a:gd name="connsiteX3" fmla="*/ 314150 w 1172452"/>
              <a:gd name="connsiteY3" fmla="*/ 78537 h 617080"/>
              <a:gd name="connsiteX4" fmla="*/ 600251 w 1172452"/>
              <a:gd name="connsiteY4" fmla="*/ 0 h 617080"/>
              <a:gd name="connsiteX5" fmla="*/ 869522 w 1172452"/>
              <a:gd name="connsiteY5" fmla="*/ 145855 h 617080"/>
              <a:gd name="connsiteX6" fmla="*/ 897571 w 1172452"/>
              <a:gd name="connsiteY6" fmla="*/ 213173 h 617080"/>
              <a:gd name="connsiteX7" fmla="*/ 931230 w 1172452"/>
              <a:gd name="connsiteY7" fmla="*/ 319759 h 617080"/>
              <a:gd name="connsiteX8" fmla="*/ 1155622 w 1172452"/>
              <a:gd name="connsiteY8" fmla="*/ 336589 h 617080"/>
              <a:gd name="connsiteX9" fmla="*/ 1172452 w 1172452"/>
              <a:gd name="connsiteY9" fmla="*/ 437565 h 617080"/>
              <a:gd name="connsiteX10" fmla="*/ 1144403 w 1172452"/>
              <a:gd name="connsiteY10" fmla="*/ 538542 h 617080"/>
              <a:gd name="connsiteX11" fmla="*/ 920010 w 1172452"/>
              <a:gd name="connsiteY11" fmla="*/ 605860 h 617080"/>
              <a:gd name="connsiteX12" fmla="*/ 482444 w 1172452"/>
              <a:gd name="connsiteY12" fmla="*/ 617080 h 617080"/>
              <a:gd name="connsiteX13" fmla="*/ 246832 w 1172452"/>
              <a:gd name="connsiteY13" fmla="*/ 577811 h 617080"/>
              <a:gd name="connsiteX14" fmla="*/ 0 w 1172452"/>
              <a:gd name="connsiteY14" fmla="*/ 443175 h 617080"/>
              <a:gd name="connsiteX15" fmla="*/ 0 w 1172452"/>
              <a:gd name="connsiteY15" fmla="*/ 263661 h 617080"/>
              <a:gd name="connsiteX0" fmla="*/ 28049 w 1172452"/>
              <a:gd name="connsiteY0" fmla="*/ 269271 h 807814"/>
              <a:gd name="connsiteX1" fmla="*/ 28049 w 1172452"/>
              <a:gd name="connsiteY1" fmla="*/ 269271 h 807814"/>
              <a:gd name="connsiteX2" fmla="*/ 145855 w 1172452"/>
              <a:gd name="connsiteY2" fmla="*/ 263661 h 807814"/>
              <a:gd name="connsiteX3" fmla="*/ 314150 w 1172452"/>
              <a:gd name="connsiteY3" fmla="*/ 269271 h 807814"/>
              <a:gd name="connsiteX4" fmla="*/ 600251 w 1172452"/>
              <a:gd name="connsiteY4" fmla="*/ 190734 h 807814"/>
              <a:gd name="connsiteX5" fmla="*/ 841473 w 1172452"/>
              <a:gd name="connsiteY5" fmla="*/ 0 h 807814"/>
              <a:gd name="connsiteX6" fmla="*/ 897571 w 1172452"/>
              <a:gd name="connsiteY6" fmla="*/ 403907 h 807814"/>
              <a:gd name="connsiteX7" fmla="*/ 931230 w 1172452"/>
              <a:gd name="connsiteY7" fmla="*/ 510493 h 807814"/>
              <a:gd name="connsiteX8" fmla="*/ 1155622 w 1172452"/>
              <a:gd name="connsiteY8" fmla="*/ 527323 h 807814"/>
              <a:gd name="connsiteX9" fmla="*/ 1172452 w 1172452"/>
              <a:gd name="connsiteY9" fmla="*/ 628299 h 807814"/>
              <a:gd name="connsiteX10" fmla="*/ 1144403 w 1172452"/>
              <a:gd name="connsiteY10" fmla="*/ 729276 h 807814"/>
              <a:gd name="connsiteX11" fmla="*/ 920010 w 1172452"/>
              <a:gd name="connsiteY11" fmla="*/ 796594 h 807814"/>
              <a:gd name="connsiteX12" fmla="*/ 482444 w 1172452"/>
              <a:gd name="connsiteY12" fmla="*/ 807814 h 807814"/>
              <a:gd name="connsiteX13" fmla="*/ 246832 w 1172452"/>
              <a:gd name="connsiteY13" fmla="*/ 768545 h 807814"/>
              <a:gd name="connsiteX14" fmla="*/ 0 w 1172452"/>
              <a:gd name="connsiteY14" fmla="*/ 633909 h 807814"/>
              <a:gd name="connsiteX15" fmla="*/ 0 w 1172452"/>
              <a:gd name="connsiteY15" fmla="*/ 454395 h 807814"/>
              <a:gd name="connsiteX0" fmla="*/ 28049 w 1172452"/>
              <a:gd name="connsiteY0" fmla="*/ 269271 h 807814"/>
              <a:gd name="connsiteX1" fmla="*/ 28049 w 1172452"/>
              <a:gd name="connsiteY1" fmla="*/ 269271 h 807814"/>
              <a:gd name="connsiteX2" fmla="*/ 145855 w 1172452"/>
              <a:gd name="connsiteY2" fmla="*/ 263661 h 807814"/>
              <a:gd name="connsiteX3" fmla="*/ 314150 w 1172452"/>
              <a:gd name="connsiteY3" fmla="*/ 269271 h 807814"/>
              <a:gd name="connsiteX4" fmla="*/ 600251 w 1172452"/>
              <a:gd name="connsiteY4" fmla="*/ 190734 h 807814"/>
              <a:gd name="connsiteX5" fmla="*/ 841473 w 1172452"/>
              <a:gd name="connsiteY5" fmla="*/ 0 h 807814"/>
              <a:gd name="connsiteX6" fmla="*/ 897571 w 1172452"/>
              <a:gd name="connsiteY6" fmla="*/ 403907 h 807814"/>
              <a:gd name="connsiteX7" fmla="*/ 931230 w 1172452"/>
              <a:gd name="connsiteY7" fmla="*/ 510493 h 807814"/>
              <a:gd name="connsiteX8" fmla="*/ 1155622 w 1172452"/>
              <a:gd name="connsiteY8" fmla="*/ 527323 h 807814"/>
              <a:gd name="connsiteX9" fmla="*/ 1172452 w 1172452"/>
              <a:gd name="connsiteY9" fmla="*/ 628299 h 807814"/>
              <a:gd name="connsiteX10" fmla="*/ 1144403 w 1172452"/>
              <a:gd name="connsiteY10" fmla="*/ 729276 h 807814"/>
              <a:gd name="connsiteX11" fmla="*/ 920010 w 1172452"/>
              <a:gd name="connsiteY11" fmla="*/ 796594 h 807814"/>
              <a:gd name="connsiteX12" fmla="*/ 482444 w 1172452"/>
              <a:gd name="connsiteY12" fmla="*/ 807814 h 807814"/>
              <a:gd name="connsiteX13" fmla="*/ 246832 w 1172452"/>
              <a:gd name="connsiteY13" fmla="*/ 768545 h 807814"/>
              <a:gd name="connsiteX14" fmla="*/ 0 w 1172452"/>
              <a:gd name="connsiteY14" fmla="*/ 633909 h 807814"/>
              <a:gd name="connsiteX15" fmla="*/ 0 w 1172452"/>
              <a:gd name="connsiteY15" fmla="*/ 454395 h 807814"/>
              <a:gd name="connsiteX0" fmla="*/ 28049 w 1172452"/>
              <a:gd name="connsiteY0" fmla="*/ 269271 h 807814"/>
              <a:gd name="connsiteX1" fmla="*/ 28049 w 1172452"/>
              <a:gd name="connsiteY1" fmla="*/ 269271 h 807814"/>
              <a:gd name="connsiteX2" fmla="*/ 145855 w 1172452"/>
              <a:gd name="connsiteY2" fmla="*/ 263661 h 807814"/>
              <a:gd name="connsiteX3" fmla="*/ 314150 w 1172452"/>
              <a:gd name="connsiteY3" fmla="*/ 269271 h 807814"/>
              <a:gd name="connsiteX4" fmla="*/ 600251 w 1172452"/>
              <a:gd name="connsiteY4" fmla="*/ 190734 h 807814"/>
              <a:gd name="connsiteX5" fmla="*/ 841473 w 1172452"/>
              <a:gd name="connsiteY5" fmla="*/ 0 h 807814"/>
              <a:gd name="connsiteX6" fmla="*/ 1054646 w 1172452"/>
              <a:gd name="connsiteY6" fmla="*/ 151466 h 807814"/>
              <a:gd name="connsiteX7" fmla="*/ 931230 w 1172452"/>
              <a:gd name="connsiteY7" fmla="*/ 510493 h 807814"/>
              <a:gd name="connsiteX8" fmla="*/ 1155622 w 1172452"/>
              <a:gd name="connsiteY8" fmla="*/ 527323 h 807814"/>
              <a:gd name="connsiteX9" fmla="*/ 1172452 w 1172452"/>
              <a:gd name="connsiteY9" fmla="*/ 628299 h 807814"/>
              <a:gd name="connsiteX10" fmla="*/ 1144403 w 1172452"/>
              <a:gd name="connsiteY10" fmla="*/ 729276 h 807814"/>
              <a:gd name="connsiteX11" fmla="*/ 920010 w 1172452"/>
              <a:gd name="connsiteY11" fmla="*/ 796594 h 807814"/>
              <a:gd name="connsiteX12" fmla="*/ 482444 w 1172452"/>
              <a:gd name="connsiteY12" fmla="*/ 807814 h 807814"/>
              <a:gd name="connsiteX13" fmla="*/ 246832 w 1172452"/>
              <a:gd name="connsiteY13" fmla="*/ 768545 h 807814"/>
              <a:gd name="connsiteX14" fmla="*/ 0 w 1172452"/>
              <a:gd name="connsiteY14" fmla="*/ 633909 h 807814"/>
              <a:gd name="connsiteX15" fmla="*/ 0 w 1172452"/>
              <a:gd name="connsiteY15" fmla="*/ 454395 h 807814"/>
              <a:gd name="connsiteX0" fmla="*/ 28049 w 1172452"/>
              <a:gd name="connsiteY0" fmla="*/ 360728 h 899271"/>
              <a:gd name="connsiteX1" fmla="*/ 28049 w 1172452"/>
              <a:gd name="connsiteY1" fmla="*/ 360728 h 899271"/>
              <a:gd name="connsiteX2" fmla="*/ 145855 w 1172452"/>
              <a:gd name="connsiteY2" fmla="*/ 355118 h 899271"/>
              <a:gd name="connsiteX3" fmla="*/ 314150 w 1172452"/>
              <a:gd name="connsiteY3" fmla="*/ 360728 h 899271"/>
              <a:gd name="connsiteX4" fmla="*/ 431957 w 1172452"/>
              <a:gd name="connsiteY4" fmla="*/ 12920 h 899271"/>
              <a:gd name="connsiteX5" fmla="*/ 841473 w 1172452"/>
              <a:gd name="connsiteY5" fmla="*/ 91457 h 899271"/>
              <a:gd name="connsiteX6" fmla="*/ 1054646 w 1172452"/>
              <a:gd name="connsiteY6" fmla="*/ 242923 h 899271"/>
              <a:gd name="connsiteX7" fmla="*/ 931230 w 1172452"/>
              <a:gd name="connsiteY7" fmla="*/ 601950 h 899271"/>
              <a:gd name="connsiteX8" fmla="*/ 1155622 w 1172452"/>
              <a:gd name="connsiteY8" fmla="*/ 618780 h 899271"/>
              <a:gd name="connsiteX9" fmla="*/ 1172452 w 1172452"/>
              <a:gd name="connsiteY9" fmla="*/ 719756 h 899271"/>
              <a:gd name="connsiteX10" fmla="*/ 1144403 w 1172452"/>
              <a:gd name="connsiteY10" fmla="*/ 820733 h 899271"/>
              <a:gd name="connsiteX11" fmla="*/ 920010 w 1172452"/>
              <a:gd name="connsiteY11" fmla="*/ 888051 h 899271"/>
              <a:gd name="connsiteX12" fmla="*/ 482444 w 1172452"/>
              <a:gd name="connsiteY12" fmla="*/ 899271 h 899271"/>
              <a:gd name="connsiteX13" fmla="*/ 246832 w 1172452"/>
              <a:gd name="connsiteY13" fmla="*/ 860002 h 899271"/>
              <a:gd name="connsiteX14" fmla="*/ 0 w 1172452"/>
              <a:gd name="connsiteY14" fmla="*/ 725366 h 899271"/>
              <a:gd name="connsiteX15" fmla="*/ 0 w 1172452"/>
              <a:gd name="connsiteY15" fmla="*/ 545852 h 899271"/>
              <a:gd name="connsiteX0" fmla="*/ 28049 w 1172452"/>
              <a:gd name="connsiteY0" fmla="*/ 360728 h 899271"/>
              <a:gd name="connsiteX1" fmla="*/ 28049 w 1172452"/>
              <a:gd name="connsiteY1" fmla="*/ 360728 h 899271"/>
              <a:gd name="connsiteX2" fmla="*/ 145855 w 1172452"/>
              <a:gd name="connsiteY2" fmla="*/ 237312 h 899271"/>
              <a:gd name="connsiteX3" fmla="*/ 314150 w 1172452"/>
              <a:gd name="connsiteY3" fmla="*/ 360728 h 899271"/>
              <a:gd name="connsiteX4" fmla="*/ 431957 w 1172452"/>
              <a:gd name="connsiteY4" fmla="*/ 12920 h 899271"/>
              <a:gd name="connsiteX5" fmla="*/ 841473 w 1172452"/>
              <a:gd name="connsiteY5" fmla="*/ 91457 h 899271"/>
              <a:gd name="connsiteX6" fmla="*/ 1054646 w 1172452"/>
              <a:gd name="connsiteY6" fmla="*/ 242923 h 899271"/>
              <a:gd name="connsiteX7" fmla="*/ 931230 w 1172452"/>
              <a:gd name="connsiteY7" fmla="*/ 601950 h 899271"/>
              <a:gd name="connsiteX8" fmla="*/ 1155622 w 1172452"/>
              <a:gd name="connsiteY8" fmla="*/ 618780 h 899271"/>
              <a:gd name="connsiteX9" fmla="*/ 1172452 w 1172452"/>
              <a:gd name="connsiteY9" fmla="*/ 719756 h 899271"/>
              <a:gd name="connsiteX10" fmla="*/ 1144403 w 1172452"/>
              <a:gd name="connsiteY10" fmla="*/ 820733 h 899271"/>
              <a:gd name="connsiteX11" fmla="*/ 920010 w 1172452"/>
              <a:gd name="connsiteY11" fmla="*/ 888051 h 899271"/>
              <a:gd name="connsiteX12" fmla="*/ 482444 w 1172452"/>
              <a:gd name="connsiteY12" fmla="*/ 899271 h 899271"/>
              <a:gd name="connsiteX13" fmla="*/ 246832 w 1172452"/>
              <a:gd name="connsiteY13" fmla="*/ 860002 h 899271"/>
              <a:gd name="connsiteX14" fmla="*/ 0 w 1172452"/>
              <a:gd name="connsiteY14" fmla="*/ 725366 h 899271"/>
              <a:gd name="connsiteX15" fmla="*/ 0 w 1172452"/>
              <a:gd name="connsiteY15" fmla="*/ 545852 h 899271"/>
              <a:gd name="connsiteX0" fmla="*/ 28049 w 1172452"/>
              <a:gd name="connsiteY0" fmla="*/ 360728 h 899271"/>
              <a:gd name="connsiteX1" fmla="*/ 28049 w 1172452"/>
              <a:gd name="connsiteY1" fmla="*/ 360728 h 899271"/>
              <a:gd name="connsiteX2" fmla="*/ 145855 w 1172452"/>
              <a:gd name="connsiteY2" fmla="*/ 237312 h 899271"/>
              <a:gd name="connsiteX3" fmla="*/ 280491 w 1172452"/>
              <a:gd name="connsiteY3" fmla="*/ 102677 h 899271"/>
              <a:gd name="connsiteX4" fmla="*/ 431957 w 1172452"/>
              <a:gd name="connsiteY4" fmla="*/ 12920 h 899271"/>
              <a:gd name="connsiteX5" fmla="*/ 841473 w 1172452"/>
              <a:gd name="connsiteY5" fmla="*/ 91457 h 899271"/>
              <a:gd name="connsiteX6" fmla="*/ 1054646 w 1172452"/>
              <a:gd name="connsiteY6" fmla="*/ 242923 h 899271"/>
              <a:gd name="connsiteX7" fmla="*/ 931230 w 1172452"/>
              <a:gd name="connsiteY7" fmla="*/ 601950 h 899271"/>
              <a:gd name="connsiteX8" fmla="*/ 1155622 w 1172452"/>
              <a:gd name="connsiteY8" fmla="*/ 618780 h 899271"/>
              <a:gd name="connsiteX9" fmla="*/ 1172452 w 1172452"/>
              <a:gd name="connsiteY9" fmla="*/ 719756 h 899271"/>
              <a:gd name="connsiteX10" fmla="*/ 1144403 w 1172452"/>
              <a:gd name="connsiteY10" fmla="*/ 820733 h 899271"/>
              <a:gd name="connsiteX11" fmla="*/ 920010 w 1172452"/>
              <a:gd name="connsiteY11" fmla="*/ 888051 h 899271"/>
              <a:gd name="connsiteX12" fmla="*/ 482444 w 1172452"/>
              <a:gd name="connsiteY12" fmla="*/ 899271 h 899271"/>
              <a:gd name="connsiteX13" fmla="*/ 246832 w 1172452"/>
              <a:gd name="connsiteY13" fmla="*/ 860002 h 899271"/>
              <a:gd name="connsiteX14" fmla="*/ 0 w 1172452"/>
              <a:gd name="connsiteY14" fmla="*/ 725366 h 899271"/>
              <a:gd name="connsiteX15" fmla="*/ 0 w 1172452"/>
              <a:gd name="connsiteY15" fmla="*/ 545852 h 899271"/>
              <a:gd name="connsiteX0" fmla="*/ 28049 w 1172452"/>
              <a:gd name="connsiteY0" fmla="*/ 468724 h 1007267"/>
              <a:gd name="connsiteX1" fmla="*/ 28049 w 1172452"/>
              <a:gd name="connsiteY1" fmla="*/ 468724 h 1007267"/>
              <a:gd name="connsiteX2" fmla="*/ 145855 w 1172452"/>
              <a:gd name="connsiteY2" fmla="*/ 345308 h 1007267"/>
              <a:gd name="connsiteX3" fmla="*/ 280491 w 1172452"/>
              <a:gd name="connsiteY3" fmla="*/ 210673 h 1007267"/>
              <a:gd name="connsiteX4" fmla="*/ 544154 w 1172452"/>
              <a:gd name="connsiteY4" fmla="*/ 8720 h 1007267"/>
              <a:gd name="connsiteX5" fmla="*/ 841473 w 1172452"/>
              <a:gd name="connsiteY5" fmla="*/ 199453 h 1007267"/>
              <a:gd name="connsiteX6" fmla="*/ 1054646 w 1172452"/>
              <a:gd name="connsiteY6" fmla="*/ 350919 h 1007267"/>
              <a:gd name="connsiteX7" fmla="*/ 931230 w 1172452"/>
              <a:gd name="connsiteY7" fmla="*/ 709946 h 1007267"/>
              <a:gd name="connsiteX8" fmla="*/ 1155622 w 1172452"/>
              <a:gd name="connsiteY8" fmla="*/ 726776 h 1007267"/>
              <a:gd name="connsiteX9" fmla="*/ 1172452 w 1172452"/>
              <a:gd name="connsiteY9" fmla="*/ 827752 h 1007267"/>
              <a:gd name="connsiteX10" fmla="*/ 1144403 w 1172452"/>
              <a:gd name="connsiteY10" fmla="*/ 928729 h 1007267"/>
              <a:gd name="connsiteX11" fmla="*/ 920010 w 1172452"/>
              <a:gd name="connsiteY11" fmla="*/ 996047 h 1007267"/>
              <a:gd name="connsiteX12" fmla="*/ 482444 w 1172452"/>
              <a:gd name="connsiteY12" fmla="*/ 1007267 h 1007267"/>
              <a:gd name="connsiteX13" fmla="*/ 246832 w 1172452"/>
              <a:gd name="connsiteY13" fmla="*/ 967998 h 1007267"/>
              <a:gd name="connsiteX14" fmla="*/ 0 w 1172452"/>
              <a:gd name="connsiteY14" fmla="*/ 833362 h 1007267"/>
              <a:gd name="connsiteX15" fmla="*/ 0 w 1172452"/>
              <a:gd name="connsiteY15" fmla="*/ 653848 h 1007267"/>
              <a:gd name="connsiteX0" fmla="*/ 28049 w 1172452"/>
              <a:gd name="connsiteY0" fmla="*/ 600250 h 1138793"/>
              <a:gd name="connsiteX1" fmla="*/ 28049 w 1172452"/>
              <a:gd name="connsiteY1" fmla="*/ 600250 h 1138793"/>
              <a:gd name="connsiteX2" fmla="*/ 145855 w 1172452"/>
              <a:gd name="connsiteY2" fmla="*/ 476834 h 1138793"/>
              <a:gd name="connsiteX3" fmla="*/ 280491 w 1172452"/>
              <a:gd name="connsiteY3" fmla="*/ 342199 h 1138793"/>
              <a:gd name="connsiteX4" fmla="*/ 544154 w 1172452"/>
              <a:gd name="connsiteY4" fmla="*/ 140246 h 1138793"/>
              <a:gd name="connsiteX5" fmla="*/ 835863 w 1172452"/>
              <a:gd name="connsiteY5" fmla="*/ 0 h 1138793"/>
              <a:gd name="connsiteX6" fmla="*/ 1054646 w 1172452"/>
              <a:gd name="connsiteY6" fmla="*/ 482445 h 1138793"/>
              <a:gd name="connsiteX7" fmla="*/ 931230 w 1172452"/>
              <a:gd name="connsiteY7" fmla="*/ 841472 h 1138793"/>
              <a:gd name="connsiteX8" fmla="*/ 1155622 w 1172452"/>
              <a:gd name="connsiteY8" fmla="*/ 858302 h 1138793"/>
              <a:gd name="connsiteX9" fmla="*/ 1172452 w 1172452"/>
              <a:gd name="connsiteY9" fmla="*/ 959278 h 1138793"/>
              <a:gd name="connsiteX10" fmla="*/ 1144403 w 1172452"/>
              <a:gd name="connsiteY10" fmla="*/ 1060255 h 1138793"/>
              <a:gd name="connsiteX11" fmla="*/ 920010 w 1172452"/>
              <a:gd name="connsiteY11" fmla="*/ 1127573 h 1138793"/>
              <a:gd name="connsiteX12" fmla="*/ 482444 w 1172452"/>
              <a:gd name="connsiteY12" fmla="*/ 1138793 h 1138793"/>
              <a:gd name="connsiteX13" fmla="*/ 246832 w 1172452"/>
              <a:gd name="connsiteY13" fmla="*/ 1099524 h 1138793"/>
              <a:gd name="connsiteX14" fmla="*/ 0 w 1172452"/>
              <a:gd name="connsiteY14" fmla="*/ 964888 h 1138793"/>
              <a:gd name="connsiteX15" fmla="*/ 0 w 1172452"/>
              <a:gd name="connsiteY15" fmla="*/ 785374 h 1138793"/>
              <a:gd name="connsiteX0" fmla="*/ 28049 w 1172452"/>
              <a:gd name="connsiteY0" fmla="*/ 629718 h 1168261"/>
              <a:gd name="connsiteX1" fmla="*/ 28049 w 1172452"/>
              <a:gd name="connsiteY1" fmla="*/ 629718 h 1168261"/>
              <a:gd name="connsiteX2" fmla="*/ 145855 w 1172452"/>
              <a:gd name="connsiteY2" fmla="*/ 506302 h 1168261"/>
              <a:gd name="connsiteX3" fmla="*/ 280491 w 1172452"/>
              <a:gd name="connsiteY3" fmla="*/ 371667 h 1168261"/>
              <a:gd name="connsiteX4" fmla="*/ 437568 w 1172452"/>
              <a:gd name="connsiteY4" fmla="*/ 18249 h 1168261"/>
              <a:gd name="connsiteX5" fmla="*/ 835863 w 1172452"/>
              <a:gd name="connsiteY5" fmla="*/ 29468 h 1168261"/>
              <a:gd name="connsiteX6" fmla="*/ 1054646 w 1172452"/>
              <a:gd name="connsiteY6" fmla="*/ 511913 h 1168261"/>
              <a:gd name="connsiteX7" fmla="*/ 931230 w 1172452"/>
              <a:gd name="connsiteY7" fmla="*/ 870940 h 1168261"/>
              <a:gd name="connsiteX8" fmla="*/ 1155622 w 1172452"/>
              <a:gd name="connsiteY8" fmla="*/ 887770 h 1168261"/>
              <a:gd name="connsiteX9" fmla="*/ 1172452 w 1172452"/>
              <a:gd name="connsiteY9" fmla="*/ 988746 h 1168261"/>
              <a:gd name="connsiteX10" fmla="*/ 1144403 w 1172452"/>
              <a:gd name="connsiteY10" fmla="*/ 1089723 h 1168261"/>
              <a:gd name="connsiteX11" fmla="*/ 920010 w 1172452"/>
              <a:gd name="connsiteY11" fmla="*/ 1157041 h 1168261"/>
              <a:gd name="connsiteX12" fmla="*/ 482444 w 1172452"/>
              <a:gd name="connsiteY12" fmla="*/ 1168261 h 1168261"/>
              <a:gd name="connsiteX13" fmla="*/ 246832 w 1172452"/>
              <a:gd name="connsiteY13" fmla="*/ 1128992 h 1168261"/>
              <a:gd name="connsiteX14" fmla="*/ 0 w 1172452"/>
              <a:gd name="connsiteY14" fmla="*/ 994356 h 1168261"/>
              <a:gd name="connsiteX15" fmla="*/ 0 w 1172452"/>
              <a:gd name="connsiteY15" fmla="*/ 814842 h 1168261"/>
              <a:gd name="connsiteX0" fmla="*/ 28049 w 1172452"/>
              <a:gd name="connsiteY0" fmla="*/ 661958 h 1200501"/>
              <a:gd name="connsiteX1" fmla="*/ 28049 w 1172452"/>
              <a:gd name="connsiteY1" fmla="*/ 661958 h 1200501"/>
              <a:gd name="connsiteX2" fmla="*/ 145855 w 1172452"/>
              <a:gd name="connsiteY2" fmla="*/ 538542 h 1200501"/>
              <a:gd name="connsiteX3" fmla="*/ 280491 w 1172452"/>
              <a:gd name="connsiteY3" fmla="*/ 403907 h 1200501"/>
              <a:gd name="connsiteX4" fmla="*/ 437568 w 1172452"/>
              <a:gd name="connsiteY4" fmla="*/ 50489 h 1200501"/>
              <a:gd name="connsiteX5" fmla="*/ 936840 w 1172452"/>
              <a:gd name="connsiteY5" fmla="*/ 0 h 1200501"/>
              <a:gd name="connsiteX6" fmla="*/ 1054646 w 1172452"/>
              <a:gd name="connsiteY6" fmla="*/ 544153 h 1200501"/>
              <a:gd name="connsiteX7" fmla="*/ 931230 w 1172452"/>
              <a:gd name="connsiteY7" fmla="*/ 903180 h 1200501"/>
              <a:gd name="connsiteX8" fmla="*/ 1155622 w 1172452"/>
              <a:gd name="connsiteY8" fmla="*/ 920010 h 1200501"/>
              <a:gd name="connsiteX9" fmla="*/ 1172452 w 1172452"/>
              <a:gd name="connsiteY9" fmla="*/ 1020986 h 1200501"/>
              <a:gd name="connsiteX10" fmla="*/ 1144403 w 1172452"/>
              <a:gd name="connsiteY10" fmla="*/ 1121963 h 1200501"/>
              <a:gd name="connsiteX11" fmla="*/ 920010 w 1172452"/>
              <a:gd name="connsiteY11" fmla="*/ 1189281 h 1200501"/>
              <a:gd name="connsiteX12" fmla="*/ 482444 w 1172452"/>
              <a:gd name="connsiteY12" fmla="*/ 1200501 h 1200501"/>
              <a:gd name="connsiteX13" fmla="*/ 246832 w 1172452"/>
              <a:gd name="connsiteY13" fmla="*/ 1161232 h 1200501"/>
              <a:gd name="connsiteX14" fmla="*/ 0 w 1172452"/>
              <a:gd name="connsiteY14" fmla="*/ 1026596 h 1200501"/>
              <a:gd name="connsiteX15" fmla="*/ 0 w 1172452"/>
              <a:gd name="connsiteY15" fmla="*/ 847082 h 1200501"/>
              <a:gd name="connsiteX0" fmla="*/ 28049 w 1172452"/>
              <a:gd name="connsiteY0" fmla="*/ 684622 h 1223165"/>
              <a:gd name="connsiteX1" fmla="*/ 28049 w 1172452"/>
              <a:gd name="connsiteY1" fmla="*/ 684622 h 1223165"/>
              <a:gd name="connsiteX2" fmla="*/ 145855 w 1172452"/>
              <a:gd name="connsiteY2" fmla="*/ 561206 h 1223165"/>
              <a:gd name="connsiteX3" fmla="*/ 280491 w 1172452"/>
              <a:gd name="connsiteY3" fmla="*/ 426571 h 1223165"/>
              <a:gd name="connsiteX4" fmla="*/ 437568 w 1172452"/>
              <a:gd name="connsiteY4" fmla="*/ 73153 h 1223165"/>
              <a:gd name="connsiteX5" fmla="*/ 936840 w 1172452"/>
              <a:gd name="connsiteY5" fmla="*/ 22664 h 1223165"/>
              <a:gd name="connsiteX6" fmla="*/ 1054646 w 1172452"/>
              <a:gd name="connsiteY6" fmla="*/ 566817 h 1223165"/>
              <a:gd name="connsiteX7" fmla="*/ 931230 w 1172452"/>
              <a:gd name="connsiteY7" fmla="*/ 925844 h 1223165"/>
              <a:gd name="connsiteX8" fmla="*/ 1155622 w 1172452"/>
              <a:gd name="connsiteY8" fmla="*/ 942674 h 1223165"/>
              <a:gd name="connsiteX9" fmla="*/ 1172452 w 1172452"/>
              <a:gd name="connsiteY9" fmla="*/ 1043650 h 1223165"/>
              <a:gd name="connsiteX10" fmla="*/ 1144403 w 1172452"/>
              <a:gd name="connsiteY10" fmla="*/ 1144627 h 1223165"/>
              <a:gd name="connsiteX11" fmla="*/ 920010 w 1172452"/>
              <a:gd name="connsiteY11" fmla="*/ 1211945 h 1223165"/>
              <a:gd name="connsiteX12" fmla="*/ 482444 w 1172452"/>
              <a:gd name="connsiteY12" fmla="*/ 1223165 h 1223165"/>
              <a:gd name="connsiteX13" fmla="*/ 246832 w 1172452"/>
              <a:gd name="connsiteY13" fmla="*/ 1183896 h 1223165"/>
              <a:gd name="connsiteX14" fmla="*/ 0 w 1172452"/>
              <a:gd name="connsiteY14" fmla="*/ 1049260 h 1223165"/>
              <a:gd name="connsiteX15" fmla="*/ 0 w 1172452"/>
              <a:gd name="connsiteY15" fmla="*/ 869746 h 1223165"/>
              <a:gd name="connsiteX0" fmla="*/ 28049 w 1172452"/>
              <a:gd name="connsiteY0" fmla="*/ 684622 h 1223165"/>
              <a:gd name="connsiteX1" fmla="*/ 28049 w 1172452"/>
              <a:gd name="connsiteY1" fmla="*/ 684622 h 1223165"/>
              <a:gd name="connsiteX2" fmla="*/ 145855 w 1172452"/>
              <a:gd name="connsiteY2" fmla="*/ 561206 h 1223165"/>
              <a:gd name="connsiteX3" fmla="*/ 280491 w 1172452"/>
              <a:gd name="connsiteY3" fmla="*/ 426571 h 1223165"/>
              <a:gd name="connsiteX4" fmla="*/ 319760 w 1172452"/>
              <a:gd name="connsiteY4" fmla="*/ 247058 h 1223165"/>
              <a:gd name="connsiteX5" fmla="*/ 437568 w 1172452"/>
              <a:gd name="connsiteY5" fmla="*/ 73153 h 1223165"/>
              <a:gd name="connsiteX6" fmla="*/ 936840 w 1172452"/>
              <a:gd name="connsiteY6" fmla="*/ 22664 h 1223165"/>
              <a:gd name="connsiteX7" fmla="*/ 1054646 w 1172452"/>
              <a:gd name="connsiteY7" fmla="*/ 566817 h 1223165"/>
              <a:gd name="connsiteX8" fmla="*/ 931230 w 1172452"/>
              <a:gd name="connsiteY8" fmla="*/ 925844 h 1223165"/>
              <a:gd name="connsiteX9" fmla="*/ 1155622 w 1172452"/>
              <a:gd name="connsiteY9" fmla="*/ 942674 h 1223165"/>
              <a:gd name="connsiteX10" fmla="*/ 1172452 w 1172452"/>
              <a:gd name="connsiteY10" fmla="*/ 1043650 h 1223165"/>
              <a:gd name="connsiteX11" fmla="*/ 1144403 w 1172452"/>
              <a:gd name="connsiteY11" fmla="*/ 1144627 h 1223165"/>
              <a:gd name="connsiteX12" fmla="*/ 920010 w 1172452"/>
              <a:gd name="connsiteY12" fmla="*/ 1211945 h 1223165"/>
              <a:gd name="connsiteX13" fmla="*/ 482444 w 1172452"/>
              <a:gd name="connsiteY13" fmla="*/ 1223165 h 1223165"/>
              <a:gd name="connsiteX14" fmla="*/ 246832 w 1172452"/>
              <a:gd name="connsiteY14" fmla="*/ 1183896 h 1223165"/>
              <a:gd name="connsiteX15" fmla="*/ 0 w 1172452"/>
              <a:gd name="connsiteY15" fmla="*/ 1049260 h 1223165"/>
              <a:gd name="connsiteX16" fmla="*/ 0 w 1172452"/>
              <a:gd name="connsiteY16" fmla="*/ 869746 h 1223165"/>
              <a:gd name="connsiteX0" fmla="*/ 28049 w 1172452"/>
              <a:gd name="connsiteY0" fmla="*/ 684622 h 1223165"/>
              <a:gd name="connsiteX1" fmla="*/ 28049 w 1172452"/>
              <a:gd name="connsiteY1" fmla="*/ 684622 h 1223165"/>
              <a:gd name="connsiteX2" fmla="*/ 145855 w 1172452"/>
              <a:gd name="connsiteY2" fmla="*/ 561206 h 1223165"/>
              <a:gd name="connsiteX3" fmla="*/ 207563 w 1172452"/>
              <a:gd name="connsiteY3" fmla="*/ 404131 h 1223165"/>
              <a:gd name="connsiteX4" fmla="*/ 319760 w 1172452"/>
              <a:gd name="connsiteY4" fmla="*/ 247058 h 1223165"/>
              <a:gd name="connsiteX5" fmla="*/ 437568 w 1172452"/>
              <a:gd name="connsiteY5" fmla="*/ 73153 h 1223165"/>
              <a:gd name="connsiteX6" fmla="*/ 936840 w 1172452"/>
              <a:gd name="connsiteY6" fmla="*/ 22664 h 1223165"/>
              <a:gd name="connsiteX7" fmla="*/ 1054646 w 1172452"/>
              <a:gd name="connsiteY7" fmla="*/ 566817 h 1223165"/>
              <a:gd name="connsiteX8" fmla="*/ 931230 w 1172452"/>
              <a:gd name="connsiteY8" fmla="*/ 925844 h 1223165"/>
              <a:gd name="connsiteX9" fmla="*/ 1155622 w 1172452"/>
              <a:gd name="connsiteY9" fmla="*/ 942674 h 1223165"/>
              <a:gd name="connsiteX10" fmla="*/ 1172452 w 1172452"/>
              <a:gd name="connsiteY10" fmla="*/ 1043650 h 1223165"/>
              <a:gd name="connsiteX11" fmla="*/ 1144403 w 1172452"/>
              <a:gd name="connsiteY11" fmla="*/ 1144627 h 1223165"/>
              <a:gd name="connsiteX12" fmla="*/ 920010 w 1172452"/>
              <a:gd name="connsiteY12" fmla="*/ 1211945 h 1223165"/>
              <a:gd name="connsiteX13" fmla="*/ 482444 w 1172452"/>
              <a:gd name="connsiteY13" fmla="*/ 1223165 h 1223165"/>
              <a:gd name="connsiteX14" fmla="*/ 246832 w 1172452"/>
              <a:gd name="connsiteY14" fmla="*/ 1183896 h 1223165"/>
              <a:gd name="connsiteX15" fmla="*/ 0 w 1172452"/>
              <a:gd name="connsiteY15" fmla="*/ 1049260 h 1223165"/>
              <a:gd name="connsiteX16" fmla="*/ 0 w 1172452"/>
              <a:gd name="connsiteY16" fmla="*/ 869746 h 1223165"/>
              <a:gd name="connsiteX0" fmla="*/ 28049 w 1172452"/>
              <a:gd name="connsiteY0" fmla="*/ 684622 h 1223165"/>
              <a:gd name="connsiteX1" fmla="*/ 28049 w 1172452"/>
              <a:gd name="connsiteY1" fmla="*/ 684622 h 1223165"/>
              <a:gd name="connsiteX2" fmla="*/ 84147 w 1172452"/>
              <a:gd name="connsiteY2" fmla="*/ 544377 h 1223165"/>
              <a:gd name="connsiteX3" fmla="*/ 207563 w 1172452"/>
              <a:gd name="connsiteY3" fmla="*/ 404131 h 1223165"/>
              <a:gd name="connsiteX4" fmla="*/ 319760 w 1172452"/>
              <a:gd name="connsiteY4" fmla="*/ 247058 h 1223165"/>
              <a:gd name="connsiteX5" fmla="*/ 437568 w 1172452"/>
              <a:gd name="connsiteY5" fmla="*/ 73153 h 1223165"/>
              <a:gd name="connsiteX6" fmla="*/ 936840 w 1172452"/>
              <a:gd name="connsiteY6" fmla="*/ 22664 h 1223165"/>
              <a:gd name="connsiteX7" fmla="*/ 1054646 w 1172452"/>
              <a:gd name="connsiteY7" fmla="*/ 566817 h 1223165"/>
              <a:gd name="connsiteX8" fmla="*/ 931230 w 1172452"/>
              <a:gd name="connsiteY8" fmla="*/ 925844 h 1223165"/>
              <a:gd name="connsiteX9" fmla="*/ 1155622 w 1172452"/>
              <a:gd name="connsiteY9" fmla="*/ 942674 h 1223165"/>
              <a:gd name="connsiteX10" fmla="*/ 1172452 w 1172452"/>
              <a:gd name="connsiteY10" fmla="*/ 1043650 h 1223165"/>
              <a:gd name="connsiteX11" fmla="*/ 1144403 w 1172452"/>
              <a:gd name="connsiteY11" fmla="*/ 1144627 h 1223165"/>
              <a:gd name="connsiteX12" fmla="*/ 920010 w 1172452"/>
              <a:gd name="connsiteY12" fmla="*/ 1211945 h 1223165"/>
              <a:gd name="connsiteX13" fmla="*/ 482444 w 1172452"/>
              <a:gd name="connsiteY13" fmla="*/ 1223165 h 1223165"/>
              <a:gd name="connsiteX14" fmla="*/ 246832 w 1172452"/>
              <a:gd name="connsiteY14" fmla="*/ 1183896 h 1223165"/>
              <a:gd name="connsiteX15" fmla="*/ 0 w 1172452"/>
              <a:gd name="connsiteY15" fmla="*/ 1049260 h 1223165"/>
              <a:gd name="connsiteX16" fmla="*/ 0 w 1172452"/>
              <a:gd name="connsiteY16" fmla="*/ 869746 h 1223165"/>
              <a:gd name="connsiteX0" fmla="*/ 28049 w 1357577"/>
              <a:gd name="connsiteY0" fmla="*/ 684622 h 1223165"/>
              <a:gd name="connsiteX1" fmla="*/ 28049 w 1357577"/>
              <a:gd name="connsiteY1" fmla="*/ 684622 h 1223165"/>
              <a:gd name="connsiteX2" fmla="*/ 84147 w 1357577"/>
              <a:gd name="connsiteY2" fmla="*/ 544377 h 1223165"/>
              <a:gd name="connsiteX3" fmla="*/ 207563 w 1357577"/>
              <a:gd name="connsiteY3" fmla="*/ 404131 h 1223165"/>
              <a:gd name="connsiteX4" fmla="*/ 319760 w 1357577"/>
              <a:gd name="connsiteY4" fmla="*/ 247058 h 1223165"/>
              <a:gd name="connsiteX5" fmla="*/ 437568 w 1357577"/>
              <a:gd name="connsiteY5" fmla="*/ 73153 h 1223165"/>
              <a:gd name="connsiteX6" fmla="*/ 936840 w 1357577"/>
              <a:gd name="connsiteY6" fmla="*/ 22664 h 1223165"/>
              <a:gd name="connsiteX7" fmla="*/ 1357576 w 1357577"/>
              <a:gd name="connsiteY7" fmla="*/ 499500 h 1223165"/>
              <a:gd name="connsiteX8" fmla="*/ 931230 w 1357577"/>
              <a:gd name="connsiteY8" fmla="*/ 925844 h 1223165"/>
              <a:gd name="connsiteX9" fmla="*/ 1155622 w 1357577"/>
              <a:gd name="connsiteY9" fmla="*/ 942674 h 1223165"/>
              <a:gd name="connsiteX10" fmla="*/ 1172452 w 1357577"/>
              <a:gd name="connsiteY10" fmla="*/ 1043650 h 1223165"/>
              <a:gd name="connsiteX11" fmla="*/ 1144403 w 1357577"/>
              <a:gd name="connsiteY11" fmla="*/ 1144627 h 1223165"/>
              <a:gd name="connsiteX12" fmla="*/ 920010 w 1357577"/>
              <a:gd name="connsiteY12" fmla="*/ 1211945 h 1223165"/>
              <a:gd name="connsiteX13" fmla="*/ 482444 w 1357577"/>
              <a:gd name="connsiteY13" fmla="*/ 1223165 h 1223165"/>
              <a:gd name="connsiteX14" fmla="*/ 246832 w 1357577"/>
              <a:gd name="connsiteY14" fmla="*/ 1183896 h 1223165"/>
              <a:gd name="connsiteX15" fmla="*/ 0 w 1357577"/>
              <a:gd name="connsiteY15" fmla="*/ 1049260 h 1223165"/>
              <a:gd name="connsiteX16" fmla="*/ 0 w 1357577"/>
              <a:gd name="connsiteY16" fmla="*/ 869746 h 1223165"/>
              <a:gd name="connsiteX0" fmla="*/ 28049 w 1686211"/>
              <a:gd name="connsiteY0" fmla="*/ 684622 h 1223165"/>
              <a:gd name="connsiteX1" fmla="*/ 28049 w 1686211"/>
              <a:gd name="connsiteY1" fmla="*/ 684622 h 1223165"/>
              <a:gd name="connsiteX2" fmla="*/ 84147 w 1686211"/>
              <a:gd name="connsiteY2" fmla="*/ 544377 h 1223165"/>
              <a:gd name="connsiteX3" fmla="*/ 207563 w 1686211"/>
              <a:gd name="connsiteY3" fmla="*/ 404131 h 1223165"/>
              <a:gd name="connsiteX4" fmla="*/ 319760 w 1686211"/>
              <a:gd name="connsiteY4" fmla="*/ 247058 h 1223165"/>
              <a:gd name="connsiteX5" fmla="*/ 437568 w 1686211"/>
              <a:gd name="connsiteY5" fmla="*/ 73153 h 1223165"/>
              <a:gd name="connsiteX6" fmla="*/ 936840 w 1686211"/>
              <a:gd name="connsiteY6" fmla="*/ 22664 h 1223165"/>
              <a:gd name="connsiteX7" fmla="*/ 1357576 w 1686211"/>
              <a:gd name="connsiteY7" fmla="*/ 499500 h 1223165"/>
              <a:gd name="connsiteX8" fmla="*/ 1682945 w 1686211"/>
              <a:gd name="connsiteY8" fmla="*/ 768769 h 1223165"/>
              <a:gd name="connsiteX9" fmla="*/ 1155622 w 1686211"/>
              <a:gd name="connsiteY9" fmla="*/ 942674 h 1223165"/>
              <a:gd name="connsiteX10" fmla="*/ 1172452 w 1686211"/>
              <a:gd name="connsiteY10" fmla="*/ 1043650 h 1223165"/>
              <a:gd name="connsiteX11" fmla="*/ 1144403 w 1686211"/>
              <a:gd name="connsiteY11" fmla="*/ 1144627 h 1223165"/>
              <a:gd name="connsiteX12" fmla="*/ 920010 w 1686211"/>
              <a:gd name="connsiteY12" fmla="*/ 1211945 h 1223165"/>
              <a:gd name="connsiteX13" fmla="*/ 482444 w 1686211"/>
              <a:gd name="connsiteY13" fmla="*/ 1223165 h 1223165"/>
              <a:gd name="connsiteX14" fmla="*/ 246832 w 1686211"/>
              <a:gd name="connsiteY14" fmla="*/ 1183896 h 1223165"/>
              <a:gd name="connsiteX15" fmla="*/ 0 w 1686211"/>
              <a:gd name="connsiteY15" fmla="*/ 1049260 h 1223165"/>
              <a:gd name="connsiteX16" fmla="*/ 0 w 1686211"/>
              <a:gd name="connsiteY16" fmla="*/ 869746 h 1223165"/>
              <a:gd name="connsiteX0" fmla="*/ 28049 w 1687235"/>
              <a:gd name="connsiteY0" fmla="*/ 684622 h 1223165"/>
              <a:gd name="connsiteX1" fmla="*/ 28049 w 1687235"/>
              <a:gd name="connsiteY1" fmla="*/ 684622 h 1223165"/>
              <a:gd name="connsiteX2" fmla="*/ 84147 w 1687235"/>
              <a:gd name="connsiteY2" fmla="*/ 544377 h 1223165"/>
              <a:gd name="connsiteX3" fmla="*/ 207563 w 1687235"/>
              <a:gd name="connsiteY3" fmla="*/ 404131 h 1223165"/>
              <a:gd name="connsiteX4" fmla="*/ 319760 w 1687235"/>
              <a:gd name="connsiteY4" fmla="*/ 247058 h 1223165"/>
              <a:gd name="connsiteX5" fmla="*/ 437568 w 1687235"/>
              <a:gd name="connsiteY5" fmla="*/ 73153 h 1223165"/>
              <a:gd name="connsiteX6" fmla="*/ 936840 w 1687235"/>
              <a:gd name="connsiteY6" fmla="*/ 22664 h 1223165"/>
              <a:gd name="connsiteX7" fmla="*/ 1380016 w 1687235"/>
              <a:gd name="connsiteY7" fmla="*/ 314376 h 1223165"/>
              <a:gd name="connsiteX8" fmla="*/ 1682945 w 1687235"/>
              <a:gd name="connsiteY8" fmla="*/ 768769 h 1223165"/>
              <a:gd name="connsiteX9" fmla="*/ 1155622 w 1687235"/>
              <a:gd name="connsiteY9" fmla="*/ 942674 h 1223165"/>
              <a:gd name="connsiteX10" fmla="*/ 1172452 w 1687235"/>
              <a:gd name="connsiteY10" fmla="*/ 1043650 h 1223165"/>
              <a:gd name="connsiteX11" fmla="*/ 1144403 w 1687235"/>
              <a:gd name="connsiteY11" fmla="*/ 1144627 h 1223165"/>
              <a:gd name="connsiteX12" fmla="*/ 920010 w 1687235"/>
              <a:gd name="connsiteY12" fmla="*/ 1211945 h 1223165"/>
              <a:gd name="connsiteX13" fmla="*/ 482444 w 1687235"/>
              <a:gd name="connsiteY13" fmla="*/ 1223165 h 1223165"/>
              <a:gd name="connsiteX14" fmla="*/ 246832 w 1687235"/>
              <a:gd name="connsiteY14" fmla="*/ 1183896 h 1223165"/>
              <a:gd name="connsiteX15" fmla="*/ 0 w 1687235"/>
              <a:gd name="connsiteY15" fmla="*/ 1049260 h 1223165"/>
              <a:gd name="connsiteX16" fmla="*/ 0 w 1687235"/>
              <a:gd name="connsiteY16" fmla="*/ 869746 h 1223165"/>
              <a:gd name="connsiteX0" fmla="*/ 28049 w 1682961"/>
              <a:gd name="connsiteY0" fmla="*/ 684622 h 1223165"/>
              <a:gd name="connsiteX1" fmla="*/ 28049 w 1682961"/>
              <a:gd name="connsiteY1" fmla="*/ 684622 h 1223165"/>
              <a:gd name="connsiteX2" fmla="*/ 84147 w 1682961"/>
              <a:gd name="connsiteY2" fmla="*/ 544377 h 1223165"/>
              <a:gd name="connsiteX3" fmla="*/ 207563 w 1682961"/>
              <a:gd name="connsiteY3" fmla="*/ 404131 h 1223165"/>
              <a:gd name="connsiteX4" fmla="*/ 319760 w 1682961"/>
              <a:gd name="connsiteY4" fmla="*/ 247058 h 1223165"/>
              <a:gd name="connsiteX5" fmla="*/ 437568 w 1682961"/>
              <a:gd name="connsiteY5" fmla="*/ 73153 h 1223165"/>
              <a:gd name="connsiteX6" fmla="*/ 936840 w 1682961"/>
              <a:gd name="connsiteY6" fmla="*/ 22664 h 1223165"/>
              <a:gd name="connsiteX7" fmla="*/ 1380016 w 1682961"/>
              <a:gd name="connsiteY7" fmla="*/ 314376 h 1223165"/>
              <a:gd name="connsiteX8" fmla="*/ 1682945 w 1682961"/>
              <a:gd name="connsiteY8" fmla="*/ 768769 h 1223165"/>
              <a:gd name="connsiteX9" fmla="*/ 1396844 w 1682961"/>
              <a:gd name="connsiteY9" fmla="*/ 1167067 h 1223165"/>
              <a:gd name="connsiteX10" fmla="*/ 1172452 w 1682961"/>
              <a:gd name="connsiteY10" fmla="*/ 1043650 h 1223165"/>
              <a:gd name="connsiteX11" fmla="*/ 1144403 w 1682961"/>
              <a:gd name="connsiteY11" fmla="*/ 1144627 h 1223165"/>
              <a:gd name="connsiteX12" fmla="*/ 920010 w 1682961"/>
              <a:gd name="connsiteY12" fmla="*/ 1211945 h 1223165"/>
              <a:gd name="connsiteX13" fmla="*/ 482444 w 1682961"/>
              <a:gd name="connsiteY13" fmla="*/ 1223165 h 1223165"/>
              <a:gd name="connsiteX14" fmla="*/ 246832 w 1682961"/>
              <a:gd name="connsiteY14" fmla="*/ 1183896 h 1223165"/>
              <a:gd name="connsiteX15" fmla="*/ 0 w 1682961"/>
              <a:gd name="connsiteY15" fmla="*/ 1049260 h 1223165"/>
              <a:gd name="connsiteX16" fmla="*/ 0 w 1682961"/>
              <a:gd name="connsiteY16" fmla="*/ 869746 h 1223165"/>
              <a:gd name="connsiteX0" fmla="*/ 28049 w 1682961"/>
              <a:gd name="connsiteY0" fmla="*/ 684622 h 1223165"/>
              <a:gd name="connsiteX1" fmla="*/ 28049 w 1682961"/>
              <a:gd name="connsiteY1" fmla="*/ 684622 h 1223165"/>
              <a:gd name="connsiteX2" fmla="*/ 84147 w 1682961"/>
              <a:gd name="connsiteY2" fmla="*/ 544377 h 1223165"/>
              <a:gd name="connsiteX3" fmla="*/ 207563 w 1682961"/>
              <a:gd name="connsiteY3" fmla="*/ 404131 h 1223165"/>
              <a:gd name="connsiteX4" fmla="*/ 319760 w 1682961"/>
              <a:gd name="connsiteY4" fmla="*/ 247058 h 1223165"/>
              <a:gd name="connsiteX5" fmla="*/ 437568 w 1682961"/>
              <a:gd name="connsiteY5" fmla="*/ 73153 h 1223165"/>
              <a:gd name="connsiteX6" fmla="*/ 936840 w 1682961"/>
              <a:gd name="connsiteY6" fmla="*/ 22664 h 1223165"/>
              <a:gd name="connsiteX7" fmla="*/ 1380016 w 1682961"/>
              <a:gd name="connsiteY7" fmla="*/ 314376 h 1223165"/>
              <a:gd name="connsiteX8" fmla="*/ 1682945 w 1682961"/>
              <a:gd name="connsiteY8" fmla="*/ 768769 h 1223165"/>
              <a:gd name="connsiteX9" fmla="*/ 1396844 w 1682961"/>
              <a:gd name="connsiteY9" fmla="*/ 1167067 h 1223165"/>
              <a:gd name="connsiteX10" fmla="*/ 1217330 w 1682961"/>
              <a:gd name="connsiteY10" fmla="*/ 1206335 h 1223165"/>
              <a:gd name="connsiteX11" fmla="*/ 1144403 w 1682961"/>
              <a:gd name="connsiteY11" fmla="*/ 1144627 h 1223165"/>
              <a:gd name="connsiteX12" fmla="*/ 920010 w 1682961"/>
              <a:gd name="connsiteY12" fmla="*/ 1211945 h 1223165"/>
              <a:gd name="connsiteX13" fmla="*/ 482444 w 1682961"/>
              <a:gd name="connsiteY13" fmla="*/ 1223165 h 1223165"/>
              <a:gd name="connsiteX14" fmla="*/ 246832 w 1682961"/>
              <a:gd name="connsiteY14" fmla="*/ 1183896 h 1223165"/>
              <a:gd name="connsiteX15" fmla="*/ 0 w 1682961"/>
              <a:gd name="connsiteY15" fmla="*/ 1049260 h 1223165"/>
              <a:gd name="connsiteX16" fmla="*/ 0 w 1682961"/>
              <a:gd name="connsiteY16" fmla="*/ 869746 h 1223165"/>
              <a:gd name="connsiteX0" fmla="*/ 28049 w 1682961"/>
              <a:gd name="connsiteY0" fmla="*/ 684622 h 1223165"/>
              <a:gd name="connsiteX1" fmla="*/ 28049 w 1682961"/>
              <a:gd name="connsiteY1" fmla="*/ 684622 h 1223165"/>
              <a:gd name="connsiteX2" fmla="*/ 84147 w 1682961"/>
              <a:gd name="connsiteY2" fmla="*/ 544377 h 1223165"/>
              <a:gd name="connsiteX3" fmla="*/ 207563 w 1682961"/>
              <a:gd name="connsiteY3" fmla="*/ 404131 h 1223165"/>
              <a:gd name="connsiteX4" fmla="*/ 319760 w 1682961"/>
              <a:gd name="connsiteY4" fmla="*/ 247058 h 1223165"/>
              <a:gd name="connsiteX5" fmla="*/ 437568 w 1682961"/>
              <a:gd name="connsiteY5" fmla="*/ 73153 h 1223165"/>
              <a:gd name="connsiteX6" fmla="*/ 936840 w 1682961"/>
              <a:gd name="connsiteY6" fmla="*/ 22664 h 1223165"/>
              <a:gd name="connsiteX7" fmla="*/ 1380016 w 1682961"/>
              <a:gd name="connsiteY7" fmla="*/ 314376 h 1223165"/>
              <a:gd name="connsiteX8" fmla="*/ 1682945 w 1682961"/>
              <a:gd name="connsiteY8" fmla="*/ 768769 h 1223165"/>
              <a:gd name="connsiteX9" fmla="*/ 1396844 w 1682961"/>
              <a:gd name="connsiteY9" fmla="*/ 1167067 h 1223165"/>
              <a:gd name="connsiteX10" fmla="*/ 1217330 w 1682961"/>
              <a:gd name="connsiteY10" fmla="*/ 1206335 h 1223165"/>
              <a:gd name="connsiteX11" fmla="*/ 1144403 w 1682961"/>
              <a:gd name="connsiteY11" fmla="*/ 1144627 h 1223165"/>
              <a:gd name="connsiteX12" fmla="*/ 1015377 w 1682961"/>
              <a:gd name="connsiteY12" fmla="*/ 1178287 h 1223165"/>
              <a:gd name="connsiteX13" fmla="*/ 920010 w 1682961"/>
              <a:gd name="connsiteY13" fmla="*/ 1211945 h 1223165"/>
              <a:gd name="connsiteX14" fmla="*/ 482444 w 1682961"/>
              <a:gd name="connsiteY14" fmla="*/ 1223165 h 1223165"/>
              <a:gd name="connsiteX15" fmla="*/ 246832 w 1682961"/>
              <a:gd name="connsiteY15" fmla="*/ 1183896 h 1223165"/>
              <a:gd name="connsiteX16" fmla="*/ 0 w 1682961"/>
              <a:gd name="connsiteY16" fmla="*/ 1049260 h 1223165"/>
              <a:gd name="connsiteX17" fmla="*/ 0 w 1682961"/>
              <a:gd name="connsiteY17" fmla="*/ 869746 h 1223165"/>
              <a:gd name="connsiteX0" fmla="*/ 28049 w 1682961"/>
              <a:gd name="connsiteY0" fmla="*/ 684622 h 1223165"/>
              <a:gd name="connsiteX1" fmla="*/ 28049 w 1682961"/>
              <a:gd name="connsiteY1" fmla="*/ 684622 h 1223165"/>
              <a:gd name="connsiteX2" fmla="*/ 84147 w 1682961"/>
              <a:gd name="connsiteY2" fmla="*/ 544377 h 1223165"/>
              <a:gd name="connsiteX3" fmla="*/ 207563 w 1682961"/>
              <a:gd name="connsiteY3" fmla="*/ 404131 h 1223165"/>
              <a:gd name="connsiteX4" fmla="*/ 319760 w 1682961"/>
              <a:gd name="connsiteY4" fmla="*/ 247058 h 1223165"/>
              <a:gd name="connsiteX5" fmla="*/ 437568 w 1682961"/>
              <a:gd name="connsiteY5" fmla="*/ 73153 h 1223165"/>
              <a:gd name="connsiteX6" fmla="*/ 936840 w 1682961"/>
              <a:gd name="connsiteY6" fmla="*/ 22664 h 1223165"/>
              <a:gd name="connsiteX7" fmla="*/ 1380016 w 1682961"/>
              <a:gd name="connsiteY7" fmla="*/ 314376 h 1223165"/>
              <a:gd name="connsiteX8" fmla="*/ 1682945 w 1682961"/>
              <a:gd name="connsiteY8" fmla="*/ 768769 h 1223165"/>
              <a:gd name="connsiteX9" fmla="*/ 1396844 w 1682961"/>
              <a:gd name="connsiteY9" fmla="*/ 1167067 h 1223165"/>
              <a:gd name="connsiteX10" fmla="*/ 1217330 w 1682961"/>
              <a:gd name="connsiteY10" fmla="*/ 1206335 h 1223165"/>
              <a:gd name="connsiteX11" fmla="*/ 1144403 w 1682961"/>
              <a:gd name="connsiteY11" fmla="*/ 1144627 h 1223165"/>
              <a:gd name="connsiteX12" fmla="*/ 964888 w 1682961"/>
              <a:gd name="connsiteY12" fmla="*/ 1054871 h 1223165"/>
              <a:gd name="connsiteX13" fmla="*/ 920010 w 1682961"/>
              <a:gd name="connsiteY13" fmla="*/ 1211945 h 1223165"/>
              <a:gd name="connsiteX14" fmla="*/ 482444 w 1682961"/>
              <a:gd name="connsiteY14" fmla="*/ 1223165 h 1223165"/>
              <a:gd name="connsiteX15" fmla="*/ 246832 w 1682961"/>
              <a:gd name="connsiteY15" fmla="*/ 1183896 h 1223165"/>
              <a:gd name="connsiteX16" fmla="*/ 0 w 1682961"/>
              <a:gd name="connsiteY16" fmla="*/ 1049260 h 1223165"/>
              <a:gd name="connsiteX17" fmla="*/ 0 w 1682961"/>
              <a:gd name="connsiteY17" fmla="*/ 869746 h 1223165"/>
              <a:gd name="connsiteX0" fmla="*/ 28049 w 1682961"/>
              <a:gd name="connsiteY0" fmla="*/ 684622 h 1223165"/>
              <a:gd name="connsiteX1" fmla="*/ 28049 w 1682961"/>
              <a:gd name="connsiteY1" fmla="*/ 684622 h 1223165"/>
              <a:gd name="connsiteX2" fmla="*/ 84147 w 1682961"/>
              <a:gd name="connsiteY2" fmla="*/ 544377 h 1223165"/>
              <a:gd name="connsiteX3" fmla="*/ 207563 w 1682961"/>
              <a:gd name="connsiteY3" fmla="*/ 404131 h 1223165"/>
              <a:gd name="connsiteX4" fmla="*/ 319760 w 1682961"/>
              <a:gd name="connsiteY4" fmla="*/ 247058 h 1223165"/>
              <a:gd name="connsiteX5" fmla="*/ 437568 w 1682961"/>
              <a:gd name="connsiteY5" fmla="*/ 73153 h 1223165"/>
              <a:gd name="connsiteX6" fmla="*/ 936840 w 1682961"/>
              <a:gd name="connsiteY6" fmla="*/ 22664 h 1223165"/>
              <a:gd name="connsiteX7" fmla="*/ 1380016 w 1682961"/>
              <a:gd name="connsiteY7" fmla="*/ 314376 h 1223165"/>
              <a:gd name="connsiteX8" fmla="*/ 1682945 w 1682961"/>
              <a:gd name="connsiteY8" fmla="*/ 768769 h 1223165"/>
              <a:gd name="connsiteX9" fmla="*/ 1396844 w 1682961"/>
              <a:gd name="connsiteY9" fmla="*/ 1167067 h 1223165"/>
              <a:gd name="connsiteX10" fmla="*/ 1217330 w 1682961"/>
              <a:gd name="connsiteY10" fmla="*/ 1206335 h 1223165"/>
              <a:gd name="connsiteX11" fmla="*/ 1144403 w 1682961"/>
              <a:gd name="connsiteY11" fmla="*/ 1144627 h 1223165"/>
              <a:gd name="connsiteX12" fmla="*/ 964888 w 1682961"/>
              <a:gd name="connsiteY12" fmla="*/ 1054871 h 1223165"/>
              <a:gd name="connsiteX13" fmla="*/ 768545 w 1682961"/>
              <a:gd name="connsiteY13" fmla="*/ 1094139 h 1223165"/>
              <a:gd name="connsiteX14" fmla="*/ 482444 w 1682961"/>
              <a:gd name="connsiteY14" fmla="*/ 1223165 h 1223165"/>
              <a:gd name="connsiteX15" fmla="*/ 246832 w 1682961"/>
              <a:gd name="connsiteY15" fmla="*/ 1183896 h 1223165"/>
              <a:gd name="connsiteX16" fmla="*/ 0 w 1682961"/>
              <a:gd name="connsiteY16" fmla="*/ 1049260 h 1223165"/>
              <a:gd name="connsiteX17" fmla="*/ 0 w 1682961"/>
              <a:gd name="connsiteY17" fmla="*/ 869746 h 1223165"/>
              <a:gd name="connsiteX0" fmla="*/ 28049 w 1682961"/>
              <a:gd name="connsiteY0" fmla="*/ 684622 h 1223165"/>
              <a:gd name="connsiteX1" fmla="*/ 28049 w 1682961"/>
              <a:gd name="connsiteY1" fmla="*/ 684622 h 1223165"/>
              <a:gd name="connsiteX2" fmla="*/ 84147 w 1682961"/>
              <a:gd name="connsiteY2" fmla="*/ 544377 h 1223165"/>
              <a:gd name="connsiteX3" fmla="*/ 207563 w 1682961"/>
              <a:gd name="connsiteY3" fmla="*/ 404131 h 1223165"/>
              <a:gd name="connsiteX4" fmla="*/ 319760 w 1682961"/>
              <a:gd name="connsiteY4" fmla="*/ 247058 h 1223165"/>
              <a:gd name="connsiteX5" fmla="*/ 437568 w 1682961"/>
              <a:gd name="connsiteY5" fmla="*/ 73153 h 1223165"/>
              <a:gd name="connsiteX6" fmla="*/ 936840 w 1682961"/>
              <a:gd name="connsiteY6" fmla="*/ 22664 h 1223165"/>
              <a:gd name="connsiteX7" fmla="*/ 1380016 w 1682961"/>
              <a:gd name="connsiteY7" fmla="*/ 314376 h 1223165"/>
              <a:gd name="connsiteX8" fmla="*/ 1682945 w 1682961"/>
              <a:gd name="connsiteY8" fmla="*/ 768769 h 1223165"/>
              <a:gd name="connsiteX9" fmla="*/ 1396844 w 1682961"/>
              <a:gd name="connsiteY9" fmla="*/ 1167067 h 1223165"/>
              <a:gd name="connsiteX10" fmla="*/ 1217330 w 1682961"/>
              <a:gd name="connsiteY10" fmla="*/ 1206335 h 1223165"/>
              <a:gd name="connsiteX11" fmla="*/ 1144403 w 1682961"/>
              <a:gd name="connsiteY11" fmla="*/ 1144627 h 1223165"/>
              <a:gd name="connsiteX12" fmla="*/ 964888 w 1682961"/>
              <a:gd name="connsiteY12" fmla="*/ 1054871 h 1223165"/>
              <a:gd name="connsiteX13" fmla="*/ 880741 w 1682961"/>
              <a:gd name="connsiteY13" fmla="*/ 1060481 h 1223165"/>
              <a:gd name="connsiteX14" fmla="*/ 768545 w 1682961"/>
              <a:gd name="connsiteY14" fmla="*/ 1094139 h 1223165"/>
              <a:gd name="connsiteX15" fmla="*/ 482444 w 1682961"/>
              <a:gd name="connsiteY15" fmla="*/ 1223165 h 1223165"/>
              <a:gd name="connsiteX16" fmla="*/ 246832 w 1682961"/>
              <a:gd name="connsiteY16" fmla="*/ 1183896 h 1223165"/>
              <a:gd name="connsiteX17" fmla="*/ 0 w 1682961"/>
              <a:gd name="connsiteY17" fmla="*/ 1049260 h 1223165"/>
              <a:gd name="connsiteX18" fmla="*/ 0 w 1682961"/>
              <a:gd name="connsiteY18" fmla="*/ 869746 h 1223165"/>
              <a:gd name="connsiteX0" fmla="*/ 28049 w 1682961"/>
              <a:gd name="connsiteY0" fmla="*/ 684622 h 1223165"/>
              <a:gd name="connsiteX1" fmla="*/ 28049 w 1682961"/>
              <a:gd name="connsiteY1" fmla="*/ 684622 h 1223165"/>
              <a:gd name="connsiteX2" fmla="*/ 84147 w 1682961"/>
              <a:gd name="connsiteY2" fmla="*/ 544377 h 1223165"/>
              <a:gd name="connsiteX3" fmla="*/ 207563 w 1682961"/>
              <a:gd name="connsiteY3" fmla="*/ 404131 h 1223165"/>
              <a:gd name="connsiteX4" fmla="*/ 319760 w 1682961"/>
              <a:gd name="connsiteY4" fmla="*/ 247058 h 1223165"/>
              <a:gd name="connsiteX5" fmla="*/ 437568 w 1682961"/>
              <a:gd name="connsiteY5" fmla="*/ 73153 h 1223165"/>
              <a:gd name="connsiteX6" fmla="*/ 936840 w 1682961"/>
              <a:gd name="connsiteY6" fmla="*/ 22664 h 1223165"/>
              <a:gd name="connsiteX7" fmla="*/ 1380016 w 1682961"/>
              <a:gd name="connsiteY7" fmla="*/ 314376 h 1223165"/>
              <a:gd name="connsiteX8" fmla="*/ 1682945 w 1682961"/>
              <a:gd name="connsiteY8" fmla="*/ 768769 h 1223165"/>
              <a:gd name="connsiteX9" fmla="*/ 1396844 w 1682961"/>
              <a:gd name="connsiteY9" fmla="*/ 1167067 h 1223165"/>
              <a:gd name="connsiteX10" fmla="*/ 1217330 w 1682961"/>
              <a:gd name="connsiteY10" fmla="*/ 1206335 h 1223165"/>
              <a:gd name="connsiteX11" fmla="*/ 1144403 w 1682961"/>
              <a:gd name="connsiteY11" fmla="*/ 1144627 h 1223165"/>
              <a:gd name="connsiteX12" fmla="*/ 964888 w 1682961"/>
              <a:gd name="connsiteY12" fmla="*/ 1054871 h 1223165"/>
              <a:gd name="connsiteX13" fmla="*/ 925619 w 1682961"/>
              <a:gd name="connsiteY13" fmla="*/ 1116579 h 1223165"/>
              <a:gd name="connsiteX14" fmla="*/ 768545 w 1682961"/>
              <a:gd name="connsiteY14" fmla="*/ 1094139 h 1223165"/>
              <a:gd name="connsiteX15" fmla="*/ 482444 w 1682961"/>
              <a:gd name="connsiteY15" fmla="*/ 1223165 h 1223165"/>
              <a:gd name="connsiteX16" fmla="*/ 246832 w 1682961"/>
              <a:gd name="connsiteY16" fmla="*/ 1183896 h 1223165"/>
              <a:gd name="connsiteX17" fmla="*/ 0 w 1682961"/>
              <a:gd name="connsiteY17" fmla="*/ 1049260 h 1223165"/>
              <a:gd name="connsiteX18" fmla="*/ 0 w 1682961"/>
              <a:gd name="connsiteY18" fmla="*/ 869746 h 1223165"/>
              <a:gd name="connsiteX0" fmla="*/ 28049 w 1682961"/>
              <a:gd name="connsiteY0" fmla="*/ 684622 h 1223165"/>
              <a:gd name="connsiteX1" fmla="*/ 28049 w 1682961"/>
              <a:gd name="connsiteY1" fmla="*/ 684622 h 1223165"/>
              <a:gd name="connsiteX2" fmla="*/ 84147 w 1682961"/>
              <a:gd name="connsiteY2" fmla="*/ 544377 h 1223165"/>
              <a:gd name="connsiteX3" fmla="*/ 207563 w 1682961"/>
              <a:gd name="connsiteY3" fmla="*/ 404131 h 1223165"/>
              <a:gd name="connsiteX4" fmla="*/ 319760 w 1682961"/>
              <a:gd name="connsiteY4" fmla="*/ 247058 h 1223165"/>
              <a:gd name="connsiteX5" fmla="*/ 437568 w 1682961"/>
              <a:gd name="connsiteY5" fmla="*/ 73153 h 1223165"/>
              <a:gd name="connsiteX6" fmla="*/ 936840 w 1682961"/>
              <a:gd name="connsiteY6" fmla="*/ 22664 h 1223165"/>
              <a:gd name="connsiteX7" fmla="*/ 1380016 w 1682961"/>
              <a:gd name="connsiteY7" fmla="*/ 314376 h 1223165"/>
              <a:gd name="connsiteX8" fmla="*/ 1682945 w 1682961"/>
              <a:gd name="connsiteY8" fmla="*/ 768769 h 1223165"/>
              <a:gd name="connsiteX9" fmla="*/ 1396844 w 1682961"/>
              <a:gd name="connsiteY9" fmla="*/ 1167067 h 1223165"/>
              <a:gd name="connsiteX10" fmla="*/ 1217330 w 1682961"/>
              <a:gd name="connsiteY10" fmla="*/ 1206335 h 1223165"/>
              <a:gd name="connsiteX11" fmla="*/ 1144403 w 1682961"/>
              <a:gd name="connsiteY11" fmla="*/ 1144627 h 1223165"/>
              <a:gd name="connsiteX12" fmla="*/ 964888 w 1682961"/>
              <a:gd name="connsiteY12" fmla="*/ 1054871 h 1223165"/>
              <a:gd name="connsiteX13" fmla="*/ 925619 w 1682961"/>
              <a:gd name="connsiteY13" fmla="*/ 1116579 h 1223165"/>
              <a:gd name="connsiteX14" fmla="*/ 768545 w 1682961"/>
              <a:gd name="connsiteY14" fmla="*/ 1094139 h 1223165"/>
              <a:gd name="connsiteX15" fmla="*/ 611470 w 1682961"/>
              <a:gd name="connsiteY15" fmla="*/ 1167067 h 1223165"/>
              <a:gd name="connsiteX16" fmla="*/ 482444 w 1682961"/>
              <a:gd name="connsiteY16" fmla="*/ 1223165 h 1223165"/>
              <a:gd name="connsiteX17" fmla="*/ 246832 w 1682961"/>
              <a:gd name="connsiteY17" fmla="*/ 1183896 h 1223165"/>
              <a:gd name="connsiteX18" fmla="*/ 0 w 1682961"/>
              <a:gd name="connsiteY18" fmla="*/ 1049260 h 1223165"/>
              <a:gd name="connsiteX19" fmla="*/ 0 w 1682961"/>
              <a:gd name="connsiteY19" fmla="*/ 869746 h 1223165"/>
              <a:gd name="connsiteX0" fmla="*/ 28049 w 1682961"/>
              <a:gd name="connsiteY0" fmla="*/ 684622 h 1223165"/>
              <a:gd name="connsiteX1" fmla="*/ 28049 w 1682961"/>
              <a:gd name="connsiteY1" fmla="*/ 684622 h 1223165"/>
              <a:gd name="connsiteX2" fmla="*/ 84147 w 1682961"/>
              <a:gd name="connsiteY2" fmla="*/ 544377 h 1223165"/>
              <a:gd name="connsiteX3" fmla="*/ 207563 w 1682961"/>
              <a:gd name="connsiteY3" fmla="*/ 404131 h 1223165"/>
              <a:gd name="connsiteX4" fmla="*/ 319760 w 1682961"/>
              <a:gd name="connsiteY4" fmla="*/ 247058 h 1223165"/>
              <a:gd name="connsiteX5" fmla="*/ 437568 w 1682961"/>
              <a:gd name="connsiteY5" fmla="*/ 73153 h 1223165"/>
              <a:gd name="connsiteX6" fmla="*/ 936840 w 1682961"/>
              <a:gd name="connsiteY6" fmla="*/ 22664 h 1223165"/>
              <a:gd name="connsiteX7" fmla="*/ 1380016 w 1682961"/>
              <a:gd name="connsiteY7" fmla="*/ 314376 h 1223165"/>
              <a:gd name="connsiteX8" fmla="*/ 1682945 w 1682961"/>
              <a:gd name="connsiteY8" fmla="*/ 768769 h 1223165"/>
              <a:gd name="connsiteX9" fmla="*/ 1396844 w 1682961"/>
              <a:gd name="connsiteY9" fmla="*/ 1167067 h 1223165"/>
              <a:gd name="connsiteX10" fmla="*/ 1217330 w 1682961"/>
              <a:gd name="connsiteY10" fmla="*/ 1206335 h 1223165"/>
              <a:gd name="connsiteX11" fmla="*/ 1144403 w 1682961"/>
              <a:gd name="connsiteY11" fmla="*/ 1144627 h 1223165"/>
              <a:gd name="connsiteX12" fmla="*/ 964888 w 1682961"/>
              <a:gd name="connsiteY12" fmla="*/ 1054871 h 1223165"/>
              <a:gd name="connsiteX13" fmla="*/ 925619 w 1682961"/>
              <a:gd name="connsiteY13" fmla="*/ 1116579 h 1223165"/>
              <a:gd name="connsiteX14" fmla="*/ 768545 w 1682961"/>
              <a:gd name="connsiteY14" fmla="*/ 1094139 h 1223165"/>
              <a:gd name="connsiteX15" fmla="*/ 611470 w 1682961"/>
              <a:gd name="connsiteY15" fmla="*/ 1116578 h 1223165"/>
              <a:gd name="connsiteX16" fmla="*/ 482444 w 1682961"/>
              <a:gd name="connsiteY16" fmla="*/ 1223165 h 1223165"/>
              <a:gd name="connsiteX17" fmla="*/ 246832 w 1682961"/>
              <a:gd name="connsiteY17" fmla="*/ 1183896 h 1223165"/>
              <a:gd name="connsiteX18" fmla="*/ 0 w 1682961"/>
              <a:gd name="connsiteY18" fmla="*/ 1049260 h 1223165"/>
              <a:gd name="connsiteX19" fmla="*/ 0 w 1682961"/>
              <a:gd name="connsiteY19" fmla="*/ 869746 h 1223165"/>
              <a:gd name="connsiteX0" fmla="*/ 28049 w 1682961"/>
              <a:gd name="connsiteY0" fmla="*/ 684622 h 1256824"/>
              <a:gd name="connsiteX1" fmla="*/ 28049 w 1682961"/>
              <a:gd name="connsiteY1" fmla="*/ 684622 h 1256824"/>
              <a:gd name="connsiteX2" fmla="*/ 84147 w 1682961"/>
              <a:gd name="connsiteY2" fmla="*/ 544377 h 1256824"/>
              <a:gd name="connsiteX3" fmla="*/ 207563 w 1682961"/>
              <a:gd name="connsiteY3" fmla="*/ 404131 h 1256824"/>
              <a:gd name="connsiteX4" fmla="*/ 319760 w 1682961"/>
              <a:gd name="connsiteY4" fmla="*/ 247058 h 1256824"/>
              <a:gd name="connsiteX5" fmla="*/ 437568 w 1682961"/>
              <a:gd name="connsiteY5" fmla="*/ 73153 h 1256824"/>
              <a:gd name="connsiteX6" fmla="*/ 936840 w 1682961"/>
              <a:gd name="connsiteY6" fmla="*/ 22664 h 1256824"/>
              <a:gd name="connsiteX7" fmla="*/ 1380016 w 1682961"/>
              <a:gd name="connsiteY7" fmla="*/ 314376 h 1256824"/>
              <a:gd name="connsiteX8" fmla="*/ 1682945 w 1682961"/>
              <a:gd name="connsiteY8" fmla="*/ 768769 h 1256824"/>
              <a:gd name="connsiteX9" fmla="*/ 1396844 w 1682961"/>
              <a:gd name="connsiteY9" fmla="*/ 1167067 h 1256824"/>
              <a:gd name="connsiteX10" fmla="*/ 1217330 w 1682961"/>
              <a:gd name="connsiteY10" fmla="*/ 1206335 h 1256824"/>
              <a:gd name="connsiteX11" fmla="*/ 1144403 w 1682961"/>
              <a:gd name="connsiteY11" fmla="*/ 1144627 h 1256824"/>
              <a:gd name="connsiteX12" fmla="*/ 964888 w 1682961"/>
              <a:gd name="connsiteY12" fmla="*/ 1054871 h 1256824"/>
              <a:gd name="connsiteX13" fmla="*/ 925619 w 1682961"/>
              <a:gd name="connsiteY13" fmla="*/ 1116579 h 1256824"/>
              <a:gd name="connsiteX14" fmla="*/ 768545 w 1682961"/>
              <a:gd name="connsiteY14" fmla="*/ 1094139 h 1256824"/>
              <a:gd name="connsiteX15" fmla="*/ 611470 w 1682961"/>
              <a:gd name="connsiteY15" fmla="*/ 1116578 h 1256824"/>
              <a:gd name="connsiteX16" fmla="*/ 482444 w 1682961"/>
              <a:gd name="connsiteY16" fmla="*/ 1223165 h 1256824"/>
              <a:gd name="connsiteX17" fmla="*/ 235613 w 1682961"/>
              <a:gd name="connsiteY17" fmla="*/ 1256824 h 1256824"/>
              <a:gd name="connsiteX18" fmla="*/ 0 w 1682961"/>
              <a:gd name="connsiteY18" fmla="*/ 1049260 h 1256824"/>
              <a:gd name="connsiteX19" fmla="*/ 0 w 1682961"/>
              <a:gd name="connsiteY19" fmla="*/ 869746 h 1256824"/>
              <a:gd name="connsiteX0" fmla="*/ 28049 w 1682961"/>
              <a:gd name="connsiteY0" fmla="*/ 684622 h 1256824"/>
              <a:gd name="connsiteX1" fmla="*/ 28049 w 1682961"/>
              <a:gd name="connsiteY1" fmla="*/ 684622 h 1256824"/>
              <a:gd name="connsiteX2" fmla="*/ 84147 w 1682961"/>
              <a:gd name="connsiteY2" fmla="*/ 544377 h 1256824"/>
              <a:gd name="connsiteX3" fmla="*/ 207563 w 1682961"/>
              <a:gd name="connsiteY3" fmla="*/ 404131 h 1256824"/>
              <a:gd name="connsiteX4" fmla="*/ 319760 w 1682961"/>
              <a:gd name="connsiteY4" fmla="*/ 247058 h 1256824"/>
              <a:gd name="connsiteX5" fmla="*/ 437568 w 1682961"/>
              <a:gd name="connsiteY5" fmla="*/ 73153 h 1256824"/>
              <a:gd name="connsiteX6" fmla="*/ 936840 w 1682961"/>
              <a:gd name="connsiteY6" fmla="*/ 22664 h 1256824"/>
              <a:gd name="connsiteX7" fmla="*/ 1380016 w 1682961"/>
              <a:gd name="connsiteY7" fmla="*/ 314376 h 1256824"/>
              <a:gd name="connsiteX8" fmla="*/ 1682945 w 1682961"/>
              <a:gd name="connsiteY8" fmla="*/ 768769 h 1256824"/>
              <a:gd name="connsiteX9" fmla="*/ 1396844 w 1682961"/>
              <a:gd name="connsiteY9" fmla="*/ 1167067 h 1256824"/>
              <a:gd name="connsiteX10" fmla="*/ 1217330 w 1682961"/>
              <a:gd name="connsiteY10" fmla="*/ 1206335 h 1256824"/>
              <a:gd name="connsiteX11" fmla="*/ 1144403 w 1682961"/>
              <a:gd name="connsiteY11" fmla="*/ 1144627 h 1256824"/>
              <a:gd name="connsiteX12" fmla="*/ 964888 w 1682961"/>
              <a:gd name="connsiteY12" fmla="*/ 1054871 h 1256824"/>
              <a:gd name="connsiteX13" fmla="*/ 925619 w 1682961"/>
              <a:gd name="connsiteY13" fmla="*/ 1116579 h 1256824"/>
              <a:gd name="connsiteX14" fmla="*/ 768545 w 1682961"/>
              <a:gd name="connsiteY14" fmla="*/ 1094139 h 1256824"/>
              <a:gd name="connsiteX15" fmla="*/ 611470 w 1682961"/>
              <a:gd name="connsiteY15" fmla="*/ 1116578 h 1256824"/>
              <a:gd name="connsiteX16" fmla="*/ 482444 w 1682961"/>
              <a:gd name="connsiteY16" fmla="*/ 1223165 h 1256824"/>
              <a:gd name="connsiteX17" fmla="*/ 235613 w 1682961"/>
              <a:gd name="connsiteY17" fmla="*/ 1256824 h 1256824"/>
              <a:gd name="connsiteX18" fmla="*/ 39269 w 1682961"/>
              <a:gd name="connsiteY18" fmla="*/ 1032430 h 1256824"/>
              <a:gd name="connsiteX19" fmla="*/ 0 w 1682961"/>
              <a:gd name="connsiteY19" fmla="*/ 869746 h 1256824"/>
              <a:gd name="connsiteX0" fmla="*/ 0 w 1654912"/>
              <a:gd name="connsiteY0" fmla="*/ 684622 h 1256824"/>
              <a:gd name="connsiteX1" fmla="*/ 0 w 1654912"/>
              <a:gd name="connsiteY1" fmla="*/ 684622 h 1256824"/>
              <a:gd name="connsiteX2" fmla="*/ 56098 w 1654912"/>
              <a:gd name="connsiteY2" fmla="*/ 544377 h 1256824"/>
              <a:gd name="connsiteX3" fmla="*/ 179514 w 1654912"/>
              <a:gd name="connsiteY3" fmla="*/ 404131 h 1256824"/>
              <a:gd name="connsiteX4" fmla="*/ 291711 w 1654912"/>
              <a:gd name="connsiteY4" fmla="*/ 247058 h 1256824"/>
              <a:gd name="connsiteX5" fmla="*/ 409519 w 1654912"/>
              <a:gd name="connsiteY5" fmla="*/ 73153 h 1256824"/>
              <a:gd name="connsiteX6" fmla="*/ 908791 w 1654912"/>
              <a:gd name="connsiteY6" fmla="*/ 22664 h 1256824"/>
              <a:gd name="connsiteX7" fmla="*/ 1351967 w 1654912"/>
              <a:gd name="connsiteY7" fmla="*/ 314376 h 1256824"/>
              <a:gd name="connsiteX8" fmla="*/ 1654896 w 1654912"/>
              <a:gd name="connsiteY8" fmla="*/ 768769 h 1256824"/>
              <a:gd name="connsiteX9" fmla="*/ 1368795 w 1654912"/>
              <a:gd name="connsiteY9" fmla="*/ 1167067 h 1256824"/>
              <a:gd name="connsiteX10" fmla="*/ 1189281 w 1654912"/>
              <a:gd name="connsiteY10" fmla="*/ 1206335 h 1256824"/>
              <a:gd name="connsiteX11" fmla="*/ 1116354 w 1654912"/>
              <a:gd name="connsiteY11" fmla="*/ 1144627 h 1256824"/>
              <a:gd name="connsiteX12" fmla="*/ 936839 w 1654912"/>
              <a:gd name="connsiteY12" fmla="*/ 1054871 h 1256824"/>
              <a:gd name="connsiteX13" fmla="*/ 897570 w 1654912"/>
              <a:gd name="connsiteY13" fmla="*/ 1116579 h 1256824"/>
              <a:gd name="connsiteX14" fmla="*/ 740496 w 1654912"/>
              <a:gd name="connsiteY14" fmla="*/ 1094139 h 1256824"/>
              <a:gd name="connsiteX15" fmla="*/ 583421 w 1654912"/>
              <a:gd name="connsiteY15" fmla="*/ 1116578 h 1256824"/>
              <a:gd name="connsiteX16" fmla="*/ 454395 w 1654912"/>
              <a:gd name="connsiteY16" fmla="*/ 1223165 h 1256824"/>
              <a:gd name="connsiteX17" fmla="*/ 207564 w 1654912"/>
              <a:gd name="connsiteY17" fmla="*/ 1256824 h 1256824"/>
              <a:gd name="connsiteX18" fmla="*/ 11220 w 1654912"/>
              <a:gd name="connsiteY18" fmla="*/ 1032430 h 1256824"/>
              <a:gd name="connsiteX19" fmla="*/ 5609 w 1654912"/>
              <a:gd name="connsiteY19" fmla="*/ 650963 h 1256824"/>
              <a:gd name="connsiteX0" fmla="*/ 7431 w 1662343"/>
              <a:gd name="connsiteY0" fmla="*/ 684622 h 1256824"/>
              <a:gd name="connsiteX1" fmla="*/ 7431 w 1662343"/>
              <a:gd name="connsiteY1" fmla="*/ 684622 h 1256824"/>
              <a:gd name="connsiteX2" fmla="*/ 63529 w 1662343"/>
              <a:gd name="connsiteY2" fmla="*/ 544377 h 1256824"/>
              <a:gd name="connsiteX3" fmla="*/ 186945 w 1662343"/>
              <a:gd name="connsiteY3" fmla="*/ 404131 h 1256824"/>
              <a:gd name="connsiteX4" fmla="*/ 299142 w 1662343"/>
              <a:gd name="connsiteY4" fmla="*/ 247058 h 1256824"/>
              <a:gd name="connsiteX5" fmla="*/ 416950 w 1662343"/>
              <a:gd name="connsiteY5" fmla="*/ 73153 h 1256824"/>
              <a:gd name="connsiteX6" fmla="*/ 916222 w 1662343"/>
              <a:gd name="connsiteY6" fmla="*/ 22664 h 1256824"/>
              <a:gd name="connsiteX7" fmla="*/ 1359398 w 1662343"/>
              <a:gd name="connsiteY7" fmla="*/ 314376 h 1256824"/>
              <a:gd name="connsiteX8" fmla="*/ 1662327 w 1662343"/>
              <a:gd name="connsiteY8" fmla="*/ 768769 h 1256824"/>
              <a:gd name="connsiteX9" fmla="*/ 1376226 w 1662343"/>
              <a:gd name="connsiteY9" fmla="*/ 1167067 h 1256824"/>
              <a:gd name="connsiteX10" fmla="*/ 1196712 w 1662343"/>
              <a:gd name="connsiteY10" fmla="*/ 1206335 h 1256824"/>
              <a:gd name="connsiteX11" fmla="*/ 1123785 w 1662343"/>
              <a:gd name="connsiteY11" fmla="*/ 1144627 h 1256824"/>
              <a:gd name="connsiteX12" fmla="*/ 944270 w 1662343"/>
              <a:gd name="connsiteY12" fmla="*/ 1054871 h 1256824"/>
              <a:gd name="connsiteX13" fmla="*/ 905001 w 1662343"/>
              <a:gd name="connsiteY13" fmla="*/ 1116579 h 1256824"/>
              <a:gd name="connsiteX14" fmla="*/ 747927 w 1662343"/>
              <a:gd name="connsiteY14" fmla="*/ 1094139 h 1256824"/>
              <a:gd name="connsiteX15" fmla="*/ 590852 w 1662343"/>
              <a:gd name="connsiteY15" fmla="*/ 1116578 h 1256824"/>
              <a:gd name="connsiteX16" fmla="*/ 461826 w 1662343"/>
              <a:gd name="connsiteY16" fmla="*/ 1223165 h 1256824"/>
              <a:gd name="connsiteX17" fmla="*/ 214995 w 1662343"/>
              <a:gd name="connsiteY17" fmla="*/ 1256824 h 1256824"/>
              <a:gd name="connsiteX18" fmla="*/ 18651 w 1662343"/>
              <a:gd name="connsiteY18" fmla="*/ 1032430 h 1256824"/>
              <a:gd name="connsiteX19" fmla="*/ 7430 w 1662343"/>
              <a:gd name="connsiteY19" fmla="*/ 897795 h 1256824"/>
              <a:gd name="connsiteX20" fmla="*/ 13040 w 1662343"/>
              <a:gd name="connsiteY20" fmla="*/ 650963 h 1256824"/>
              <a:gd name="connsiteX0" fmla="*/ 28069 w 1682981"/>
              <a:gd name="connsiteY0" fmla="*/ 684622 h 1256824"/>
              <a:gd name="connsiteX1" fmla="*/ 28069 w 1682981"/>
              <a:gd name="connsiteY1" fmla="*/ 684622 h 1256824"/>
              <a:gd name="connsiteX2" fmla="*/ 84167 w 1682981"/>
              <a:gd name="connsiteY2" fmla="*/ 544377 h 1256824"/>
              <a:gd name="connsiteX3" fmla="*/ 207583 w 1682981"/>
              <a:gd name="connsiteY3" fmla="*/ 404131 h 1256824"/>
              <a:gd name="connsiteX4" fmla="*/ 319780 w 1682981"/>
              <a:gd name="connsiteY4" fmla="*/ 247058 h 1256824"/>
              <a:gd name="connsiteX5" fmla="*/ 437588 w 1682981"/>
              <a:gd name="connsiteY5" fmla="*/ 73153 h 1256824"/>
              <a:gd name="connsiteX6" fmla="*/ 936860 w 1682981"/>
              <a:gd name="connsiteY6" fmla="*/ 22664 h 1256824"/>
              <a:gd name="connsiteX7" fmla="*/ 1380036 w 1682981"/>
              <a:gd name="connsiteY7" fmla="*/ 314376 h 1256824"/>
              <a:gd name="connsiteX8" fmla="*/ 1682965 w 1682981"/>
              <a:gd name="connsiteY8" fmla="*/ 768769 h 1256824"/>
              <a:gd name="connsiteX9" fmla="*/ 1396864 w 1682981"/>
              <a:gd name="connsiteY9" fmla="*/ 1167067 h 1256824"/>
              <a:gd name="connsiteX10" fmla="*/ 1217350 w 1682981"/>
              <a:gd name="connsiteY10" fmla="*/ 1206335 h 1256824"/>
              <a:gd name="connsiteX11" fmla="*/ 1144423 w 1682981"/>
              <a:gd name="connsiteY11" fmla="*/ 1144627 h 1256824"/>
              <a:gd name="connsiteX12" fmla="*/ 964908 w 1682981"/>
              <a:gd name="connsiteY12" fmla="*/ 1054871 h 1256824"/>
              <a:gd name="connsiteX13" fmla="*/ 925639 w 1682981"/>
              <a:gd name="connsiteY13" fmla="*/ 1116579 h 1256824"/>
              <a:gd name="connsiteX14" fmla="*/ 768565 w 1682981"/>
              <a:gd name="connsiteY14" fmla="*/ 1094139 h 1256824"/>
              <a:gd name="connsiteX15" fmla="*/ 611490 w 1682981"/>
              <a:gd name="connsiteY15" fmla="*/ 1116578 h 1256824"/>
              <a:gd name="connsiteX16" fmla="*/ 482464 w 1682981"/>
              <a:gd name="connsiteY16" fmla="*/ 1223165 h 1256824"/>
              <a:gd name="connsiteX17" fmla="*/ 235633 w 1682981"/>
              <a:gd name="connsiteY17" fmla="*/ 1256824 h 1256824"/>
              <a:gd name="connsiteX18" fmla="*/ 39289 w 1682981"/>
              <a:gd name="connsiteY18" fmla="*/ 1032430 h 1256824"/>
              <a:gd name="connsiteX19" fmla="*/ 19 w 1682981"/>
              <a:gd name="connsiteY19" fmla="*/ 897795 h 1256824"/>
              <a:gd name="connsiteX20" fmla="*/ 33678 w 1682981"/>
              <a:gd name="connsiteY20" fmla="*/ 650963 h 1256824"/>
              <a:gd name="connsiteX0" fmla="*/ 28069 w 1686206"/>
              <a:gd name="connsiteY0" fmla="*/ 684622 h 1256824"/>
              <a:gd name="connsiteX1" fmla="*/ 28069 w 1686206"/>
              <a:gd name="connsiteY1" fmla="*/ 684622 h 1256824"/>
              <a:gd name="connsiteX2" fmla="*/ 84167 w 1686206"/>
              <a:gd name="connsiteY2" fmla="*/ 544377 h 1256824"/>
              <a:gd name="connsiteX3" fmla="*/ 207583 w 1686206"/>
              <a:gd name="connsiteY3" fmla="*/ 404131 h 1256824"/>
              <a:gd name="connsiteX4" fmla="*/ 319780 w 1686206"/>
              <a:gd name="connsiteY4" fmla="*/ 247058 h 1256824"/>
              <a:gd name="connsiteX5" fmla="*/ 437588 w 1686206"/>
              <a:gd name="connsiteY5" fmla="*/ 73153 h 1256824"/>
              <a:gd name="connsiteX6" fmla="*/ 936860 w 1686206"/>
              <a:gd name="connsiteY6" fmla="*/ 22664 h 1256824"/>
              <a:gd name="connsiteX7" fmla="*/ 1380036 w 1686206"/>
              <a:gd name="connsiteY7" fmla="*/ 314376 h 1256824"/>
              <a:gd name="connsiteX8" fmla="*/ 1682965 w 1686206"/>
              <a:gd name="connsiteY8" fmla="*/ 768769 h 1256824"/>
              <a:gd name="connsiteX9" fmla="*/ 1531500 w 1686206"/>
              <a:gd name="connsiteY9" fmla="*/ 1077309 h 1256824"/>
              <a:gd name="connsiteX10" fmla="*/ 1396864 w 1686206"/>
              <a:gd name="connsiteY10" fmla="*/ 1167067 h 1256824"/>
              <a:gd name="connsiteX11" fmla="*/ 1217350 w 1686206"/>
              <a:gd name="connsiteY11" fmla="*/ 1206335 h 1256824"/>
              <a:gd name="connsiteX12" fmla="*/ 1144423 w 1686206"/>
              <a:gd name="connsiteY12" fmla="*/ 1144627 h 1256824"/>
              <a:gd name="connsiteX13" fmla="*/ 964908 w 1686206"/>
              <a:gd name="connsiteY13" fmla="*/ 1054871 h 1256824"/>
              <a:gd name="connsiteX14" fmla="*/ 925639 w 1686206"/>
              <a:gd name="connsiteY14" fmla="*/ 1116579 h 1256824"/>
              <a:gd name="connsiteX15" fmla="*/ 768565 w 1686206"/>
              <a:gd name="connsiteY15" fmla="*/ 1094139 h 1256824"/>
              <a:gd name="connsiteX16" fmla="*/ 611490 w 1686206"/>
              <a:gd name="connsiteY16" fmla="*/ 1116578 h 1256824"/>
              <a:gd name="connsiteX17" fmla="*/ 482464 w 1686206"/>
              <a:gd name="connsiteY17" fmla="*/ 1223165 h 1256824"/>
              <a:gd name="connsiteX18" fmla="*/ 235633 w 1686206"/>
              <a:gd name="connsiteY18" fmla="*/ 1256824 h 1256824"/>
              <a:gd name="connsiteX19" fmla="*/ 39289 w 1686206"/>
              <a:gd name="connsiteY19" fmla="*/ 1032430 h 1256824"/>
              <a:gd name="connsiteX20" fmla="*/ 19 w 1686206"/>
              <a:gd name="connsiteY20" fmla="*/ 897795 h 1256824"/>
              <a:gd name="connsiteX21" fmla="*/ 33678 w 1686206"/>
              <a:gd name="connsiteY21" fmla="*/ 650963 h 1256824"/>
              <a:gd name="connsiteX0" fmla="*/ 28069 w 1686206"/>
              <a:gd name="connsiteY0" fmla="*/ 684622 h 1256824"/>
              <a:gd name="connsiteX1" fmla="*/ 28069 w 1686206"/>
              <a:gd name="connsiteY1" fmla="*/ 684622 h 1256824"/>
              <a:gd name="connsiteX2" fmla="*/ 84167 w 1686206"/>
              <a:gd name="connsiteY2" fmla="*/ 544377 h 1256824"/>
              <a:gd name="connsiteX3" fmla="*/ 207583 w 1686206"/>
              <a:gd name="connsiteY3" fmla="*/ 404131 h 1256824"/>
              <a:gd name="connsiteX4" fmla="*/ 319780 w 1686206"/>
              <a:gd name="connsiteY4" fmla="*/ 247058 h 1256824"/>
              <a:gd name="connsiteX5" fmla="*/ 437588 w 1686206"/>
              <a:gd name="connsiteY5" fmla="*/ 73153 h 1256824"/>
              <a:gd name="connsiteX6" fmla="*/ 936860 w 1686206"/>
              <a:gd name="connsiteY6" fmla="*/ 22664 h 1256824"/>
              <a:gd name="connsiteX7" fmla="*/ 1380036 w 1686206"/>
              <a:gd name="connsiteY7" fmla="*/ 314376 h 1256824"/>
              <a:gd name="connsiteX8" fmla="*/ 1682965 w 1686206"/>
              <a:gd name="connsiteY8" fmla="*/ 768769 h 1256824"/>
              <a:gd name="connsiteX9" fmla="*/ 1531500 w 1686206"/>
              <a:gd name="connsiteY9" fmla="*/ 1077309 h 1256824"/>
              <a:gd name="connsiteX10" fmla="*/ 1396864 w 1686206"/>
              <a:gd name="connsiteY10" fmla="*/ 1167067 h 1256824"/>
              <a:gd name="connsiteX11" fmla="*/ 1217350 w 1686206"/>
              <a:gd name="connsiteY11" fmla="*/ 1206335 h 1256824"/>
              <a:gd name="connsiteX12" fmla="*/ 1144423 w 1686206"/>
              <a:gd name="connsiteY12" fmla="*/ 1144627 h 1256824"/>
              <a:gd name="connsiteX13" fmla="*/ 1054665 w 1686206"/>
              <a:gd name="connsiteY13" fmla="*/ 1105358 h 1256824"/>
              <a:gd name="connsiteX14" fmla="*/ 964908 w 1686206"/>
              <a:gd name="connsiteY14" fmla="*/ 1054871 h 1256824"/>
              <a:gd name="connsiteX15" fmla="*/ 925639 w 1686206"/>
              <a:gd name="connsiteY15" fmla="*/ 1116579 h 1256824"/>
              <a:gd name="connsiteX16" fmla="*/ 768565 w 1686206"/>
              <a:gd name="connsiteY16" fmla="*/ 1094139 h 1256824"/>
              <a:gd name="connsiteX17" fmla="*/ 611490 w 1686206"/>
              <a:gd name="connsiteY17" fmla="*/ 1116578 h 1256824"/>
              <a:gd name="connsiteX18" fmla="*/ 482464 w 1686206"/>
              <a:gd name="connsiteY18" fmla="*/ 1223165 h 1256824"/>
              <a:gd name="connsiteX19" fmla="*/ 235633 w 1686206"/>
              <a:gd name="connsiteY19" fmla="*/ 1256824 h 1256824"/>
              <a:gd name="connsiteX20" fmla="*/ 39289 w 1686206"/>
              <a:gd name="connsiteY20" fmla="*/ 1032430 h 1256824"/>
              <a:gd name="connsiteX21" fmla="*/ 19 w 1686206"/>
              <a:gd name="connsiteY21" fmla="*/ 897795 h 1256824"/>
              <a:gd name="connsiteX22" fmla="*/ 33678 w 1686206"/>
              <a:gd name="connsiteY22" fmla="*/ 650963 h 1256824"/>
              <a:gd name="connsiteX0" fmla="*/ 28069 w 1686206"/>
              <a:gd name="connsiteY0" fmla="*/ 684622 h 1256824"/>
              <a:gd name="connsiteX1" fmla="*/ 28069 w 1686206"/>
              <a:gd name="connsiteY1" fmla="*/ 684622 h 1256824"/>
              <a:gd name="connsiteX2" fmla="*/ 84167 w 1686206"/>
              <a:gd name="connsiteY2" fmla="*/ 544377 h 1256824"/>
              <a:gd name="connsiteX3" fmla="*/ 207583 w 1686206"/>
              <a:gd name="connsiteY3" fmla="*/ 404131 h 1256824"/>
              <a:gd name="connsiteX4" fmla="*/ 319780 w 1686206"/>
              <a:gd name="connsiteY4" fmla="*/ 247058 h 1256824"/>
              <a:gd name="connsiteX5" fmla="*/ 437588 w 1686206"/>
              <a:gd name="connsiteY5" fmla="*/ 73153 h 1256824"/>
              <a:gd name="connsiteX6" fmla="*/ 936860 w 1686206"/>
              <a:gd name="connsiteY6" fmla="*/ 22664 h 1256824"/>
              <a:gd name="connsiteX7" fmla="*/ 1380036 w 1686206"/>
              <a:gd name="connsiteY7" fmla="*/ 314376 h 1256824"/>
              <a:gd name="connsiteX8" fmla="*/ 1682965 w 1686206"/>
              <a:gd name="connsiteY8" fmla="*/ 768769 h 1256824"/>
              <a:gd name="connsiteX9" fmla="*/ 1531500 w 1686206"/>
              <a:gd name="connsiteY9" fmla="*/ 1077309 h 1256824"/>
              <a:gd name="connsiteX10" fmla="*/ 1396864 w 1686206"/>
              <a:gd name="connsiteY10" fmla="*/ 1167067 h 1256824"/>
              <a:gd name="connsiteX11" fmla="*/ 1217350 w 1686206"/>
              <a:gd name="connsiteY11" fmla="*/ 1206335 h 1256824"/>
              <a:gd name="connsiteX12" fmla="*/ 1144423 w 1686206"/>
              <a:gd name="connsiteY12" fmla="*/ 1144627 h 1256824"/>
              <a:gd name="connsiteX13" fmla="*/ 1071494 w 1686206"/>
              <a:gd name="connsiteY13" fmla="*/ 1077309 h 1256824"/>
              <a:gd name="connsiteX14" fmla="*/ 964908 w 1686206"/>
              <a:gd name="connsiteY14" fmla="*/ 1054871 h 1256824"/>
              <a:gd name="connsiteX15" fmla="*/ 925639 w 1686206"/>
              <a:gd name="connsiteY15" fmla="*/ 1116579 h 1256824"/>
              <a:gd name="connsiteX16" fmla="*/ 768565 w 1686206"/>
              <a:gd name="connsiteY16" fmla="*/ 1094139 h 1256824"/>
              <a:gd name="connsiteX17" fmla="*/ 611490 w 1686206"/>
              <a:gd name="connsiteY17" fmla="*/ 1116578 h 1256824"/>
              <a:gd name="connsiteX18" fmla="*/ 482464 w 1686206"/>
              <a:gd name="connsiteY18" fmla="*/ 1223165 h 1256824"/>
              <a:gd name="connsiteX19" fmla="*/ 235633 w 1686206"/>
              <a:gd name="connsiteY19" fmla="*/ 1256824 h 1256824"/>
              <a:gd name="connsiteX20" fmla="*/ 39289 w 1686206"/>
              <a:gd name="connsiteY20" fmla="*/ 1032430 h 1256824"/>
              <a:gd name="connsiteX21" fmla="*/ 19 w 1686206"/>
              <a:gd name="connsiteY21" fmla="*/ 897795 h 1256824"/>
              <a:gd name="connsiteX22" fmla="*/ 33678 w 1686206"/>
              <a:gd name="connsiteY22" fmla="*/ 650963 h 1256824"/>
              <a:gd name="connsiteX0" fmla="*/ 28069 w 1686206"/>
              <a:gd name="connsiteY0" fmla="*/ 684622 h 1256824"/>
              <a:gd name="connsiteX1" fmla="*/ 28069 w 1686206"/>
              <a:gd name="connsiteY1" fmla="*/ 684622 h 1256824"/>
              <a:gd name="connsiteX2" fmla="*/ 84167 w 1686206"/>
              <a:gd name="connsiteY2" fmla="*/ 544377 h 1256824"/>
              <a:gd name="connsiteX3" fmla="*/ 207583 w 1686206"/>
              <a:gd name="connsiteY3" fmla="*/ 404131 h 1256824"/>
              <a:gd name="connsiteX4" fmla="*/ 319780 w 1686206"/>
              <a:gd name="connsiteY4" fmla="*/ 247058 h 1256824"/>
              <a:gd name="connsiteX5" fmla="*/ 437588 w 1686206"/>
              <a:gd name="connsiteY5" fmla="*/ 73153 h 1256824"/>
              <a:gd name="connsiteX6" fmla="*/ 936860 w 1686206"/>
              <a:gd name="connsiteY6" fmla="*/ 22664 h 1256824"/>
              <a:gd name="connsiteX7" fmla="*/ 1380036 w 1686206"/>
              <a:gd name="connsiteY7" fmla="*/ 314376 h 1256824"/>
              <a:gd name="connsiteX8" fmla="*/ 1682965 w 1686206"/>
              <a:gd name="connsiteY8" fmla="*/ 768769 h 1256824"/>
              <a:gd name="connsiteX9" fmla="*/ 1531500 w 1686206"/>
              <a:gd name="connsiteY9" fmla="*/ 1077309 h 1256824"/>
              <a:gd name="connsiteX10" fmla="*/ 1396864 w 1686206"/>
              <a:gd name="connsiteY10" fmla="*/ 1167067 h 1256824"/>
              <a:gd name="connsiteX11" fmla="*/ 1217350 w 1686206"/>
              <a:gd name="connsiteY11" fmla="*/ 1206335 h 1256824"/>
              <a:gd name="connsiteX12" fmla="*/ 1144423 w 1686206"/>
              <a:gd name="connsiteY12" fmla="*/ 1144627 h 1256824"/>
              <a:gd name="connsiteX13" fmla="*/ 1071494 w 1686206"/>
              <a:gd name="connsiteY13" fmla="*/ 1077309 h 1256824"/>
              <a:gd name="connsiteX14" fmla="*/ 964908 w 1686206"/>
              <a:gd name="connsiteY14" fmla="*/ 1054871 h 1256824"/>
              <a:gd name="connsiteX15" fmla="*/ 925639 w 1686206"/>
              <a:gd name="connsiteY15" fmla="*/ 1116579 h 1256824"/>
              <a:gd name="connsiteX16" fmla="*/ 768565 w 1686206"/>
              <a:gd name="connsiteY16" fmla="*/ 1094139 h 1256824"/>
              <a:gd name="connsiteX17" fmla="*/ 611490 w 1686206"/>
              <a:gd name="connsiteY17" fmla="*/ 1116578 h 1256824"/>
              <a:gd name="connsiteX18" fmla="*/ 549781 w 1686206"/>
              <a:gd name="connsiteY18" fmla="*/ 1178286 h 1256824"/>
              <a:gd name="connsiteX19" fmla="*/ 482464 w 1686206"/>
              <a:gd name="connsiteY19" fmla="*/ 1223165 h 1256824"/>
              <a:gd name="connsiteX20" fmla="*/ 235633 w 1686206"/>
              <a:gd name="connsiteY20" fmla="*/ 1256824 h 1256824"/>
              <a:gd name="connsiteX21" fmla="*/ 39289 w 1686206"/>
              <a:gd name="connsiteY21" fmla="*/ 1032430 h 1256824"/>
              <a:gd name="connsiteX22" fmla="*/ 19 w 1686206"/>
              <a:gd name="connsiteY22" fmla="*/ 897795 h 1256824"/>
              <a:gd name="connsiteX23" fmla="*/ 33678 w 1686206"/>
              <a:gd name="connsiteY23" fmla="*/ 650963 h 1256824"/>
              <a:gd name="connsiteX0" fmla="*/ 28069 w 1686206"/>
              <a:gd name="connsiteY0" fmla="*/ 684622 h 1256824"/>
              <a:gd name="connsiteX1" fmla="*/ 28069 w 1686206"/>
              <a:gd name="connsiteY1" fmla="*/ 684622 h 1256824"/>
              <a:gd name="connsiteX2" fmla="*/ 84167 w 1686206"/>
              <a:gd name="connsiteY2" fmla="*/ 544377 h 1256824"/>
              <a:gd name="connsiteX3" fmla="*/ 207583 w 1686206"/>
              <a:gd name="connsiteY3" fmla="*/ 404131 h 1256824"/>
              <a:gd name="connsiteX4" fmla="*/ 319780 w 1686206"/>
              <a:gd name="connsiteY4" fmla="*/ 247058 h 1256824"/>
              <a:gd name="connsiteX5" fmla="*/ 437588 w 1686206"/>
              <a:gd name="connsiteY5" fmla="*/ 73153 h 1256824"/>
              <a:gd name="connsiteX6" fmla="*/ 936860 w 1686206"/>
              <a:gd name="connsiteY6" fmla="*/ 22664 h 1256824"/>
              <a:gd name="connsiteX7" fmla="*/ 1380036 w 1686206"/>
              <a:gd name="connsiteY7" fmla="*/ 314376 h 1256824"/>
              <a:gd name="connsiteX8" fmla="*/ 1682965 w 1686206"/>
              <a:gd name="connsiteY8" fmla="*/ 768769 h 1256824"/>
              <a:gd name="connsiteX9" fmla="*/ 1531500 w 1686206"/>
              <a:gd name="connsiteY9" fmla="*/ 1077309 h 1256824"/>
              <a:gd name="connsiteX10" fmla="*/ 1396864 w 1686206"/>
              <a:gd name="connsiteY10" fmla="*/ 1167067 h 1256824"/>
              <a:gd name="connsiteX11" fmla="*/ 1217350 w 1686206"/>
              <a:gd name="connsiteY11" fmla="*/ 1206335 h 1256824"/>
              <a:gd name="connsiteX12" fmla="*/ 1144423 w 1686206"/>
              <a:gd name="connsiteY12" fmla="*/ 1144627 h 1256824"/>
              <a:gd name="connsiteX13" fmla="*/ 1071494 w 1686206"/>
              <a:gd name="connsiteY13" fmla="*/ 1077309 h 1256824"/>
              <a:gd name="connsiteX14" fmla="*/ 964908 w 1686206"/>
              <a:gd name="connsiteY14" fmla="*/ 1054871 h 1256824"/>
              <a:gd name="connsiteX15" fmla="*/ 925639 w 1686206"/>
              <a:gd name="connsiteY15" fmla="*/ 1116579 h 1256824"/>
              <a:gd name="connsiteX16" fmla="*/ 768565 w 1686206"/>
              <a:gd name="connsiteY16" fmla="*/ 1094139 h 1256824"/>
              <a:gd name="connsiteX17" fmla="*/ 611490 w 1686206"/>
              <a:gd name="connsiteY17" fmla="*/ 1116578 h 1256824"/>
              <a:gd name="connsiteX18" fmla="*/ 549781 w 1686206"/>
              <a:gd name="connsiteY18" fmla="*/ 1178286 h 1256824"/>
              <a:gd name="connsiteX19" fmla="*/ 482464 w 1686206"/>
              <a:gd name="connsiteY19" fmla="*/ 1223165 h 1256824"/>
              <a:gd name="connsiteX20" fmla="*/ 370267 w 1686206"/>
              <a:gd name="connsiteY20" fmla="*/ 1245604 h 1256824"/>
              <a:gd name="connsiteX21" fmla="*/ 235633 w 1686206"/>
              <a:gd name="connsiteY21" fmla="*/ 1256824 h 1256824"/>
              <a:gd name="connsiteX22" fmla="*/ 39289 w 1686206"/>
              <a:gd name="connsiteY22" fmla="*/ 1032430 h 1256824"/>
              <a:gd name="connsiteX23" fmla="*/ 19 w 1686206"/>
              <a:gd name="connsiteY23" fmla="*/ 897795 h 1256824"/>
              <a:gd name="connsiteX24" fmla="*/ 33678 w 1686206"/>
              <a:gd name="connsiteY24" fmla="*/ 650963 h 1256824"/>
              <a:gd name="connsiteX0" fmla="*/ 28069 w 1686206"/>
              <a:gd name="connsiteY0" fmla="*/ 684622 h 1268044"/>
              <a:gd name="connsiteX1" fmla="*/ 28069 w 1686206"/>
              <a:gd name="connsiteY1" fmla="*/ 684622 h 1268044"/>
              <a:gd name="connsiteX2" fmla="*/ 84167 w 1686206"/>
              <a:gd name="connsiteY2" fmla="*/ 544377 h 1268044"/>
              <a:gd name="connsiteX3" fmla="*/ 207583 w 1686206"/>
              <a:gd name="connsiteY3" fmla="*/ 404131 h 1268044"/>
              <a:gd name="connsiteX4" fmla="*/ 319780 w 1686206"/>
              <a:gd name="connsiteY4" fmla="*/ 247058 h 1268044"/>
              <a:gd name="connsiteX5" fmla="*/ 437588 w 1686206"/>
              <a:gd name="connsiteY5" fmla="*/ 73153 h 1268044"/>
              <a:gd name="connsiteX6" fmla="*/ 936860 w 1686206"/>
              <a:gd name="connsiteY6" fmla="*/ 22664 h 1268044"/>
              <a:gd name="connsiteX7" fmla="*/ 1380036 w 1686206"/>
              <a:gd name="connsiteY7" fmla="*/ 314376 h 1268044"/>
              <a:gd name="connsiteX8" fmla="*/ 1682965 w 1686206"/>
              <a:gd name="connsiteY8" fmla="*/ 768769 h 1268044"/>
              <a:gd name="connsiteX9" fmla="*/ 1531500 w 1686206"/>
              <a:gd name="connsiteY9" fmla="*/ 1077309 h 1268044"/>
              <a:gd name="connsiteX10" fmla="*/ 1396864 w 1686206"/>
              <a:gd name="connsiteY10" fmla="*/ 1167067 h 1268044"/>
              <a:gd name="connsiteX11" fmla="*/ 1217350 w 1686206"/>
              <a:gd name="connsiteY11" fmla="*/ 1206335 h 1268044"/>
              <a:gd name="connsiteX12" fmla="*/ 1144423 w 1686206"/>
              <a:gd name="connsiteY12" fmla="*/ 1144627 h 1268044"/>
              <a:gd name="connsiteX13" fmla="*/ 1071494 w 1686206"/>
              <a:gd name="connsiteY13" fmla="*/ 1077309 h 1268044"/>
              <a:gd name="connsiteX14" fmla="*/ 964908 w 1686206"/>
              <a:gd name="connsiteY14" fmla="*/ 1054871 h 1268044"/>
              <a:gd name="connsiteX15" fmla="*/ 925639 w 1686206"/>
              <a:gd name="connsiteY15" fmla="*/ 1116579 h 1268044"/>
              <a:gd name="connsiteX16" fmla="*/ 768565 w 1686206"/>
              <a:gd name="connsiteY16" fmla="*/ 1094139 h 1268044"/>
              <a:gd name="connsiteX17" fmla="*/ 611490 w 1686206"/>
              <a:gd name="connsiteY17" fmla="*/ 1116578 h 1268044"/>
              <a:gd name="connsiteX18" fmla="*/ 549781 w 1686206"/>
              <a:gd name="connsiteY18" fmla="*/ 1178286 h 1268044"/>
              <a:gd name="connsiteX19" fmla="*/ 482464 w 1686206"/>
              <a:gd name="connsiteY19" fmla="*/ 1223165 h 1268044"/>
              <a:gd name="connsiteX20" fmla="*/ 392707 w 1686206"/>
              <a:gd name="connsiteY20" fmla="*/ 1268044 h 1268044"/>
              <a:gd name="connsiteX21" fmla="*/ 235633 w 1686206"/>
              <a:gd name="connsiteY21" fmla="*/ 1256824 h 1268044"/>
              <a:gd name="connsiteX22" fmla="*/ 39289 w 1686206"/>
              <a:gd name="connsiteY22" fmla="*/ 1032430 h 1268044"/>
              <a:gd name="connsiteX23" fmla="*/ 19 w 1686206"/>
              <a:gd name="connsiteY23" fmla="*/ 897795 h 1268044"/>
              <a:gd name="connsiteX24" fmla="*/ 33678 w 1686206"/>
              <a:gd name="connsiteY24" fmla="*/ 650963 h 1268044"/>
              <a:gd name="connsiteX0" fmla="*/ 28069 w 1686206"/>
              <a:gd name="connsiteY0" fmla="*/ 619953 h 1203375"/>
              <a:gd name="connsiteX1" fmla="*/ 28069 w 1686206"/>
              <a:gd name="connsiteY1" fmla="*/ 619953 h 1203375"/>
              <a:gd name="connsiteX2" fmla="*/ 84167 w 1686206"/>
              <a:gd name="connsiteY2" fmla="*/ 479708 h 1203375"/>
              <a:gd name="connsiteX3" fmla="*/ 207583 w 1686206"/>
              <a:gd name="connsiteY3" fmla="*/ 339462 h 1203375"/>
              <a:gd name="connsiteX4" fmla="*/ 319780 w 1686206"/>
              <a:gd name="connsiteY4" fmla="*/ 182389 h 1203375"/>
              <a:gd name="connsiteX5" fmla="*/ 437588 w 1686206"/>
              <a:gd name="connsiteY5" fmla="*/ 8484 h 1203375"/>
              <a:gd name="connsiteX6" fmla="*/ 1017195 w 1686206"/>
              <a:gd name="connsiteY6" fmla="*/ 306562 h 1203375"/>
              <a:gd name="connsiteX7" fmla="*/ 1380036 w 1686206"/>
              <a:gd name="connsiteY7" fmla="*/ 249707 h 1203375"/>
              <a:gd name="connsiteX8" fmla="*/ 1682965 w 1686206"/>
              <a:gd name="connsiteY8" fmla="*/ 704100 h 1203375"/>
              <a:gd name="connsiteX9" fmla="*/ 1531500 w 1686206"/>
              <a:gd name="connsiteY9" fmla="*/ 1012640 h 1203375"/>
              <a:gd name="connsiteX10" fmla="*/ 1396864 w 1686206"/>
              <a:gd name="connsiteY10" fmla="*/ 1102398 h 1203375"/>
              <a:gd name="connsiteX11" fmla="*/ 1217350 w 1686206"/>
              <a:gd name="connsiteY11" fmla="*/ 1141666 h 1203375"/>
              <a:gd name="connsiteX12" fmla="*/ 1144423 w 1686206"/>
              <a:gd name="connsiteY12" fmla="*/ 1079958 h 1203375"/>
              <a:gd name="connsiteX13" fmla="*/ 1071494 w 1686206"/>
              <a:gd name="connsiteY13" fmla="*/ 1012640 h 1203375"/>
              <a:gd name="connsiteX14" fmla="*/ 964908 w 1686206"/>
              <a:gd name="connsiteY14" fmla="*/ 990202 h 1203375"/>
              <a:gd name="connsiteX15" fmla="*/ 925639 w 1686206"/>
              <a:gd name="connsiteY15" fmla="*/ 1051910 h 1203375"/>
              <a:gd name="connsiteX16" fmla="*/ 768565 w 1686206"/>
              <a:gd name="connsiteY16" fmla="*/ 1029470 h 1203375"/>
              <a:gd name="connsiteX17" fmla="*/ 611490 w 1686206"/>
              <a:gd name="connsiteY17" fmla="*/ 1051909 h 1203375"/>
              <a:gd name="connsiteX18" fmla="*/ 549781 w 1686206"/>
              <a:gd name="connsiteY18" fmla="*/ 1113617 h 1203375"/>
              <a:gd name="connsiteX19" fmla="*/ 482464 w 1686206"/>
              <a:gd name="connsiteY19" fmla="*/ 1158496 h 1203375"/>
              <a:gd name="connsiteX20" fmla="*/ 392707 w 1686206"/>
              <a:gd name="connsiteY20" fmla="*/ 1203375 h 1203375"/>
              <a:gd name="connsiteX21" fmla="*/ 235633 w 1686206"/>
              <a:gd name="connsiteY21" fmla="*/ 1192155 h 1203375"/>
              <a:gd name="connsiteX22" fmla="*/ 39289 w 1686206"/>
              <a:gd name="connsiteY22" fmla="*/ 967761 h 1203375"/>
              <a:gd name="connsiteX23" fmla="*/ 19 w 1686206"/>
              <a:gd name="connsiteY23" fmla="*/ 833126 h 1203375"/>
              <a:gd name="connsiteX24" fmla="*/ 33678 w 1686206"/>
              <a:gd name="connsiteY24" fmla="*/ 586294 h 1203375"/>
              <a:gd name="connsiteX0" fmla="*/ 28069 w 1686206"/>
              <a:gd name="connsiteY0" fmla="*/ 437638 h 1021060"/>
              <a:gd name="connsiteX1" fmla="*/ 28069 w 1686206"/>
              <a:gd name="connsiteY1" fmla="*/ 437638 h 1021060"/>
              <a:gd name="connsiteX2" fmla="*/ 84167 w 1686206"/>
              <a:gd name="connsiteY2" fmla="*/ 297393 h 1021060"/>
              <a:gd name="connsiteX3" fmla="*/ 207583 w 1686206"/>
              <a:gd name="connsiteY3" fmla="*/ 157147 h 1021060"/>
              <a:gd name="connsiteX4" fmla="*/ 319780 w 1686206"/>
              <a:gd name="connsiteY4" fmla="*/ 74 h 1021060"/>
              <a:gd name="connsiteX5" fmla="*/ 554438 w 1686206"/>
              <a:gd name="connsiteY5" fmla="*/ 132228 h 1021060"/>
              <a:gd name="connsiteX6" fmla="*/ 1017195 w 1686206"/>
              <a:gd name="connsiteY6" fmla="*/ 124247 h 1021060"/>
              <a:gd name="connsiteX7" fmla="*/ 1380036 w 1686206"/>
              <a:gd name="connsiteY7" fmla="*/ 67392 h 1021060"/>
              <a:gd name="connsiteX8" fmla="*/ 1682965 w 1686206"/>
              <a:gd name="connsiteY8" fmla="*/ 521785 h 1021060"/>
              <a:gd name="connsiteX9" fmla="*/ 1531500 w 1686206"/>
              <a:gd name="connsiteY9" fmla="*/ 830325 h 1021060"/>
              <a:gd name="connsiteX10" fmla="*/ 1396864 w 1686206"/>
              <a:gd name="connsiteY10" fmla="*/ 920083 h 1021060"/>
              <a:gd name="connsiteX11" fmla="*/ 1217350 w 1686206"/>
              <a:gd name="connsiteY11" fmla="*/ 959351 h 1021060"/>
              <a:gd name="connsiteX12" fmla="*/ 1144423 w 1686206"/>
              <a:gd name="connsiteY12" fmla="*/ 897643 h 1021060"/>
              <a:gd name="connsiteX13" fmla="*/ 1071494 w 1686206"/>
              <a:gd name="connsiteY13" fmla="*/ 830325 h 1021060"/>
              <a:gd name="connsiteX14" fmla="*/ 964908 w 1686206"/>
              <a:gd name="connsiteY14" fmla="*/ 807887 h 1021060"/>
              <a:gd name="connsiteX15" fmla="*/ 925639 w 1686206"/>
              <a:gd name="connsiteY15" fmla="*/ 869595 h 1021060"/>
              <a:gd name="connsiteX16" fmla="*/ 768565 w 1686206"/>
              <a:gd name="connsiteY16" fmla="*/ 847155 h 1021060"/>
              <a:gd name="connsiteX17" fmla="*/ 611490 w 1686206"/>
              <a:gd name="connsiteY17" fmla="*/ 869594 h 1021060"/>
              <a:gd name="connsiteX18" fmla="*/ 549781 w 1686206"/>
              <a:gd name="connsiteY18" fmla="*/ 931302 h 1021060"/>
              <a:gd name="connsiteX19" fmla="*/ 482464 w 1686206"/>
              <a:gd name="connsiteY19" fmla="*/ 976181 h 1021060"/>
              <a:gd name="connsiteX20" fmla="*/ 392707 w 1686206"/>
              <a:gd name="connsiteY20" fmla="*/ 1021060 h 1021060"/>
              <a:gd name="connsiteX21" fmla="*/ 235633 w 1686206"/>
              <a:gd name="connsiteY21" fmla="*/ 1009840 h 1021060"/>
              <a:gd name="connsiteX22" fmla="*/ 39289 w 1686206"/>
              <a:gd name="connsiteY22" fmla="*/ 785446 h 1021060"/>
              <a:gd name="connsiteX23" fmla="*/ 19 w 1686206"/>
              <a:gd name="connsiteY23" fmla="*/ 650811 h 1021060"/>
              <a:gd name="connsiteX24" fmla="*/ 33678 w 1686206"/>
              <a:gd name="connsiteY24" fmla="*/ 403979 h 1021060"/>
              <a:gd name="connsiteX0" fmla="*/ 28069 w 1686206"/>
              <a:gd name="connsiteY0" fmla="*/ 387680 h 971102"/>
              <a:gd name="connsiteX1" fmla="*/ 28069 w 1686206"/>
              <a:gd name="connsiteY1" fmla="*/ 387680 h 971102"/>
              <a:gd name="connsiteX2" fmla="*/ 84167 w 1686206"/>
              <a:gd name="connsiteY2" fmla="*/ 247435 h 971102"/>
              <a:gd name="connsiteX3" fmla="*/ 207583 w 1686206"/>
              <a:gd name="connsiteY3" fmla="*/ 107189 h 971102"/>
              <a:gd name="connsiteX4" fmla="*/ 370902 w 1686206"/>
              <a:gd name="connsiteY4" fmla="*/ 196663 h 971102"/>
              <a:gd name="connsiteX5" fmla="*/ 554438 w 1686206"/>
              <a:gd name="connsiteY5" fmla="*/ 82270 h 971102"/>
              <a:gd name="connsiteX6" fmla="*/ 1017195 w 1686206"/>
              <a:gd name="connsiteY6" fmla="*/ 74289 h 971102"/>
              <a:gd name="connsiteX7" fmla="*/ 1380036 w 1686206"/>
              <a:gd name="connsiteY7" fmla="*/ 17434 h 971102"/>
              <a:gd name="connsiteX8" fmla="*/ 1682965 w 1686206"/>
              <a:gd name="connsiteY8" fmla="*/ 471827 h 971102"/>
              <a:gd name="connsiteX9" fmla="*/ 1531500 w 1686206"/>
              <a:gd name="connsiteY9" fmla="*/ 780367 h 971102"/>
              <a:gd name="connsiteX10" fmla="*/ 1396864 w 1686206"/>
              <a:gd name="connsiteY10" fmla="*/ 870125 h 971102"/>
              <a:gd name="connsiteX11" fmla="*/ 1217350 w 1686206"/>
              <a:gd name="connsiteY11" fmla="*/ 909393 h 971102"/>
              <a:gd name="connsiteX12" fmla="*/ 1144423 w 1686206"/>
              <a:gd name="connsiteY12" fmla="*/ 847685 h 971102"/>
              <a:gd name="connsiteX13" fmla="*/ 1071494 w 1686206"/>
              <a:gd name="connsiteY13" fmla="*/ 780367 h 971102"/>
              <a:gd name="connsiteX14" fmla="*/ 964908 w 1686206"/>
              <a:gd name="connsiteY14" fmla="*/ 757929 h 971102"/>
              <a:gd name="connsiteX15" fmla="*/ 925639 w 1686206"/>
              <a:gd name="connsiteY15" fmla="*/ 819637 h 971102"/>
              <a:gd name="connsiteX16" fmla="*/ 768565 w 1686206"/>
              <a:gd name="connsiteY16" fmla="*/ 797197 h 971102"/>
              <a:gd name="connsiteX17" fmla="*/ 611490 w 1686206"/>
              <a:gd name="connsiteY17" fmla="*/ 819636 h 971102"/>
              <a:gd name="connsiteX18" fmla="*/ 549781 w 1686206"/>
              <a:gd name="connsiteY18" fmla="*/ 881344 h 971102"/>
              <a:gd name="connsiteX19" fmla="*/ 482464 w 1686206"/>
              <a:gd name="connsiteY19" fmla="*/ 926223 h 971102"/>
              <a:gd name="connsiteX20" fmla="*/ 392707 w 1686206"/>
              <a:gd name="connsiteY20" fmla="*/ 971102 h 971102"/>
              <a:gd name="connsiteX21" fmla="*/ 235633 w 1686206"/>
              <a:gd name="connsiteY21" fmla="*/ 959882 h 971102"/>
              <a:gd name="connsiteX22" fmla="*/ 39289 w 1686206"/>
              <a:gd name="connsiteY22" fmla="*/ 735488 h 971102"/>
              <a:gd name="connsiteX23" fmla="*/ 19 w 1686206"/>
              <a:gd name="connsiteY23" fmla="*/ 600853 h 971102"/>
              <a:gd name="connsiteX24" fmla="*/ 33678 w 1686206"/>
              <a:gd name="connsiteY24" fmla="*/ 354021 h 971102"/>
              <a:gd name="connsiteX0" fmla="*/ 28069 w 1686206"/>
              <a:gd name="connsiteY0" fmla="*/ 387680 h 971102"/>
              <a:gd name="connsiteX1" fmla="*/ 28069 w 1686206"/>
              <a:gd name="connsiteY1" fmla="*/ 387680 h 971102"/>
              <a:gd name="connsiteX2" fmla="*/ 84167 w 1686206"/>
              <a:gd name="connsiteY2" fmla="*/ 247435 h 971102"/>
              <a:gd name="connsiteX3" fmla="*/ 185673 w 1686206"/>
              <a:gd name="connsiteY3" fmla="*/ 217709 h 971102"/>
              <a:gd name="connsiteX4" fmla="*/ 370902 w 1686206"/>
              <a:gd name="connsiteY4" fmla="*/ 196663 h 971102"/>
              <a:gd name="connsiteX5" fmla="*/ 554438 w 1686206"/>
              <a:gd name="connsiteY5" fmla="*/ 82270 h 971102"/>
              <a:gd name="connsiteX6" fmla="*/ 1017195 w 1686206"/>
              <a:gd name="connsiteY6" fmla="*/ 74289 h 971102"/>
              <a:gd name="connsiteX7" fmla="*/ 1380036 w 1686206"/>
              <a:gd name="connsiteY7" fmla="*/ 17434 h 971102"/>
              <a:gd name="connsiteX8" fmla="*/ 1682965 w 1686206"/>
              <a:gd name="connsiteY8" fmla="*/ 471827 h 971102"/>
              <a:gd name="connsiteX9" fmla="*/ 1531500 w 1686206"/>
              <a:gd name="connsiteY9" fmla="*/ 780367 h 971102"/>
              <a:gd name="connsiteX10" fmla="*/ 1396864 w 1686206"/>
              <a:gd name="connsiteY10" fmla="*/ 870125 h 971102"/>
              <a:gd name="connsiteX11" fmla="*/ 1217350 w 1686206"/>
              <a:gd name="connsiteY11" fmla="*/ 909393 h 971102"/>
              <a:gd name="connsiteX12" fmla="*/ 1144423 w 1686206"/>
              <a:gd name="connsiteY12" fmla="*/ 847685 h 971102"/>
              <a:gd name="connsiteX13" fmla="*/ 1071494 w 1686206"/>
              <a:gd name="connsiteY13" fmla="*/ 780367 h 971102"/>
              <a:gd name="connsiteX14" fmla="*/ 964908 w 1686206"/>
              <a:gd name="connsiteY14" fmla="*/ 757929 h 971102"/>
              <a:gd name="connsiteX15" fmla="*/ 925639 w 1686206"/>
              <a:gd name="connsiteY15" fmla="*/ 819637 h 971102"/>
              <a:gd name="connsiteX16" fmla="*/ 768565 w 1686206"/>
              <a:gd name="connsiteY16" fmla="*/ 797197 h 971102"/>
              <a:gd name="connsiteX17" fmla="*/ 611490 w 1686206"/>
              <a:gd name="connsiteY17" fmla="*/ 819636 h 971102"/>
              <a:gd name="connsiteX18" fmla="*/ 549781 w 1686206"/>
              <a:gd name="connsiteY18" fmla="*/ 881344 h 971102"/>
              <a:gd name="connsiteX19" fmla="*/ 482464 w 1686206"/>
              <a:gd name="connsiteY19" fmla="*/ 926223 h 971102"/>
              <a:gd name="connsiteX20" fmla="*/ 392707 w 1686206"/>
              <a:gd name="connsiteY20" fmla="*/ 971102 h 971102"/>
              <a:gd name="connsiteX21" fmla="*/ 235633 w 1686206"/>
              <a:gd name="connsiteY21" fmla="*/ 959882 h 971102"/>
              <a:gd name="connsiteX22" fmla="*/ 39289 w 1686206"/>
              <a:gd name="connsiteY22" fmla="*/ 735488 h 971102"/>
              <a:gd name="connsiteX23" fmla="*/ 19 w 1686206"/>
              <a:gd name="connsiteY23" fmla="*/ 600853 h 971102"/>
              <a:gd name="connsiteX24" fmla="*/ 33678 w 1686206"/>
              <a:gd name="connsiteY24" fmla="*/ 354021 h 971102"/>
              <a:gd name="connsiteX0" fmla="*/ 28069 w 1686206"/>
              <a:gd name="connsiteY0" fmla="*/ 387680 h 971102"/>
              <a:gd name="connsiteX1" fmla="*/ 28069 w 1686206"/>
              <a:gd name="connsiteY1" fmla="*/ 387680 h 971102"/>
              <a:gd name="connsiteX2" fmla="*/ 84167 w 1686206"/>
              <a:gd name="connsiteY2" fmla="*/ 247435 h 971102"/>
              <a:gd name="connsiteX3" fmla="*/ 185673 w 1686206"/>
              <a:gd name="connsiteY3" fmla="*/ 217709 h 971102"/>
              <a:gd name="connsiteX4" fmla="*/ 392812 w 1686206"/>
              <a:gd name="connsiteY4" fmla="*/ 137151 h 971102"/>
              <a:gd name="connsiteX5" fmla="*/ 554438 w 1686206"/>
              <a:gd name="connsiteY5" fmla="*/ 82270 h 971102"/>
              <a:gd name="connsiteX6" fmla="*/ 1017195 w 1686206"/>
              <a:gd name="connsiteY6" fmla="*/ 74289 h 971102"/>
              <a:gd name="connsiteX7" fmla="*/ 1380036 w 1686206"/>
              <a:gd name="connsiteY7" fmla="*/ 17434 h 971102"/>
              <a:gd name="connsiteX8" fmla="*/ 1682965 w 1686206"/>
              <a:gd name="connsiteY8" fmla="*/ 471827 h 971102"/>
              <a:gd name="connsiteX9" fmla="*/ 1531500 w 1686206"/>
              <a:gd name="connsiteY9" fmla="*/ 780367 h 971102"/>
              <a:gd name="connsiteX10" fmla="*/ 1396864 w 1686206"/>
              <a:gd name="connsiteY10" fmla="*/ 870125 h 971102"/>
              <a:gd name="connsiteX11" fmla="*/ 1217350 w 1686206"/>
              <a:gd name="connsiteY11" fmla="*/ 909393 h 971102"/>
              <a:gd name="connsiteX12" fmla="*/ 1144423 w 1686206"/>
              <a:gd name="connsiteY12" fmla="*/ 847685 h 971102"/>
              <a:gd name="connsiteX13" fmla="*/ 1071494 w 1686206"/>
              <a:gd name="connsiteY13" fmla="*/ 780367 h 971102"/>
              <a:gd name="connsiteX14" fmla="*/ 964908 w 1686206"/>
              <a:gd name="connsiteY14" fmla="*/ 757929 h 971102"/>
              <a:gd name="connsiteX15" fmla="*/ 925639 w 1686206"/>
              <a:gd name="connsiteY15" fmla="*/ 819637 h 971102"/>
              <a:gd name="connsiteX16" fmla="*/ 768565 w 1686206"/>
              <a:gd name="connsiteY16" fmla="*/ 797197 h 971102"/>
              <a:gd name="connsiteX17" fmla="*/ 611490 w 1686206"/>
              <a:gd name="connsiteY17" fmla="*/ 819636 h 971102"/>
              <a:gd name="connsiteX18" fmla="*/ 549781 w 1686206"/>
              <a:gd name="connsiteY18" fmla="*/ 881344 h 971102"/>
              <a:gd name="connsiteX19" fmla="*/ 482464 w 1686206"/>
              <a:gd name="connsiteY19" fmla="*/ 926223 h 971102"/>
              <a:gd name="connsiteX20" fmla="*/ 392707 w 1686206"/>
              <a:gd name="connsiteY20" fmla="*/ 971102 h 971102"/>
              <a:gd name="connsiteX21" fmla="*/ 235633 w 1686206"/>
              <a:gd name="connsiteY21" fmla="*/ 959882 h 971102"/>
              <a:gd name="connsiteX22" fmla="*/ 39289 w 1686206"/>
              <a:gd name="connsiteY22" fmla="*/ 735488 h 971102"/>
              <a:gd name="connsiteX23" fmla="*/ 19 w 1686206"/>
              <a:gd name="connsiteY23" fmla="*/ 600853 h 971102"/>
              <a:gd name="connsiteX24" fmla="*/ 33678 w 1686206"/>
              <a:gd name="connsiteY24" fmla="*/ 354021 h 971102"/>
              <a:gd name="connsiteX0" fmla="*/ 28083 w 1686220"/>
              <a:gd name="connsiteY0" fmla="*/ 387680 h 971102"/>
              <a:gd name="connsiteX1" fmla="*/ 28083 w 1686220"/>
              <a:gd name="connsiteY1" fmla="*/ 387680 h 971102"/>
              <a:gd name="connsiteX2" fmla="*/ 84181 w 1686220"/>
              <a:gd name="connsiteY2" fmla="*/ 247435 h 971102"/>
              <a:gd name="connsiteX3" fmla="*/ 185687 w 1686220"/>
              <a:gd name="connsiteY3" fmla="*/ 217709 h 971102"/>
              <a:gd name="connsiteX4" fmla="*/ 392826 w 1686220"/>
              <a:gd name="connsiteY4" fmla="*/ 137151 h 971102"/>
              <a:gd name="connsiteX5" fmla="*/ 554452 w 1686220"/>
              <a:gd name="connsiteY5" fmla="*/ 82270 h 971102"/>
              <a:gd name="connsiteX6" fmla="*/ 1017209 w 1686220"/>
              <a:gd name="connsiteY6" fmla="*/ 74289 h 971102"/>
              <a:gd name="connsiteX7" fmla="*/ 1380050 w 1686220"/>
              <a:gd name="connsiteY7" fmla="*/ 17434 h 971102"/>
              <a:gd name="connsiteX8" fmla="*/ 1682979 w 1686220"/>
              <a:gd name="connsiteY8" fmla="*/ 471827 h 971102"/>
              <a:gd name="connsiteX9" fmla="*/ 1531514 w 1686220"/>
              <a:gd name="connsiteY9" fmla="*/ 780367 h 971102"/>
              <a:gd name="connsiteX10" fmla="*/ 1396878 w 1686220"/>
              <a:gd name="connsiteY10" fmla="*/ 870125 h 971102"/>
              <a:gd name="connsiteX11" fmla="*/ 1217364 w 1686220"/>
              <a:gd name="connsiteY11" fmla="*/ 909393 h 971102"/>
              <a:gd name="connsiteX12" fmla="*/ 1144437 w 1686220"/>
              <a:gd name="connsiteY12" fmla="*/ 847685 h 971102"/>
              <a:gd name="connsiteX13" fmla="*/ 1071508 w 1686220"/>
              <a:gd name="connsiteY13" fmla="*/ 780367 h 971102"/>
              <a:gd name="connsiteX14" fmla="*/ 964922 w 1686220"/>
              <a:gd name="connsiteY14" fmla="*/ 757929 h 971102"/>
              <a:gd name="connsiteX15" fmla="*/ 925653 w 1686220"/>
              <a:gd name="connsiteY15" fmla="*/ 819637 h 971102"/>
              <a:gd name="connsiteX16" fmla="*/ 768579 w 1686220"/>
              <a:gd name="connsiteY16" fmla="*/ 797197 h 971102"/>
              <a:gd name="connsiteX17" fmla="*/ 611504 w 1686220"/>
              <a:gd name="connsiteY17" fmla="*/ 819636 h 971102"/>
              <a:gd name="connsiteX18" fmla="*/ 549795 w 1686220"/>
              <a:gd name="connsiteY18" fmla="*/ 881344 h 971102"/>
              <a:gd name="connsiteX19" fmla="*/ 482478 w 1686220"/>
              <a:gd name="connsiteY19" fmla="*/ 926223 h 971102"/>
              <a:gd name="connsiteX20" fmla="*/ 392721 w 1686220"/>
              <a:gd name="connsiteY20" fmla="*/ 971102 h 971102"/>
              <a:gd name="connsiteX21" fmla="*/ 235647 w 1686220"/>
              <a:gd name="connsiteY21" fmla="*/ 959882 h 971102"/>
              <a:gd name="connsiteX22" fmla="*/ 39303 w 1686220"/>
              <a:gd name="connsiteY22" fmla="*/ 735488 h 971102"/>
              <a:gd name="connsiteX23" fmla="*/ 33 w 1686220"/>
              <a:gd name="connsiteY23" fmla="*/ 600853 h 971102"/>
              <a:gd name="connsiteX24" fmla="*/ 19086 w 1686220"/>
              <a:gd name="connsiteY24" fmla="*/ 311512 h 971102"/>
              <a:gd name="connsiteX0" fmla="*/ 43818 w 1701955"/>
              <a:gd name="connsiteY0" fmla="*/ 387680 h 971102"/>
              <a:gd name="connsiteX1" fmla="*/ 0 w 1701955"/>
              <a:gd name="connsiteY1" fmla="*/ 421686 h 971102"/>
              <a:gd name="connsiteX2" fmla="*/ 99916 w 1701955"/>
              <a:gd name="connsiteY2" fmla="*/ 247435 h 971102"/>
              <a:gd name="connsiteX3" fmla="*/ 201422 w 1701955"/>
              <a:gd name="connsiteY3" fmla="*/ 217709 h 971102"/>
              <a:gd name="connsiteX4" fmla="*/ 408561 w 1701955"/>
              <a:gd name="connsiteY4" fmla="*/ 137151 h 971102"/>
              <a:gd name="connsiteX5" fmla="*/ 570187 w 1701955"/>
              <a:gd name="connsiteY5" fmla="*/ 82270 h 971102"/>
              <a:gd name="connsiteX6" fmla="*/ 1032944 w 1701955"/>
              <a:gd name="connsiteY6" fmla="*/ 74289 h 971102"/>
              <a:gd name="connsiteX7" fmla="*/ 1395785 w 1701955"/>
              <a:gd name="connsiteY7" fmla="*/ 17434 h 971102"/>
              <a:gd name="connsiteX8" fmla="*/ 1698714 w 1701955"/>
              <a:gd name="connsiteY8" fmla="*/ 471827 h 971102"/>
              <a:gd name="connsiteX9" fmla="*/ 1547249 w 1701955"/>
              <a:gd name="connsiteY9" fmla="*/ 780367 h 971102"/>
              <a:gd name="connsiteX10" fmla="*/ 1412613 w 1701955"/>
              <a:gd name="connsiteY10" fmla="*/ 870125 h 971102"/>
              <a:gd name="connsiteX11" fmla="*/ 1233099 w 1701955"/>
              <a:gd name="connsiteY11" fmla="*/ 909393 h 971102"/>
              <a:gd name="connsiteX12" fmla="*/ 1160172 w 1701955"/>
              <a:gd name="connsiteY12" fmla="*/ 847685 h 971102"/>
              <a:gd name="connsiteX13" fmla="*/ 1087243 w 1701955"/>
              <a:gd name="connsiteY13" fmla="*/ 780367 h 971102"/>
              <a:gd name="connsiteX14" fmla="*/ 980657 w 1701955"/>
              <a:gd name="connsiteY14" fmla="*/ 757929 h 971102"/>
              <a:gd name="connsiteX15" fmla="*/ 941388 w 1701955"/>
              <a:gd name="connsiteY15" fmla="*/ 819637 h 971102"/>
              <a:gd name="connsiteX16" fmla="*/ 784314 w 1701955"/>
              <a:gd name="connsiteY16" fmla="*/ 797197 h 971102"/>
              <a:gd name="connsiteX17" fmla="*/ 627239 w 1701955"/>
              <a:gd name="connsiteY17" fmla="*/ 819636 h 971102"/>
              <a:gd name="connsiteX18" fmla="*/ 565530 w 1701955"/>
              <a:gd name="connsiteY18" fmla="*/ 881344 h 971102"/>
              <a:gd name="connsiteX19" fmla="*/ 498213 w 1701955"/>
              <a:gd name="connsiteY19" fmla="*/ 926223 h 971102"/>
              <a:gd name="connsiteX20" fmla="*/ 408456 w 1701955"/>
              <a:gd name="connsiteY20" fmla="*/ 971102 h 971102"/>
              <a:gd name="connsiteX21" fmla="*/ 251382 w 1701955"/>
              <a:gd name="connsiteY21" fmla="*/ 959882 h 971102"/>
              <a:gd name="connsiteX22" fmla="*/ 55038 w 1701955"/>
              <a:gd name="connsiteY22" fmla="*/ 735488 h 971102"/>
              <a:gd name="connsiteX23" fmla="*/ 15768 w 1701955"/>
              <a:gd name="connsiteY23" fmla="*/ 600853 h 971102"/>
              <a:gd name="connsiteX24" fmla="*/ 34821 w 1701955"/>
              <a:gd name="connsiteY24" fmla="*/ 311512 h 971102"/>
              <a:gd name="connsiteX0" fmla="*/ 65728 w 1723865"/>
              <a:gd name="connsiteY0" fmla="*/ 387680 h 971102"/>
              <a:gd name="connsiteX1" fmla="*/ 0 w 1723865"/>
              <a:gd name="connsiteY1" fmla="*/ 464195 h 971102"/>
              <a:gd name="connsiteX2" fmla="*/ 121826 w 1723865"/>
              <a:gd name="connsiteY2" fmla="*/ 247435 h 971102"/>
              <a:gd name="connsiteX3" fmla="*/ 223332 w 1723865"/>
              <a:gd name="connsiteY3" fmla="*/ 217709 h 971102"/>
              <a:gd name="connsiteX4" fmla="*/ 430471 w 1723865"/>
              <a:gd name="connsiteY4" fmla="*/ 137151 h 971102"/>
              <a:gd name="connsiteX5" fmla="*/ 592097 w 1723865"/>
              <a:gd name="connsiteY5" fmla="*/ 82270 h 971102"/>
              <a:gd name="connsiteX6" fmla="*/ 1054854 w 1723865"/>
              <a:gd name="connsiteY6" fmla="*/ 74289 h 971102"/>
              <a:gd name="connsiteX7" fmla="*/ 1417695 w 1723865"/>
              <a:gd name="connsiteY7" fmla="*/ 17434 h 971102"/>
              <a:gd name="connsiteX8" fmla="*/ 1720624 w 1723865"/>
              <a:gd name="connsiteY8" fmla="*/ 471827 h 971102"/>
              <a:gd name="connsiteX9" fmla="*/ 1569159 w 1723865"/>
              <a:gd name="connsiteY9" fmla="*/ 780367 h 971102"/>
              <a:gd name="connsiteX10" fmla="*/ 1434523 w 1723865"/>
              <a:gd name="connsiteY10" fmla="*/ 870125 h 971102"/>
              <a:gd name="connsiteX11" fmla="*/ 1255009 w 1723865"/>
              <a:gd name="connsiteY11" fmla="*/ 909393 h 971102"/>
              <a:gd name="connsiteX12" fmla="*/ 1182082 w 1723865"/>
              <a:gd name="connsiteY12" fmla="*/ 847685 h 971102"/>
              <a:gd name="connsiteX13" fmla="*/ 1109153 w 1723865"/>
              <a:gd name="connsiteY13" fmla="*/ 780367 h 971102"/>
              <a:gd name="connsiteX14" fmla="*/ 1002567 w 1723865"/>
              <a:gd name="connsiteY14" fmla="*/ 757929 h 971102"/>
              <a:gd name="connsiteX15" fmla="*/ 963298 w 1723865"/>
              <a:gd name="connsiteY15" fmla="*/ 819637 h 971102"/>
              <a:gd name="connsiteX16" fmla="*/ 806224 w 1723865"/>
              <a:gd name="connsiteY16" fmla="*/ 797197 h 971102"/>
              <a:gd name="connsiteX17" fmla="*/ 649149 w 1723865"/>
              <a:gd name="connsiteY17" fmla="*/ 819636 h 971102"/>
              <a:gd name="connsiteX18" fmla="*/ 587440 w 1723865"/>
              <a:gd name="connsiteY18" fmla="*/ 881344 h 971102"/>
              <a:gd name="connsiteX19" fmla="*/ 520123 w 1723865"/>
              <a:gd name="connsiteY19" fmla="*/ 926223 h 971102"/>
              <a:gd name="connsiteX20" fmla="*/ 430366 w 1723865"/>
              <a:gd name="connsiteY20" fmla="*/ 971102 h 971102"/>
              <a:gd name="connsiteX21" fmla="*/ 273292 w 1723865"/>
              <a:gd name="connsiteY21" fmla="*/ 959882 h 971102"/>
              <a:gd name="connsiteX22" fmla="*/ 76948 w 1723865"/>
              <a:gd name="connsiteY22" fmla="*/ 735488 h 971102"/>
              <a:gd name="connsiteX23" fmla="*/ 37678 w 1723865"/>
              <a:gd name="connsiteY23" fmla="*/ 600853 h 971102"/>
              <a:gd name="connsiteX24" fmla="*/ 56731 w 1723865"/>
              <a:gd name="connsiteY24" fmla="*/ 311512 h 971102"/>
              <a:gd name="connsiteX0" fmla="*/ 0 w 1738472"/>
              <a:gd name="connsiteY0" fmla="*/ 387680 h 971102"/>
              <a:gd name="connsiteX1" fmla="*/ 14607 w 1738472"/>
              <a:gd name="connsiteY1" fmla="*/ 464195 h 971102"/>
              <a:gd name="connsiteX2" fmla="*/ 136433 w 1738472"/>
              <a:gd name="connsiteY2" fmla="*/ 247435 h 971102"/>
              <a:gd name="connsiteX3" fmla="*/ 237939 w 1738472"/>
              <a:gd name="connsiteY3" fmla="*/ 217709 h 971102"/>
              <a:gd name="connsiteX4" fmla="*/ 445078 w 1738472"/>
              <a:gd name="connsiteY4" fmla="*/ 137151 h 971102"/>
              <a:gd name="connsiteX5" fmla="*/ 606704 w 1738472"/>
              <a:gd name="connsiteY5" fmla="*/ 82270 h 971102"/>
              <a:gd name="connsiteX6" fmla="*/ 1069461 w 1738472"/>
              <a:gd name="connsiteY6" fmla="*/ 74289 h 971102"/>
              <a:gd name="connsiteX7" fmla="*/ 1432302 w 1738472"/>
              <a:gd name="connsiteY7" fmla="*/ 17434 h 971102"/>
              <a:gd name="connsiteX8" fmla="*/ 1735231 w 1738472"/>
              <a:gd name="connsiteY8" fmla="*/ 471827 h 971102"/>
              <a:gd name="connsiteX9" fmla="*/ 1583766 w 1738472"/>
              <a:gd name="connsiteY9" fmla="*/ 780367 h 971102"/>
              <a:gd name="connsiteX10" fmla="*/ 1449130 w 1738472"/>
              <a:gd name="connsiteY10" fmla="*/ 870125 h 971102"/>
              <a:gd name="connsiteX11" fmla="*/ 1269616 w 1738472"/>
              <a:gd name="connsiteY11" fmla="*/ 909393 h 971102"/>
              <a:gd name="connsiteX12" fmla="*/ 1196689 w 1738472"/>
              <a:gd name="connsiteY12" fmla="*/ 847685 h 971102"/>
              <a:gd name="connsiteX13" fmla="*/ 1123760 w 1738472"/>
              <a:gd name="connsiteY13" fmla="*/ 780367 h 971102"/>
              <a:gd name="connsiteX14" fmla="*/ 1017174 w 1738472"/>
              <a:gd name="connsiteY14" fmla="*/ 757929 h 971102"/>
              <a:gd name="connsiteX15" fmla="*/ 977905 w 1738472"/>
              <a:gd name="connsiteY15" fmla="*/ 819637 h 971102"/>
              <a:gd name="connsiteX16" fmla="*/ 820831 w 1738472"/>
              <a:gd name="connsiteY16" fmla="*/ 797197 h 971102"/>
              <a:gd name="connsiteX17" fmla="*/ 663756 w 1738472"/>
              <a:gd name="connsiteY17" fmla="*/ 819636 h 971102"/>
              <a:gd name="connsiteX18" fmla="*/ 602047 w 1738472"/>
              <a:gd name="connsiteY18" fmla="*/ 881344 h 971102"/>
              <a:gd name="connsiteX19" fmla="*/ 534730 w 1738472"/>
              <a:gd name="connsiteY19" fmla="*/ 926223 h 971102"/>
              <a:gd name="connsiteX20" fmla="*/ 444973 w 1738472"/>
              <a:gd name="connsiteY20" fmla="*/ 971102 h 971102"/>
              <a:gd name="connsiteX21" fmla="*/ 287899 w 1738472"/>
              <a:gd name="connsiteY21" fmla="*/ 959882 h 971102"/>
              <a:gd name="connsiteX22" fmla="*/ 91555 w 1738472"/>
              <a:gd name="connsiteY22" fmla="*/ 735488 h 971102"/>
              <a:gd name="connsiteX23" fmla="*/ 52285 w 1738472"/>
              <a:gd name="connsiteY23" fmla="*/ 600853 h 971102"/>
              <a:gd name="connsiteX24" fmla="*/ 71338 w 1738472"/>
              <a:gd name="connsiteY24" fmla="*/ 311512 h 971102"/>
              <a:gd name="connsiteX0" fmla="*/ 241003 w 1723865"/>
              <a:gd name="connsiteY0" fmla="*/ 506702 h 971102"/>
              <a:gd name="connsiteX1" fmla="*/ 0 w 1723865"/>
              <a:gd name="connsiteY1" fmla="*/ 464195 h 971102"/>
              <a:gd name="connsiteX2" fmla="*/ 121826 w 1723865"/>
              <a:gd name="connsiteY2" fmla="*/ 247435 h 971102"/>
              <a:gd name="connsiteX3" fmla="*/ 223332 w 1723865"/>
              <a:gd name="connsiteY3" fmla="*/ 217709 h 971102"/>
              <a:gd name="connsiteX4" fmla="*/ 430471 w 1723865"/>
              <a:gd name="connsiteY4" fmla="*/ 137151 h 971102"/>
              <a:gd name="connsiteX5" fmla="*/ 592097 w 1723865"/>
              <a:gd name="connsiteY5" fmla="*/ 82270 h 971102"/>
              <a:gd name="connsiteX6" fmla="*/ 1054854 w 1723865"/>
              <a:gd name="connsiteY6" fmla="*/ 74289 h 971102"/>
              <a:gd name="connsiteX7" fmla="*/ 1417695 w 1723865"/>
              <a:gd name="connsiteY7" fmla="*/ 17434 h 971102"/>
              <a:gd name="connsiteX8" fmla="*/ 1720624 w 1723865"/>
              <a:gd name="connsiteY8" fmla="*/ 471827 h 971102"/>
              <a:gd name="connsiteX9" fmla="*/ 1569159 w 1723865"/>
              <a:gd name="connsiteY9" fmla="*/ 780367 h 971102"/>
              <a:gd name="connsiteX10" fmla="*/ 1434523 w 1723865"/>
              <a:gd name="connsiteY10" fmla="*/ 870125 h 971102"/>
              <a:gd name="connsiteX11" fmla="*/ 1255009 w 1723865"/>
              <a:gd name="connsiteY11" fmla="*/ 909393 h 971102"/>
              <a:gd name="connsiteX12" fmla="*/ 1182082 w 1723865"/>
              <a:gd name="connsiteY12" fmla="*/ 847685 h 971102"/>
              <a:gd name="connsiteX13" fmla="*/ 1109153 w 1723865"/>
              <a:gd name="connsiteY13" fmla="*/ 780367 h 971102"/>
              <a:gd name="connsiteX14" fmla="*/ 1002567 w 1723865"/>
              <a:gd name="connsiteY14" fmla="*/ 757929 h 971102"/>
              <a:gd name="connsiteX15" fmla="*/ 963298 w 1723865"/>
              <a:gd name="connsiteY15" fmla="*/ 819637 h 971102"/>
              <a:gd name="connsiteX16" fmla="*/ 806224 w 1723865"/>
              <a:gd name="connsiteY16" fmla="*/ 797197 h 971102"/>
              <a:gd name="connsiteX17" fmla="*/ 649149 w 1723865"/>
              <a:gd name="connsiteY17" fmla="*/ 819636 h 971102"/>
              <a:gd name="connsiteX18" fmla="*/ 587440 w 1723865"/>
              <a:gd name="connsiteY18" fmla="*/ 881344 h 971102"/>
              <a:gd name="connsiteX19" fmla="*/ 520123 w 1723865"/>
              <a:gd name="connsiteY19" fmla="*/ 926223 h 971102"/>
              <a:gd name="connsiteX20" fmla="*/ 430366 w 1723865"/>
              <a:gd name="connsiteY20" fmla="*/ 971102 h 971102"/>
              <a:gd name="connsiteX21" fmla="*/ 273292 w 1723865"/>
              <a:gd name="connsiteY21" fmla="*/ 959882 h 971102"/>
              <a:gd name="connsiteX22" fmla="*/ 76948 w 1723865"/>
              <a:gd name="connsiteY22" fmla="*/ 735488 h 971102"/>
              <a:gd name="connsiteX23" fmla="*/ 37678 w 1723865"/>
              <a:gd name="connsiteY23" fmla="*/ 600853 h 971102"/>
              <a:gd name="connsiteX24" fmla="*/ 56731 w 1723865"/>
              <a:gd name="connsiteY24" fmla="*/ 311512 h 971102"/>
              <a:gd name="connsiteX0" fmla="*/ 0 w 1884535"/>
              <a:gd name="connsiteY0" fmla="*/ 285659 h 971102"/>
              <a:gd name="connsiteX1" fmla="*/ 160670 w 1884535"/>
              <a:gd name="connsiteY1" fmla="*/ 464195 h 971102"/>
              <a:gd name="connsiteX2" fmla="*/ 282496 w 1884535"/>
              <a:gd name="connsiteY2" fmla="*/ 247435 h 971102"/>
              <a:gd name="connsiteX3" fmla="*/ 384002 w 1884535"/>
              <a:gd name="connsiteY3" fmla="*/ 217709 h 971102"/>
              <a:gd name="connsiteX4" fmla="*/ 591141 w 1884535"/>
              <a:gd name="connsiteY4" fmla="*/ 137151 h 971102"/>
              <a:gd name="connsiteX5" fmla="*/ 752767 w 1884535"/>
              <a:gd name="connsiteY5" fmla="*/ 82270 h 971102"/>
              <a:gd name="connsiteX6" fmla="*/ 1215524 w 1884535"/>
              <a:gd name="connsiteY6" fmla="*/ 74289 h 971102"/>
              <a:gd name="connsiteX7" fmla="*/ 1578365 w 1884535"/>
              <a:gd name="connsiteY7" fmla="*/ 17434 h 971102"/>
              <a:gd name="connsiteX8" fmla="*/ 1881294 w 1884535"/>
              <a:gd name="connsiteY8" fmla="*/ 471827 h 971102"/>
              <a:gd name="connsiteX9" fmla="*/ 1729829 w 1884535"/>
              <a:gd name="connsiteY9" fmla="*/ 780367 h 971102"/>
              <a:gd name="connsiteX10" fmla="*/ 1595193 w 1884535"/>
              <a:gd name="connsiteY10" fmla="*/ 870125 h 971102"/>
              <a:gd name="connsiteX11" fmla="*/ 1415679 w 1884535"/>
              <a:gd name="connsiteY11" fmla="*/ 909393 h 971102"/>
              <a:gd name="connsiteX12" fmla="*/ 1342752 w 1884535"/>
              <a:gd name="connsiteY12" fmla="*/ 847685 h 971102"/>
              <a:gd name="connsiteX13" fmla="*/ 1269823 w 1884535"/>
              <a:gd name="connsiteY13" fmla="*/ 780367 h 971102"/>
              <a:gd name="connsiteX14" fmla="*/ 1163237 w 1884535"/>
              <a:gd name="connsiteY14" fmla="*/ 757929 h 971102"/>
              <a:gd name="connsiteX15" fmla="*/ 1123968 w 1884535"/>
              <a:gd name="connsiteY15" fmla="*/ 819637 h 971102"/>
              <a:gd name="connsiteX16" fmla="*/ 966894 w 1884535"/>
              <a:gd name="connsiteY16" fmla="*/ 797197 h 971102"/>
              <a:gd name="connsiteX17" fmla="*/ 809819 w 1884535"/>
              <a:gd name="connsiteY17" fmla="*/ 819636 h 971102"/>
              <a:gd name="connsiteX18" fmla="*/ 748110 w 1884535"/>
              <a:gd name="connsiteY18" fmla="*/ 881344 h 971102"/>
              <a:gd name="connsiteX19" fmla="*/ 680793 w 1884535"/>
              <a:gd name="connsiteY19" fmla="*/ 926223 h 971102"/>
              <a:gd name="connsiteX20" fmla="*/ 591036 w 1884535"/>
              <a:gd name="connsiteY20" fmla="*/ 971102 h 971102"/>
              <a:gd name="connsiteX21" fmla="*/ 433962 w 1884535"/>
              <a:gd name="connsiteY21" fmla="*/ 959882 h 971102"/>
              <a:gd name="connsiteX22" fmla="*/ 237618 w 1884535"/>
              <a:gd name="connsiteY22" fmla="*/ 735488 h 971102"/>
              <a:gd name="connsiteX23" fmla="*/ 198348 w 1884535"/>
              <a:gd name="connsiteY23" fmla="*/ 600853 h 971102"/>
              <a:gd name="connsiteX24" fmla="*/ 217401 w 1884535"/>
              <a:gd name="connsiteY24" fmla="*/ 311512 h 971102"/>
              <a:gd name="connsiteX0" fmla="*/ 0 w 1723865"/>
              <a:gd name="connsiteY0" fmla="*/ 464195 h 971102"/>
              <a:gd name="connsiteX1" fmla="*/ 121826 w 1723865"/>
              <a:gd name="connsiteY1" fmla="*/ 247435 h 971102"/>
              <a:gd name="connsiteX2" fmla="*/ 223332 w 1723865"/>
              <a:gd name="connsiteY2" fmla="*/ 217709 h 971102"/>
              <a:gd name="connsiteX3" fmla="*/ 430471 w 1723865"/>
              <a:gd name="connsiteY3" fmla="*/ 137151 h 971102"/>
              <a:gd name="connsiteX4" fmla="*/ 592097 w 1723865"/>
              <a:gd name="connsiteY4" fmla="*/ 82270 h 971102"/>
              <a:gd name="connsiteX5" fmla="*/ 1054854 w 1723865"/>
              <a:gd name="connsiteY5" fmla="*/ 74289 h 971102"/>
              <a:gd name="connsiteX6" fmla="*/ 1417695 w 1723865"/>
              <a:gd name="connsiteY6" fmla="*/ 17434 h 971102"/>
              <a:gd name="connsiteX7" fmla="*/ 1720624 w 1723865"/>
              <a:gd name="connsiteY7" fmla="*/ 471827 h 971102"/>
              <a:gd name="connsiteX8" fmla="*/ 1569159 w 1723865"/>
              <a:gd name="connsiteY8" fmla="*/ 780367 h 971102"/>
              <a:gd name="connsiteX9" fmla="*/ 1434523 w 1723865"/>
              <a:gd name="connsiteY9" fmla="*/ 870125 h 971102"/>
              <a:gd name="connsiteX10" fmla="*/ 1255009 w 1723865"/>
              <a:gd name="connsiteY10" fmla="*/ 909393 h 971102"/>
              <a:gd name="connsiteX11" fmla="*/ 1182082 w 1723865"/>
              <a:gd name="connsiteY11" fmla="*/ 847685 h 971102"/>
              <a:gd name="connsiteX12" fmla="*/ 1109153 w 1723865"/>
              <a:gd name="connsiteY12" fmla="*/ 780367 h 971102"/>
              <a:gd name="connsiteX13" fmla="*/ 1002567 w 1723865"/>
              <a:gd name="connsiteY13" fmla="*/ 757929 h 971102"/>
              <a:gd name="connsiteX14" fmla="*/ 963298 w 1723865"/>
              <a:gd name="connsiteY14" fmla="*/ 819637 h 971102"/>
              <a:gd name="connsiteX15" fmla="*/ 806224 w 1723865"/>
              <a:gd name="connsiteY15" fmla="*/ 797197 h 971102"/>
              <a:gd name="connsiteX16" fmla="*/ 649149 w 1723865"/>
              <a:gd name="connsiteY16" fmla="*/ 819636 h 971102"/>
              <a:gd name="connsiteX17" fmla="*/ 587440 w 1723865"/>
              <a:gd name="connsiteY17" fmla="*/ 881344 h 971102"/>
              <a:gd name="connsiteX18" fmla="*/ 520123 w 1723865"/>
              <a:gd name="connsiteY18" fmla="*/ 926223 h 971102"/>
              <a:gd name="connsiteX19" fmla="*/ 430366 w 1723865"/>
              <a:gd name="connsiteY19" fmla="*/ 971102 h 971102"/>
              <a:gd name="connsiteX20" fmla="*/ 273292 w 1723865"/>
              <a:gd name="connsiteY20" fmla="*/ 959882 h 971102"/>
              <a:gd name="connsiteX21" fmla="*/ 76948 w 1723865"/>
              <a:gd name="connsiteY21" fmla="*/ 735488 h 971102"/>
              <a:gd name="connsiteX22" fmla="*/ 37678 w 1723865"/>
              <a:gd name="connsiteY22" fmla="*/ 600853 h 971102"/>
              <a:gd name="connsiteX23" fmla="*/ 56731 w 1723865"/>
              <a:gd name="connsiteY23" fmla="*/ 311512 h 971102"/>
              <a:gd name="connsiteX0" fmla="*/ 0 w 1723865"/>
              <a:gd name="connsiteY0" fmla="*/ 464195 h 971102"/>
              <a:gd name="connsiteX1" fmla="*/ 121826 w 1723865"/>
              <a:gd name="connsiteY1" fmla="*/ 247435 h 971102"/>
              <a:gd name="connsiteX2" fmla="*/ 223332 w 1723865"/>
              <a:gd name="connsiteY2" fmla="*/ 217709 h 971102"/>
              <a:gd name="connsiteX3" fmla="*/ 430471 w 1723865"/>
              <a:gd name="connsiteY3" fmla="*/ 137151 h 971102"/>
              <a:gd name="connsiteX4" fmla="*/ 592097 w 1723865"/>
              <a:gd name="connsiteY4" fmla="*/ 82270 h 971102"/>
              <a:gd name="connsiteX5" fmla="*/ 1054854 w 1723865"/>
              <a:gd name="connsiteY5" fmla="*/ 74289 h 971102"/>
              <a:gd name="connsiteX6" fmla="*/ 1417695 w 1723865"/>
              <a:gd name="connsiteY6" fmla="*/ 17434 h 971102"/>
              <a:gd name="connsiteX7" fmla="*/ 1720624 w 1723865"/>
              <a:gd name="connsiteY7" fmla="*/ 471827 h 971102"/>
              <a:gd name="connsiteX8" fmla="*/ 1569159 w 1723865"/>
              <a:gd name="connsiteY8" fmla="*/ 780367 h 971102"/>
              <a:gd name="connsiteX9" fmla="*/ 1434523 w 1723865"/>
              <a:gd name="connsiteY9" fmla="*/ 870125 h 971102"/>
              <a:gd name="connsiteX10" fmla="*/ 1255009 w 1723865"/>
              <a:gd name="connsiteY10" fmla="*/ 909393 h 971102"/>
              <a:gd name="connsiteX11" fmla="*/ 1182082 w 1723865"/>
              <a:gd name="connsiteY11" fmla="*/ 847685 h 971102"/>
              <a:gd name="connsiteX12" fmla="*/ 1109153 w 1723865"/>
              <a:gd name="connsiteY12" fmla="*/ 780367 h 971102"/>
              <a:gd name="connsiteX13" fmla="*/ 1002567 w 1723865"/>
              <a:gd name="connsiteY13" fmla="*/ 757929 h 971102"/>
              <a:gd name="connsiteX14" fmla="*/ 963298 w 1723865"/>
              <a:gd name="connsiteY14" fmla="*/ 819637 h 971102"/>
              <a:gd name="connsiteX15" fmla="*/ 806224 w 1723865"/>
              <a:gd name="connsiteY15" fmla="*/ 797197 h 971102"/>
              <a:gd name="connsiteX16" fmla="*/ 649149 w 1723865"/>
              <a:gd name="connsiteY16" fmla="*/ 819636 h 971102"/>
              <a:gd name="connsiteX17" fmla="*/ 587440 w 1723865"/>
              <a:gd name="connsiteY17" fmla="*/ 881344 h 971102"/>
              <a:gd name="connsiteX18" fmla="*/ 520123 w 1723865"/>
              <a:gd name="connsiteY18" fmla="*/ 926223 h 971102"/>
              <a:gd name="connsiteX19" fmla="*/ 430366 w 1723865"/>
              <a:gd name="connsiteY19" fmla="*/ 971102 h 971102"/>
              <a:gd name="connsiteX20" fmla="*/ 273292 w 1723865"/>
              <a:gd name="connsiteY20" fmla="*/ 959882 h 971102"/>
              <a:gd name="connsiteX21" fmla="*/ 76948 w 1723865"/>
              <a:gd name="connsiteY21" fmla="*/ 735488 h 971102"/>
              <a:gd name="connsiteX22" fmla="*/ 37678 w 1723865"/>
              <a:gd name="connsiteY22" fmla="*/ 600853 h 971102"/>
              <a:gd name="connsiteX23" fmla="*/ 12912 w 1723865"/>
              <a:gd name="connsiteY23" fmla="*/ 515550 h 971102"/>
              <a:gd name="connsiteX0" fmla="*/ 1710 w 1725575"/>
              <a:gd name="connsiteY0" fmla="*/ 464195 h 971102"/>
              <a:gd name="connsiteX1" fmla="*/ 123536 w 1725575"/>
              <a:gd name="connsiteY1" fmla="*/ 247435 h 971102"/>
              <a:gd name="connsiteX2" fmla="*/ 225042 w 1725575"/>
              <a:gd name="connsiteY2" fmla="*/ 217709 h 971102"/>
              <a:gd name="connsiteX3" fmla="*/ 432181 w 1725575"/>
              <a:gd name="connsiteY3" fmla="*/ 137151 h 971102"/>
              <a:gd name="connsiteX4" fmla="*/ 593807 w 1725575"/>
              <a:gd name="connsiteY4" fmla="*/ 82270 h 971102"/>
              <a:gd name="connsiteX5" fmla="*/ 1056564 w 1725575"/>
              <a:gd name="connsiteY5" fmla="*/ 74289 h 971102"/>
              <a:gd name="connsiteX6" fmla="*/ 1419405 w 1725575"/>
              <a:gd name="connsiteY6" fmla="*/ 17434 h 971102"/>
              <a:gd name="connsiteX7" fmla="*/ 1722334 w 1725575"/>
              <a:gd name="connsiteY7" fmla="*/ 471827 h 971102"/>
              <a:gd name="connsiteX8" fmla="*/ 1570869 w 1725575"/>
              <a:gd name="connsiteY8" fmla="*/ 780367 h 971102"/>
              <a:gd name="connsiteX9" fmla="*/ 1436233 w 1725575"/>
              <a:gd name="connsiteY9" fmla="*/ 870125 h 971102"/>
              <a:gd name="connsiteX10" fmla="*/ 1256719 w 1725575"/>
              <a:gd name="connsiteY10" fmla="*/ 909393 h 971102"/>
              <a:gd name="connsiteX11" fmla="*/ 1183792 w 1725575"/>
              <a:gd name="connsiteY11" fmla="*/ 847685 h 971102"/>
              <a:gd name="connsiteX12" fmla="*/ 1110863 w 1725575"/>
              <a:gd name="connsiteY12" fmla="*/ 780367 h 971102"/>
              <a:gd name="connsiteX13" fmla="*/ 1004277 w 1725575"/>
              <a:gd name="connsiteY13" fmla="*/ 757929 h 971102"/>
              <a:gd name="connsiteX14" fmla="*/ 965008 w 1725575"/>
              <a:gd name="connsiteY14" fmla="*/ 819637 h 971102"/>
              <a:gd name="connsiteX15" fmla="*/ 807934 w 1725575"/>
              <a:gd name="connsiteY15" fmla="*/ 797197 h 971102"/>
              <a:gd name="connsiteX16" fmla="*/ 650859 w 1725575"/>
              <a:gd name="connsiteY16" fmla="*/ 819636 h 971102"/>
              <a:gd name="connsiteX17" fmla="*/ 589150 w 1725575"/>
              <a:gd name="connsiteY17" fmla="*/ 881344 h 971102"/>
              <a:gd name="connsiteX18" fmla="*/ 521833 w 1725575"/>
              <a:gd name="connsiteY18" fmla="*/ 926223 h 971102"/>
              <a:gd name="connsiteX19" fmla="*/ 432076 w 1725575"/>
              <a:gd name="connsiteY19" fmla="*/ 971102 h 971102"/>
              <a:gd name="connsiteX20" fmla="*/ 275002 w 1725575"/>
              <a:gd name="connsiteY20" fmla="*/ 959882 h 971102"/>
              <a:gd name="connsiteX21" fmla="*/ 78658 w 1725575"/>
              <a:gd name="connsiteY21" fmla="*/ 735488 h 971102"/>
              <a:gd name="connsiteX22" fmla="*/ 39388 w 1725575"/>
              <a:gd name="connsiteY22" fmla="*/ 600853 h 971102"/>
              <a:gd name="connsiteX23" fmla="*/ 16 w 1725575"/>
              <a:gd name="connsiteY23" fmla="*/ 456039 h 971102"/>
              <a:gd name="connsiteX0" fmla="*/ 1710 w 1725575"/>
              <a:gd name="connsiteY0" fmla="*/ 464195 h 971102"/>
              <a:gd name="connsiteX1" fmla="*/ 123536 w 1725575"/>
              <a:gd name="connsiteY1" fmla="*/ 247435 h 971102"/>
              <a:gd name="connsiteX2" fmla="*/ 225042 w 1725575"/>
              <a:gd name="connsiteY2" fmla="*/ 217709 h 971102"/>
              <a:gd name="connsiteX3" fmla="*/ 432181 w 1725575"/>
              <a:gd name="connsiteY3" fmla="*/ 137151 h 971102"/>
              <a:gd name="connsiteX4" fmla="*/ 593807 w 1725575"/>
              <a:gd name="connsiteY4" fmla="*/ 82270 h 971102"/>
              <a:gd name="connsiteX5" fmla="*/ 1056564 w 1725575"/>
              <a:gd name="connsiteY5" fmla="*/ 74289 h 971102"/>
              <a:gd name="connsiteX6" fmla="*/ 1419405 w 1725575"/>
              <a:gd name="connsiteY6" fmla="*/ 17434 h 971102"/>
              <a:gd name="connsiteX7" fmla="*/ 1722334 w 1725575"/>
              <a:gd name="connsiteY7" fmla="*/ 471827 h 971102"/>
              <a:gd name="connsiteX8" fmla="*/ 1570869 w 1725575"/>
              <a:gd name="connsiteY8" fmla="*/ 780367 h 971102"/>
              <a:gd name="connsiteX9" fmla="*/ 1436233 w 1725575"/>
              <a:gd name="connsiteY9" fmla="*/ 870125 h 971102"/>
              <a:gd name="connsiteX10" fmla="*/ 1256719 w 1725575"/>
              <a:gd name="connsiteY10" fmla="*/ 909393 h 971102"/>
              <a:gd name="connsiteX11" fmla="*/ 1183792 w 1725575"/>
              <a:gd name="connsiteY11" fmla="*/ 847685 h 971102"/>
              <a:gd name="connsiteX12" fmla="*/ 1110863 w 1725575"/>
              <a:gd name="connsiteY12" fmla="*/ 780367 h 971102"/>
              <a:gd name="connsiteX13" fmla="*/ 1004277 w 1725575"/>
              <a:gd name="connsiteY13" fmla="*/ 757929 h 971102"/>
              <a:gd name="connsiteX14" fmla="*/ 965008 w 1725575"/>
              <a:gd name="connsiteY14" fmla="*/ 819637 h 971102"/>
              <a:gd name="connsiteX15" fmla="*/ 807934 w 1725575"/>
              <a:gd name="connsiteY15" fmla="*/ 797197 h 971102"/>
              <a:gd name="connsiteX16" fmla="*/ 650859 w 1725575"/>
              <a:gd name="connsiteY16" fmla="*/ 819636 h 971102"/>
              <a:gd name="connsiteX17" fmla="*/ 589150 w 1725575"/>
              <a:gd name="connsiteY17" fmla="*/ 881344 h 971102"/>
              <a:gd name="connsiteX18" fmla="*/ 521833 w 1725575"/>
              <a:gd name="connsiteY18" fmla="*/ 926223 h 971102"/>
              <a:gd name="connsiteX19" fmla="*/ 432076 w 1725575"/>
              <a:gd name="connsiteY19" fmla="*/ 971102 h 971102"/>
              <a:gd name="connsiteX20" fmla="*/ 275002 w 1725575"/>
              <a:gd name="connsiteY20" fmla="*/ 959882 h 971102"/>
              <a:gd name="connsiteX21" fmla="*/ 166296 w 1725575"/>
              <a:gd name="connsiteY21" fmla="*/ 726987 h 971102"/>
              <a:gd name="connsiteX22" fmla="*/ 39388 w 1725575"/>
              <a:gd name="connsiteY22" fmla="*/ 600853 h 971102"/>
              <a:gd name="connsiteX23" fmla="*/ 16 w 1725575"/>
              <a:gd name="connsiteY23" fmla="*/ 456039 h 971102"/>
              <a:gd name="connsiteX0" fmla="*/ 1704 w 1725569"/>
              <a:gd name="connsiteY0" fmla="*/ 464195 h 971102"/>
              <a:gd name="connsiteX1" fmla="*/ 123530 w 1725569"/>
              <a:gd name="connsiteY1" fmla="*/ 247435 h 971102"/>
              <a:gd name="connsiteX2" fmla="*/ 225036 w 1725569"/>
              <a:gd name="connsiteY2" fmla="*/ 217709 h 971102"/>
              <a:gd name="connsiteX3" fmla="*/ 432175 w 1725569"/>
              <a:gd name="connsiteY3" fmla="*/ 137151 h 971102"/>
              <a:gd name="connsiteX4" fmla="*/ 593801 w 1725569"/>
              <a:gd name="connsiteY4" fmla="*/ 82270 h 971102"/>
              <a:gd name="connsiteX5" fmla="*/ 1056558 w 1725569"/>
              <a:gd name="connsiteY5" fmla="*/ 74289 h 971102"/>
              <a:gd name="connsiteX6" fmla="*/ 1419399 w 1725569"/>
              <a:gd name="connsiteY6" fmla="*/ 17434 h 971102"/>
              <a:gd name="connsiteX7" fmla="*/ 1722328 w 1725569"/>
              <a:gd name="connsiteY7" fmla="*/ 471827 h 971102"/>
              <a:gd name="connsiteX8" fmla="*/ 1570863 w 1725569"/>
              <a:gd name="connsiteY8" fmla="*/ 780367 h 971102"/>
              <a:gd name="connsiteX9" fmla="*/ 1436227 w 1725569"/>
              <a:gd name="connsiteY9" fmla="*/ 870125 h 971102"/>
              <a:gd name="connsiteX10" fmla="*/ 1256713 w 1725569"/>
              <a:gd name="connsiteY10" fmla="*/ 909393 h 971102"/>
              <a:gd name="connsiteX11" fmla="*/ 1183786 w 1725569"/>
              <a:gd name="connsiteY11" fmla="*/ 847685 h 971102"/>
              <a:gd name="connsiteX12" fmla="*/ 1110857 w 1725569"/>
              <a:gd name="connsiteY12" fmla="*/ 780367 h 971102"/>
              <a:gd name="connsiteX13" fmla="*/ 1004271 w 1725569"/>
              <a:gd name="connsiteY13" fmla="*/ 757929 h 971102"/>
              <a:gd name="connsiteX14" fmla="*/ 965002 w 1725569"/>
              <a:gd name="connsiteY14" fmla="*/ 819637 h 971102"/>
              <a:gd name="connsiteX15" fmla="*/ 807928 w 1725569"/>
              <a:gd name="connsiteY15" fmla="*/ 797197 h 971102"/>
              <a:gd name="connsiteX16" fmla="*/ 650853 w 1725569"/>
              <a:gd name="connsiteY16" fmla="*/ 819636 h 971102"/>
              <a:gd name="connsiteX17" fmla="*/ 589144 w 1725569"/>
              <a:gd name="connsiteY17" fmla="*/ 881344 h 971102"/>
              <a:gd name="connsiteX18" fmla="*/ 521827 w 1725569"/>
              <a:gd name="connsiteY18" fmla="*/ 926223 h 971102"/>
              <a:gd name="connsiteX19" fmla="*/ 432070 w 1725569"/>
              <a:gd name="connsiteY19" fmla="*/ 971102 h 971102"/>
              <a:gd name="connsiteX20" fmla="*/ 274996 w 1725569"/>
              <a:gd name="connsiteY20" fmla="*/ 959882 h 971102"/>
              <a:gd name="connsiteX21" fmla="*/ 166290 w 1725569"/>
              <a:gd name="connsiteY21" fmla="*/ 726987 h 971102"/>
              <a:gd name="connsiteX22" fmla="*/ 68595 w 1725569"/>
              <a:gd name="connsiteY22" fmla="*/ 583850 h 971102"/>
              <a:gd name="connsiteX23" fmla="*/ 10 w 1725569"/>
              <a:gd name="connsiteY23" fmla="*/ 456039 h 971102"/>
              <a:gd name="connsiteX0" fmla="*/ 1704 w 1725569"/>
              <a:gd name="connsiteY0" fmla="*/ 464195 h 971102"/>
              <a:gd name="connsiteX1" fmla="*/ 123530 w 1725569"/>
              <a:gd name="connsiteY1" fmla="*/ 247435 h 971102"/>
              <a:gd name="connsiteX2" fmla="*/ 225036 w 1725569"/>
              <a:gd name="connsiteY2" fmla="*/ 217709 h 971102"/>
              <a:gd name="connsiteX3" fmla="*/ 432175 w 1725569"/>
              <a:gd name="connsiteY3" fmla="*/ 137151 h 971102"/>
              <a:gd name="connsiteX4" fmla="*/ 593801 w 1725569"/>
              <a:gd name="connsiteY4" fmla="*/ 82270 h 971102"/>
              <a:gd name="connsiteX5" fmla="*/ 1056558 w 1725569"/>
              <a:gd name="connsiteY5" fmla="*/ 74289 h 971102"/>
              <a:gd name="connsiteX6" fmla="*/ 1419399 w 1725569"/>
              <a:gd name="connsiteY6" fmla="*/ 17434 h 971102"/>
              <a:gd name="connsiteX7" fmla="*/ 1722328 w 1725569"/>
              <a:gd name="connsiteY7" fmla="*/ 471827 h 971102"/>
              <a:gd name="connsiteX8" fmla="*/ 1570863 w 1725569"/>
              <a:gd name="connsiteY8" fmla="*/ 780367 h 971102"/>
              <a:gd name="connsiteX9" fmla="*/ 1436227 w 1725569"/>
              <a:gd name="connsiteY9" fmla="*/ 870125 h 971102"/>
              <a:gd name="connsiteX10" fmla="*/ 1256713 w 1725569"/>
              <a:gd name="connsiteY10" fmla="*/ 909393 h 971102"/>
              <a:gd name="connsiteX11" fmla="*/ 1183786 w 1725569"/>
              <a:gd name="connsiteY11" fmla="*/ 847685 h 971102"/>
              <a:gd name="connsiteX12" fmla="*/ 1110857 w 1725569"/>
              <a:gd name="connsiteY12" fmla="*/ 780367 h 971102"/>
              <a:gd name="connsiteX13" fmla="*/ 1004271 w 1725569"/>
              <a:gd name="connsiteY13" fmla="*/ 757929 h 971102"/>
              <a:gd name="connsiteX14" fmla="*/ 965002 w 1725569"/>
              <a:gd name="connsiteY14" fmla="*/ 819637 h 971102"/>
              <a:gd name="connsiteX15" fmla="*/ 807928 w 1725569"/>
              <a:gd name="connsiteY15" fmla="*/ 797197 h 971102"/>
              <a:gd name="connsiteX16" fmla="*/ 650853 w 1725569"/>
              <a:gd name="connsiteY16" fmla="*/ 819636 h 971102"/>
              <a:gd name="connsiteX17" fmla="*/ 589144 w 1725569"/>
              <a:gd name="connsiteY17" fmla="*/ 881344 h 971102"/>
              <a:gd name="connsiteX18" fmla="*/ 521827 w 1725569"/>
              <a:gd name="connsiteY18" fmla="*/ 926223 h 971102"/>
              <a:gd name="connsiteX19" fmla="*/ 432070 w 1725569"/>
              <a:gd name="connsiteY19" fmla="*/ 971102 h 971102"/>
              <a:gd name="connsiteX20" fmla="*/ 304208 w 1725569"/>
              <a:gd name="connsiteY20" fmla="*/ 866364 h 971102"/>
              <a:gd name="connsiteX21" fmla="*/ 166290 w 1725569"/>
              <a:gd name="connsiteY21" fmla="*/ 726987 h 971102"/>
              <a:gd name="connsiteX22" fmla="*/ 68595 w 1725569"/>
              <a:gd name="connsiteY22" fmla="*/ 583850 h 971102"/>
              <a:gd name="connsiteX23" fmla="*/ 10 w 1725569"/>
              <a:gd name="connsiteY23" fmla="*/ 456039 h 971102"/>
              <a:gd name="connsiteX0" fmla="*/ 1704 w 1725569"/>
              <a:gd name="connsiteY0" fmla="*/ 464195 h 926223"/>
              <a:gd name="connsiteX1" fmla="*/ 123530 w 1725569"/>
              <a:gd name="connsiteY1" fmla="*/ 247435 h 926223"/>
              <a:gd name="connsiteX2" fmla="*/ 225036 w 1725569"/>
              <a:gd name="connsiteY2" fmla="*/ 217709 h 926223"/>
              <a:gd name="connsiteX3" fmla="*/ 432175 w 1725569"/>
              <a:gd name="connsiteY3" fmla="*/ 137151 h 926223"/>
              <a:gd name="connsiteX4" fmla="*/ 593801 w 1725569"/>
              <a:gd name="connsiteY4" fmla="*/ 82270 h 926223"/>
              <a:gd name="connsiteX5" fmla="*/ 1056558 w 1725569"/>
              <a:gd name="connsiteY5" fmla="*/ 74289 h 926223"/>
              <a:gd name="connsiteX6" fmla="*/ 1419399 w 1725569"/>
              <a:gd name="connsiteY6" fmla="*/ 17434 h 926223"/>
              <a:gd name="connsiteX7" fmla="*/ 1722328 w 1725569"/>
              <a:gd name="connsiteY7" fmla="*/ 471827 h 926223"/>
              <a:gd name="connsiteX8" fmla="*/ 1570863 w 1725569"/>
              <a:gd name="connsiteY8" fmla="*/ 780367 h 926223"/>
              <a:gd name="connsiteX9" fmla="*/ 1436227 w 1725569"/>
              <a:gd name="connsiteY9" fmla="*/ 870125 h 926223"/>
              <a:gd name="connsiteX10" fmla="*/ 1256713 w 1725569"/>
              <a:gd name="connsiteY10" fmla="*/ 909393 h 926223"/>
              <a:gd name="connsiteX11" fmla="*/ 1183786 w 1725569"/>
              <a:gd name="connsiteY11" fmla="*/ 847685 h 926223"/>
              <a:gd name="connsiteX12" fmla="*/ 1110857 w 1725569"/>
              <a:gd name="connsiteY12" fmla="*/ 780367 h 926223"/>
              <a:gd name="connsiteX13" fmla="*/ 1004271 w 1725569"/>
              <a:gd name="connsiteY13" fmla="*/ 757929 h 926223"/>
              <a:gd name="connsiteX14" fmla="*/ 965002 w 1725569"/>
              <a:gd name="connsiteY14" fmla="*/ 819637 h 926223"/>
              <a:gd name="connsiteX15" fmla="*/ 807928 w 1725569"/>
              <a:gd name="connsiteY15" fmla="*/ 797197 h 926223"/>
              <a:gd name="connsiteX16" fmla="*/ 650853 w 1725569"/>
              <a:gd name="connsiteY16" fmla="*/ 819636 h 926223"/>
              <a:gd name="connsiteX17" fmla="*/ 589144 w 1725569"/>
              <a:gd name="connsiteY17" fmla="*/ 881344 h 926223"/>
              <a:gd name="connsiteX18" fmla="*/ 521827 w 1725569"/>
              <a:gd name="connsiteY18" fmla="*/ 926223 h 926223"/>
              <a:gd name="connsiteX19" fmla="*/ 439373 w 1725569"/>
              <a:gd name="connsiteY19" fmla="*/ 920092 h 926223"/>
              <a:gd name="connsiteX20" fmla="*/ 304208 w 1725569"/>
              <a:gd name="connsiteY20" fmla="*/ 866364 h 926223"/>
              <a:gd name="connsiteX21" fmla="*/ 166290 w 1725569"/>
              <a:gd name="connsiteY21" fmla="*/ 726987 h 926223"/>
              <a:gd name="connsiteX22" fmla="*/ 68595 w 1725569"/>
              <a:gd name="connsiteY22" fmla="*/ 583850 h 926223"/>
              <a:gd name="connsiteX23" fmla="*/ 10 w 1725569"/>
              <a:gd name="connsiteY23" fmla="*/ 456039 h 926223"/>
              <a:gd name="connsiteX0" fmla="*/ 1704 w 1725569"/>
              <a:gd name="connsiteY0" fmla="*/ 464195 h 920092"/>
              <a:gd name="connsiteX1" fmla="*/ 123530 w 1725569"/>
              <a:gd name="connsiteY1" fmla="*/ 247435 h 920092"/>
              <a:gd name="connsiteX2" fmla="*/ 225036 w 1725569"/>
              <a:gd name="connsiteY2" fmla="*/ 217709 h 920092"/>
              <a:gd name="connsiteX3" fmla="*/ 432175 w 1725569"/>
              <a:gd name="connsiteY3" fmla="*/ 137151 h 920092"/>
              <a:gd name="connsiteX4" fmla="*/ 593801 w 1725569"/>
              <a:gd name="connsiteY4" fmla="*/ 82270 h 920092"/>
              <a:gd name="connsiteX5" fmla="*/ 1056558 w 1725569"/>
              <a:gd name="connsiteY5" fmla="*/ 74289 h 920092"/>
              <a:gd name="connsiteX6" fmla="*/ 1419399 w 1725569"/>
              <a:gd name="connsiteY6" fmla="*/ 17434 h 920092"/>
              <a:gd name="connsiteX7" fmla="*/ 1722328 w 1725569"/>
              <a:gd name="connsiteY7" fmla="*/ 471827 h 920092"/>
              <a:gd name="connsiteX8" fmla="*/ 1570863 w 1725569"/>
              <a:gd name="connsiteY8" fmla="*/ 780367 h 920092"/>
              <a:gd name="connsiteX9" fmla="*/ 1436227 w 1725569"/>
              <a:gd name="connsiteY9" fmla="*/ 870125 h 920092"/>
              <a:gd name="connsiteX10" fmla="*/ 1256713 w 1725569"/>
              <a:gd name="connsiteY10" fmla="*/ 909393 h 920092"/>
              <a:gd name="connsiteX11" fmla="*/ 1183786 w 1725569"/>
              <a:gd name="connsiteY11" fmla="*/ 847685 h 920092"/>
              <a:gd name="connsiteX12" fmla="*/ 1110857 w 1725569"/>
              <a:gd name="connsiteY12" fmla="*/ 780367 h 920092"/>
              <a:gd name="connsiteX13" fmla="*/ 1004271 w 1725569"/>
              <a:gd name="connsiteY13" fmla="*/ 757929 h 920092"/>
              <a:gd name="connsiteX14" fmla="*/ 965002 w 1725569"/>
              <a:gd name="connsiteY14" fmla="*/ 819637 h 920092"/>
              <a:gd name="connsiteX15" fmla="*/ 807928 w 1725569"/>
              <a:gd name="connsiteY15" fmla="*/ 797197 h 920092"/>
              <a:gd name="connsiteX16" fmla="*/ 650853 w 1725569"/>
              <a:gd name="connsiteY16" fmla="*/ 819636 h 920092"/>
              <a:gd name="connsiteX17" fmla="*/ 589144 w 1725569"/>
              <a:gd name="connsiteY17" fmla="*/ 881344 h 920092"/>
              <a:gd name="connsiteX18" fmla="*/ 521826 w 1725569"/>
              <a:gd name="connsiteY18" fmla="*/ 875213 h 920092"/>
              <a:gd name="connsiteX19" fmla="*/ 439373 w 1725569"/>
              <a:gd name="connsiteY19" fmla="*/ 920092 h 920092"/>
              <a:gd name="connsiteX20" fmla="*/ 304208 w 1725569"/>
              <a:gd name="connsiteY20" fmla="*/ 866364 h 920092"/>
              <a:gd name="connsiteX21" fmla="*/ 166290 w 1725569"/>
              <a:gd name="connsiteY21" fmla="*/ 726987 h 920092"/>
              <a:gd name="connsiteX22" fmla="*/ 68595 w 1725569"/>
              <a:gd name="connsiteY22" fmla="*/ 583850 h 920092"/>
              <a:gd name="connsiteX23" fmla="*/ 10 w 1725569"/>
              <a:gd name="connsiteY23" fmla="*/ 456039 h 920092"/>
              <a:gd name="connsiteX0" fmla="*/ 1704 w 1725569"/>
              <a:gd name="connsiteY0" fmla="*/ 464195 h 920092"/>
              <a:gd name="connsiteX1" fmla="*/ 123530 w 1725569"/>
              <a:gd name="connsiteY1" fmla="*/ 247435 h 920092"/>
              <a:gd name="connsiteX2" fmla="*/ 225036 w 1725569"/>
              <a:gd name="connsiteY2" fmla="*/ 217709 h 920092"/>
              <a:gd name="connsiteX3" fmla="*/ 432175 w 1725569"/>
              <a:gd name="connsiteY3" fmla="*/ 137151 h 920092"/>
              <a:gd name="connsiteX4" fmla="*/ 593801 w 1725569"/>
              <a:gd name="connsiteY4" fmla="*/ 82270 h 920092"/>
              <a:gd name="connsiteX5" fmla="*/ 1056558 w 1725569"/>
              <a:gd name="connsiteY5" fmla="*/ 74289 h 920092"/>
              <a:gd name="connsiteX6" fmla="*/ 1419399 w 1725569"/>
              <a:gd name="connsiteY6" fmla="*/ 17434 h 920092"/>
              <a:gd name="connsiteX7" fmla="*/ 1722328 w 1725569"/>
              <a:gd name="connsiteY7" fmla="*/ 471827 h 920092"/>
              <a:gd name="connsiteX8" fmla="*/ 1570863 w 1725569"/>
              <a:gd name="connsiteY8" fmla="*/ 780367 h 920092"/>
              <a:gd name="connsiteX9" fmla="*/ 1436227 w 1725569"/>
              <a:gd name="connsiteY9" fmla="*/ 870125 h 920092"/>
              <a:gd name="connsiteX10" fmla="*/ 1256713 w 1725569"/>
              <a:gd name="connsiteY10" fmla="*/ 909393 h 920092"/>
              <a:gd name="connsiteX11" fmla="*/ 1183786 w 1725569"/>
              <a:gd name="connsiteY11" fmla="*/ 847685 h 920092"/>
              <a:gd name="connsiteX12" fmla="*/ 1110857 w 1725569"/>
              <a:gd name="connsiteY12" fmla="*/ 780367 h 920092"/>
              <a:gd name="connsiteX13" fmla="*/ 1004271 w 1725569"/>
              <a:gd name="connsiteY13" fmla="*/ 757929 h 920092"/>
              <a:gd name="connsiteX14" fmla="*/ 928487 w 1725569"/>
              <a:gd name="connsiteY14" fmla="*/ 819637 h 920092"/>
              <a:gd name="connsiteX15" fmla="*/ 807928 w 1725569"/>
              <a:gd name="connsiteY15" fmla="*/ 797197 h 920092"/>
              <a:gd name="connsiteX16" fmla="*/ 650853 w 1725569"/>
              <a:gd name="connsiteY16" fmla="*/ 819636 h 920092"/>
              <a:gd name="connsiteX17" fmla="*/ 589144 w 1725569"/>
              <a:gd name="connsiteY17" fmla="*/ 881344 h 920092"/>
              <a:gd name="connsiteX18" fmla="*/ 521826 w 1725569"/>
              <a:gd name="connsiteY18" fmla="*/ 875213 h 920092"/>
              <a:gd name="connsiteX19" fmla="*/ 439373 w 1725569"/>
              <a:gd name="connsiteY19" fmla="*/ 920092 h 920092"/>
              <a:gd name="connsiteX20" fmla="*/ 304208 w 1725569"/>
              <a:gd name="connsiteY20" fmla="*/ 866364 h 920092"/>
              <a:gd name="connsiteX21" fmla="*/ 166290 w 1725569"/>
              <a:gd name="connsiteY21" fmla="*/ 726987 h 920092"/>
              <a:gd name="connsiteX22" fmla="*/ 68595 w 1725569"/>
              <a:gd name="connsiteY22" fmla="*/ 583850 h 920092"/>
              <a:gd name="connsiteX23" fmla="*/ 10 w 1725569"/>
              <a:gd name="connsiteY23" fmla="*/ 456039 h 920092"/>
              <a:gd name="connsiteX0" fmla="*/ 1704 w 1725569"/>
              <a:gd name="connsiteY0" fmla="*/ 464195 h 920092"/>
              <a:gd name="connsiteX1" fmla="*/ 123530 w 1725569"/>
              <a:gd name="connsiteY1" fmla="*/ 247435 h 920092"/>
              <a:gd name="connsiteX2" fmla="*/ 225036 w 1725569"/>
              <a:gd name="connsiteY2" fmla="*/ 217709 h 920092"/>
              <a:gd name="connsiteX3" fmla="*/ 432175 w 1725569"/>
              <a:gd name="connsiteY3" fmla="*/ 137151 h 920092"/>
              <a:gd name="connsiteX4" fmla="*/ 593801 w 1725569"/>
              <a:gd name="connsiteY4" fmla="*/ 82270 h 920092"/>
              <a:gd name="connsiteX5" fmla="*/ 1056558 w 1725569"/>
              <a:gd name="connsiteY5" fmla="*/ 74289 h 920092"/>
              <a:gd name="connsiteX6" fmla="*/ 1419399 w 1725569"/>
              <a:gd name="connsiteY6" fmla="*/ 17434 h 920092"/>
              <a:gd name="connsiteX7" fmla="*/ 1722328 w 1725569"/>
              <a:gd name="connsiteY7" fmla="*/ 471827 h 920092"/>
              <a:gd name="connsiteX8" fmla="*/ 1570863 w 1725569"/>
              <a:gd name="connsiteY8" fmla="*/ 780367 h 920092"/>
              <a:gd name="connsiteX9" fmla="*/ 1436227 w 1725569"/>
              <a:gd name="connsiteY9" fmla="*/ 870125 h 920092"/>
              <a:gd name="connsiteX10" fmla="*/ 1256713 w 1725569"/>
              <a:gd name="connsiteY10" fmla="*/ 909393 h 920092"/>
              <a:gd name="connsiteX11" fmla="*/ 1183786 w 1725569"/>
              <a:gd name="connsiteY11" fmla="*/ 847685 h 920092"/>
              <a:gd name="connsiteX12" fmla="*/ 1110857 w 1725569"/>
              <a:gd name="connsiteY12" fmla="*/ 780367 h 920092"/>
              <a:gd name="connsiteX13" fmla="*/ 1011574 w 1725569"/>
              <a:gd name="connsiteY13" fmla="*/ 791936 h 920092"/>
              <a:gd name="connsiteX14" fmla="*/ 928487 w 1725569"/>
              <a:gd name="connsiteY14" fmla="*/ 819637 h 920092"/>
              <a:gd name="connsiteX15" fmla="*/ 807928 w 1725569"/>
              <a:gd name="connsiteY15" fmla="*/ 797197 h 920092"/>
              <a:gd name="connsiteX16" fmla="*/ 650853 w 1725569"/>
              <a:gd name="connsiteY16" fmla="*/ 819636 h 920092"/>
              <a:gd name="connsiteX17" fmla="*/ 589144 w 1725569"/>
              <a:gd name="connsiteY17" fmla="*/ 881344 h 920092"/>
              <a:gd name="connsiteX18" fmla="*/ 521826 w 1725569"/>
              <a:gd name="connsiteY18" fmla="*/ 875213 h 920092"/>
              <a:gd name="connsiteX19" fmla="*/ 439373 w 1725569"/>
              <a:gd name="connsiteY19" fmla="*/ 920092 h 920092"/>
              <a:gd name="connsiteX20" fmla="*/ 304208 w 1725569"/>
              <a:gd name="connsiteY20" fmla="*/ 866364 h 920092"/>
              <a:gd name="connsiteX21" fmla="*/ 166290 w 1725569"/>
              <a:gd name="connsiteY21" fmla="*/ 726987 h 920092"/>
              <a:gd name="connsiteX22" fmla="*/ 68595 w 1725569"/>
              <a:gd name="connsiteY22" fmla="*/ 583850 h 920092"/>
              <a:gd name="connsiteX23" fmla="*/ 10 w 1725569"/>
              <a:gd name="connsiteY23" fmla="*/ 456039 h 920092"/>
              <a:gd name="connsiteX0" fmla="*/ 1704 w 1725569"/>
              <a:gd name="connsiteY0" fmla="*/ 464195 h 920092"/>
              <a:gd name="connsiteX1" fmla="*/ 123530 w 1725569"/>
              <a:gd name="connsiteY1" fmla="*/ 247435 h 920092"/>
              <a:gd name="connsiteX2" fmla="*/ 225036 w 1725569"/>
              <a:gd name="connsiteY2" fmla="*/ 217709 h 920092"/>
              <a:gd name="connsiteX3" fmla="*/ 432175 w 1725569"/>
              <a:gd name="connsiteY3" fmla="*/ 137151 h 920092"/>
              <a:gd name="connsiteX4" fmla="*/ 593801 w 1725569"/>
              <a:gd name="connsiteY4" fmla="*/ 82270 h 920092"/>
              <a:gd name="connsiteX5" fmla="*/ 1056558 w 1725569"/>
              <a:gd name="connsiteY5" fmla="*/ 74289 h 920092"/>
              <a:gd name="connsiteX6" fmla="*/ 1419399 w 1725569"/>
              <a:gd name="connsiteY6" fmla="*/ 17434 h 920092"/>
              <a:gd name="connsiteX7" fmla="*/ 1722328 w 1725569"/>
              <a:gd name="connsiteY7" fmla="*/ 471827 h 920092"/>
              <a:gd name="connsiteX8" fmla="*/ 1570863 w 1725569"/>
              <a:gd name="connsiteY8" fmla="*/ 780367 h 920092"/>
              <a:gd name="connsiteX9" fmla="*/ 1436227 w 1725569"/>
              <a:gd name="connsiteY9" fmla="*/ 870125 h 920092"/>
              <a:gd name="connsiteX10" fmla="*/ 1256713 w 1725569"/>
              <a:gd name="connsiteY10" fmla="*/ 909393 h 920092"/>
              <a:gd name="connsiteX11" fmla="*/ 1183786 w 1725569"/>
              <a:gd name="connsiteY11" fmla="*/ 847685 h 920092"/>
              <a:gd name="connsiteX12" fmla="*/ 1110857 w 1725569"/>
              <a:gd name="connsiteY12" fmla="*/ 805872 h 920092"/>
              <a:gd name="connsiteX13" fmla="*/ 1011574 w 1725569"/>
              <a:gd name="connsiteY13" fmla="*/ 791936 h 920092"/>
              <a:gd name="connsiteX14" fmla="*/ 928487 w 1725569"/>
              <a:gd name="connsiteY14" fmla="*/ 819637 h 920092"/>
              <a:gd name="connsiteX15" fmla="*/ 807928 w 1725569"/>
              <a:gd name="connsiteY15" fmla="*/ 797197 h 920092"/>
              <a:gd name="connsiteX16" fmla="*/ 650853 w 1725569"/>
              <a:gd name="connsiteY16" fmla="*/ 819636 h 920092"/>
              <a:gd name="connsiteX17" fmla="*/ 589144 w 1725569"/>
              <a:gd name="connsiteY17" fmla="*/ 881344 h 920092"/>
              <a:gd name="connsiteX18" fmla="*/ 521826 w 1725569"/>
              <a:gd name="connsiteY18" fmla="*/ 875213 h 920092"/>
              <a:gd name="connsiteX19" fmla="*/ 439373 w 1725569"/>
              <a:gd name="connsiteY19" fmla="*/ 920092 h 920092"/>
              <a:gd name="connsiteX20" fmla="*/ 304208 w 1725569"/>
              <a:gd name="connsiteY20" fmla="*/ 866364 h 920092"/>
              <a:gd name="connsiteX21" fmla="*/ 166290 w 1725569"/>
              <a:gd name="connsiteY21" fmla="*/ 726987 h 920092"/>
              <a:gd name="connsiteX22" fmla="*/ 68595 w 1725569"/>
              <a:gd name="connsiteY22" fmla="*/ 583850 h 920092"/>
              <a:gd name="connsiteX23" fmla="*/ 10 w 1725569"/>
              <a:gd name="connsiteY23" fmla="*/ 456039 h 920092"/>
              <a:gd name="connsiteX0" fmla="*/ 1704 w 1725569"/>
              <a:gd name="connsiteY0" fmla="*/ 464195 h 920092"/>
              <a:gd name="connsiteX1" fmla="*/ 123530 w 1725569"/>
              <a:gd name="connsiteY1" fmla="*/ 247435 h 920092"/>
              <a:gd name="connsiteX2" fmla="*/ 225036 w 1725569"/>
              <a:gd name="connsiteY2" fmla="*/ 217709 h 920092"/>
              <a:gd name="connsiteX3" fmla="*/ 432175 w 1725569"/>
              <a:gd name="connsiteY3" fmla="*/ 137151 h 920092"/>
              <a:gd name="connsiteX4" fmla="*/ 593801 w 1725569"/>
              <a:gd name="connsiteY4" fmla="*/ 82270 h 920092"/>
              <a:gd name="connsiteX5" fmla="*/ 1056558 w 1725569"/>
              <a:gd name="connsiteY5" fmla="*/ 74289 h 920092"/>
              <a:gd name="connsiteX6" fmla="*/ 1419399 w 1725569"/>
              <a:gd name="connsiteY6" fmla="*/ 17434 h 920092"/>
              <a:gd name="connsiteX7" fmla="*/ 1722328 w 1725569"/>
              <a:gd name="connsiteY7" fmla="*/ 471827 h 920092"/>
              <a:gd name="connsiteX8" fmla="*/ 1570863 w 1725569"/>
              <a:gd name="connsiteY8" fmla="*/ 780367 h 920092"/>
              <a:gd name="connsiteX9" fmla="*/ 1436227 w 1725569"/>
              <a:gd name="connsiteY9" fmla="*/ 870125 h 920092"/>
              <a:gd name="connsiteX10" fmla="*/ 1322442 w 1725569"/>
              <a:gd name="connsiteY10" fmla="*/ 730858 h 920092"/>
              <a:gd name="connsiteX11" fmla="*/ 1183786 w 1725569"/>
              <a:gd name="connsiteY11" fmla="*/ 847685 h 920092"/>
              <a:gd name="connsiteX12" fmla="*/ 1110857 w 1725569"/>
              <a:gd name="connsiteY12" fmla="*/ 805872 h 920092"/>
              <a:gd name="connsiteX13" fmla="*/ 1011574 w 1725569"/>
              <a:gd name="connsiteY13" fmla="*/ 791936 h 920092"/>
              <a:gd name="connsiteX14" fmla="*/ 928487 w 1725569"/>
              <a:gd name="connsiteY14" fmla="*/ 819637 h 920092"/>
              <a:gd name="connsiteX15" fmla="*/ 807928 w 1725569"/>
              <a:gd name="connsiteY15" fmla="*/ 797197 h 920092"/>
              <a:gd name="connsiteX16" fmla="*/ 650853 w 1725569"/>
              <a:gd name="connsiteY16" fmla="*/ 819636 h 920092"/>
              <a:gd name="connsiteX17" fmla="*/ 589144 w 1725569"/>
              <a:gd name="connsiteY17" fmla="*/ 881344 h 920092"/>
              <a:gd name="connsiteX18" fmla="*/ 521826 w 1725569"/>
              <a:gd name="connsiteY18" fmla="*/ 875213 h 920092"/>
              <a:gd name="connsiteX19" fmla="*/ 439373 w 1725569"/>
              <a:gd name="connsiteY19" fmla="*/ 920092 h 920092"/>
              <a:gd name="connsiteX20" fmla="*/ 304208 w 1725569"/>
              <a:gd name="connsiteY20" fmla="*/ 866364 h 920092"/>
              <a:gd name="connsiteX21" fmla="*/ 166290 w 1725569"/>
              <a:gd name="connsiteY21" fmla="*/ 726987 h 920092"/>
              <a:gd name="connsiteX22" fmla="*/ 68595 w 1725569"/>
              <a:gd name="connsiteY22" fmla="*/ 583850 h 920092"/>
              <a:gd name="connsiteX23" fmla="*/ 10 w 1725569"/>
              <a:gd name="connsiteY23" fmla="*/ 456039 h 920092"/>
              <a:gd name="connsiteX0" fmla="*/ 1704 w 1725469"/>
              <a:gd name="connsiteY0" fmla="*/ 464195 h 920092"/>
              <a:gd name="connsiteX1" fmla="*/ 123530 w 1725469"/>
              <a:gd name="connsiteY1" fmla="*/ 247435 h 920092"/>
              <a:gd name="connsiteX2" fmla="*/ 225036 w 1725469"/>
              <a:gd name="connsiteY2" fmla="*/ 217709 h 920092"/>
              <a:gd name="connsiteX3" fmla="*/ 432175 w 1725469"/>
              <a:gd name="connsiteY3" fmla="*/ 137151 h 920092"/>
              <a:gd name="connsiteX4" fmla="*/ 593801 w 1725469"/>
              <a:gd name="connsiteY4" fmla="*/ 82270 h 920092"/>
              <a:gd name="connsiteX5" fmla="*/ 1056558 w 1725469"/>
              <a:gd name="connsiteY5" fmla="*/ 74289 h 920092"/>
              <a:gd name="connsiteX6" fmla="*/ 1419399 w 1725469"/>
              <a:gd name="connsiteY6" fmla="*/ 17434 h 920092"/>
              <a:gd name="connsiteX7" fmla="*/ 1722328 w 1725469"/>
              <a:gd name="connsiteY7" fmla="*/ 471827 h 920092"/>
              <a:gd name="connsiteX8" fmla="*/ 1570863 w 1725469"/>
              <a:gd name="connsiteY8" fmla="*/ 780367 h 920092"/>
              <a:gd name="connsiteX9" fmla="*/ 1465440 w 1725469"/>
              <a:gd name="connsiteY9" fmla="*/ 725598 h 920092"/>
              <a:gd name="connsiteX10" fmla="*/ 1322442 w 1725469"/>
              <a:gd name="connsiteY10" fmla="*/ 730858 h 920092"/>
              <a:gd name="connsiteX11" fmla="*/ 1183786 w 1725469"/>
              <a:gd name="connsiteY11" fmla="*/ 847685 h 920092"/>
              <a:gd name="connsiteX12" fmla="*/ 1110857 w 1725469"/>
              <a:gd name="connsiteY12" fmla="*/ 805872 h 920092"/>
              <a:gd name="connsiteX13" fmla="*/ 1011574 w 1725469"/>
              <a:gd name="connsiteY13" fmla="*/ 791936 h 920092"/>
              <a:gd name="connsiteX14" fmla="*/ 928487 w 1725469"/>
              <a:gd name="connsiteY14" fmla="*/ 819637 h 920092"/>
              <a:gd name="connsiteX15" fmla="*/ 807928 w 1725469"/>
              <a:gd name="connsiteY15" fmla="*/ 797197 h 920092"/>
              <a:gd name="connsiteX16" fmla="*/ 650853 w 1725469"/>
              <a:gd name="connsiteY16" fmla="*/ 819636 h 920092"/>
              <a:gd name="connsiteX17" fmla="*/ 589144 w 1725469"/>
              <a:gd name="connsiteY17" fmla="*/ 881344 h 920092"/>
              <a:gd name="connsiteX18" fmla="*/ 521826 w 1725469"/>
              <a:gd name="connsiteY18" fmla="*/ 875213 h 920092"/>
              <a:gd name="connsiteX19" fmla="*/ 439373 w 1725469"/>
              <a:gd name="connsiteY19" fmla="*/ 920092 h 920092"/>
              <a:gd name="connsiteX20" fmla="*/ 304208 w 1725469"/>
              <a:gd name="connsiteY20" fmla="*/ 866364 h 920092"/>
              <a:gd name="connsiteX21" fmla="*/ 166290 w 1725469"/>
              <a:gd name="connsiteY21" fmla="*/ 726987 h 920092"/>
              <a:gd name="connsiteX22" fmla="*/ 68595 w 1725469"/>
              <a:gd name="connsiteY22" fmla="*/ 583850 h 920092"/>
              <a:gd name="connsiteX23" fmla="*/ 10 w 1725469"/>
              <a:gd name="connsiteY23" fmla="*/ 456039 h 920092"/>
              <a:gd name="connsiteX0" fmla="*/ 1704 w 1725469"/>
              <a:gd name="connsiteY0" fmla="*/ 464195 h 920092"/>
              <a:gd name="connsiteX1" fmla="*/ 123530 w 1725469"/>
              <a:gd name="connsiteY1" fmla="*/ 247435 h 920092"/>
              <a:gd name="connsiteX2" fmla="*/ 225036 w 1725469"/>
              <a:gd name="connsiteY2" fmla="*/ 217709 h 920092"/>
              <a:gd name="connsiteX3" fmla="*/ 432175 w 1725469"/>
              <a:gd name="connsiteY3" fmla="*/ 137151 h 920092"/>
              <a:gd name="connsiteX4" fmla="*/ 593801 w 1725469"/>
              <a:gd name="connsiteY4" fmla="*/ 82270 h 920092"/>
              <a:gd name="connsiteX5" fmla="*/ 1056558 w 1725469"/>
              <a:gd name="connsiteY5" fmla="*/ 74289 h 920092"/>
              <a:gd name="connsiteX6" fmla="*/ 1419399 w 1725469"/>
              <a:gd name="connsiteY6" fmla="*/ 17434 h 920092"/>
              <a:gd name="connsiteX7" fmla="*/ 1722328 w 1725469"/>
              <a:gd name="connsiteY7" fmla="*/ 471827 h 920092"/>
              <a:gd name="connsiteX8" fmla="*/ 1570863 w 1725469"/>
              <a:gd name="connsiteY8" fmla="*/ 780367 h 920092"/>
              <a:gd name="connsiteX9" fmla="*/ 1465440 w 1725469"/>
              <a:gd name="connsiteY9" fmla="*/ 742600 h 920092"/>
              <a:gd name="connsiteX10" fmla="*/ 1322442 w 1725469"/>
              <a:gd name="connsiteY10" fmla="*/ 730858 h 920092"/>
              <a:gd name="connsiteX11" fmla="*/ 1183786 w 1725469"/>
              <a:gd name="connsiteY11" fmla="*/ 847685 h 920092"/>
              <a:gd name="connsiteX12" fmla="*/ 1110857 w 1725469"/>
              <a:gd name="connsiteY12" fmla="*/ 805872 h 920092"/>
              <a:gd name="connsiteX13" fmla="*/ 1011574 w 1725469"/>
              <a:gd name="connsiteY13" fmla="*/ 791936 h 920092"/>
              <a:gd name="connsiteX14" fmla="*/ 928487 w 1725469"/>
              <a:gd name="connsiteY14" fmla="*/ 819637 h 920092"/>
              <a:gd name="connsiteX15" fmla="*/ 807928 w 1725469"/>
              <a:gd name="connsiteY15" fmla="*/ 797197 h 920092"/>
              <a:gd name="connsiteX16" fmla="*/ 650853 w 1725469"/>
              <a:gd name="connsiteY16" fmla="*/ 819636 h 920092"/>
              <a:gd name="connsiteX17" fmla="*/ 589144 w 1725469"/>
              <a:gd name="connsiteY17" fmla="*/ 881344 h 920092"/>
              <a:gd name="connsiteX18" fmla="*/ 521826 w 1725469"/>
              <a:gd name="connsiteY18" fmla="*/ 875213 h 920092"/>
              <a:gd name="connsiteX19" fmla="*/ 439373 w 1725469"/>
              <a:gd name="connsiteY19" fmla="*/ 920092 h 920092"/>
              <a:gd name="connsiteX20" fmla="*/ 304208 w 1725469"/>
              <a:gd name="connsiteY20" fmla="*/ 866364 h 920092"/>
              <a:gd name="connsiteX21" fmla="*/ 166290 w 1725469"/>
              <a:gd name="connsiteY21" fmla="*/ 726987 h 920092"/>
              <a:gd name="connsiteX22" fmla="*/ 68595 w 1725469"/>
              <a:gd name="connsiteY22" fmla="*/ 583850 h 920092"/>
              <a:gd name="connsiteX23" fmla="*/ 10 w 1725469"/>
              <a:gd name="connsiteY23" fmla="*/ 456039 h 920092"/>
              <a:gd name="connsiteX0" fmla="*/ 1704 w 1728143"/>
              <a:gd name="connsiteY0" fmla="*/ 464195 h 920092"/>
              <a:gd name="connsiteX1" fmla="*/ 123530 w 1728143"/>
              <a:gd name="connsiteY1" fmla="*/ 247435 h 920092"/>
              <a:gd name="connsiteX2" fmla="*/ 225036 w 1728143"/>
              <a:gd name="connsiteY2" fmla="*/ 217709 h 920092"/>
              <a:gd name="connsiteX3" fmla="*/ 432175 w 1728143"/>
              <a:gd name="connsiteY3" fmla="*/ 137151 h 920092"/>
              <a:gd name="connsiteX4" fmla="*/ 593801 w 1728143"/>
              <a:gd name="connsiteY4" fmla="*/ 82270 h 920092"/>
              <a:gd name="connsiteX5" fmla="*/ 1056558 w 1728143"/>
              <a:gd name="connsiteY5" fmla="*/ 74289 h 920092"/>
              <a:gd name="connsiteX6" fmla="*/ 1419399 w 1728143"/>
              <a:gd name="connsiteY6" fmla="*/ 17434 h 920092"/>
              <a:gd name="connsiteX7" fmla="*/ 1722328 w 1728143"/>
              <a:gd name="connsiteY7" fmla="*/ 471827 h 920092"/>
              <a:gd name="connsiteX8" fmla="*/ 1607379 w 1728143"/>
              <a:gd name="connsiteY8" fmla="*/ 873885 h 920092"/>
              <a:gd name="connsiteX9" fmla="*/ 1465440 w 1728143"/>
              <a:gd name="connsiteY9" fmla="*/ 742600 h 920092"/>
              <a:gd name="connsiteX10" fmla="*/ 1322442 w 1728143"/>
              <a:gd name="connsiteY10" fmla="*/ 730858 h 920092"/>
              <a:gd name="connsiteX11" fmla="*/ 1183786 w 1728143"/>
              <a:gd name="connsiteY11" fmla="*/ 847685 h 920092"/>
              <a:gd name="connsiteX12" fmla="*/ 1110857 w 1728143"/>
              <a:gd name="connsiteY12" fmla="*/ 805872 h 920092"/>
              <a:gd name="connsiteX13" fmla="*/ 1011574 w 1728143"/>
              <a:gd name="connsiteY13" fmla="*/ 791936 h 920092"/>
              <a:gd name="connsiteX14" fmla="*/ 928487 w 1728143"/>
              <a:gd name="connsiteY14" fmla="*/ 819637 h 920092"/>
              <a:gd name="connsiteX15" fmla="*/ 807928 w 1728143"/>
              <a:gd name="connsiteY15" fmla="*/ 797197 h 920092"/>
              <a:gd name="connsiteX16" fmla="*/ 650853 w 1728143"/>
              <a:gd name="connsiteY16" fmla="*/ 819636 h 920092"/>
              <a:gd name="connsiteX17" fmla="*/ 589144 w 1728143"/>
              <a:gd name="connsiteY17" fmla="*/ 881344 h 920092"/>
              <a:gd name="connsiteX18" fmla="*/ 521826 w 1728143"/>
              <a:gd name="connsiteY18" fmla="*/ 875213 h 920092"/>
              <a:gd name="connsiteX19" fmla="*/ 439373 w 1728143"/>
              <a:gd name="connsiteY19" fmla="*/ 920092 h 920092"/>
              <a:gd name="connsiteX20" fmla="*/ 304208 w 1728143"/>
              <a:gd name="connsiteY20" fmla="*/ 866364 h 920092"/>
              <a:gd name="connsiteX21" fmla="*/ 166290 w 1728143"/>
              <a:gd name="connsiteY21" fmla="*/ 726987 h 920092"/>
              <a:gd name="connsiteX22" fmla="*/ 68595 w 1728143"/>
              <a:gd name="connsiteY22" fmla="*/ 583850 h 920092"/>
              <a:gd name="connsiteX23" fmla="*/ 10 w 1728143"/>
              <a:gd name="connsiteY23" fmla="*/ 456039 h 920092"/>
              <a:gd name="connsiteX0" fmla="*/ 1704 w 1735504"/>
              <a:gd name="connsiteY0" fmla="*/ 464195 h 920092"/>
              <a:gd name="connsiteX1" fmla="*/ 123530 w 1735504"/>
              <a:gd name="connsiteY1" fmla="*/ 247435 h 920092"/>
              <a:gd name="connsiteX2" fmla="*/ 225036 w 1735504"/>
              <a:gd name="connsiteY2" fmla="*/ 217709 h 920092"/>
              <a:gd name="connsiteX3" fmla="*/ 432175 w 1735504"/>
              <a:gd name="connsiteY3" fmla="*/ 137151 h 920092"/>
              <a:gd name="connsiteX4" fmla="*/ 593801 w 1735504"/>
              <a:gd name="connsiteY4" fmla="*/ 82270 h 920092"/>
              <a:gd name="connsiteX5" fmla="*/ 1056558 w 1735504"/>
              <a:gd name="connsiteY5" fmla="*/ 74289 h 920092"/>
              <a:gd name="connsiteX6" fmla="*/ 1419399 w 1735504"/>
              <a:gd name="connsiteY6" fmla="*/ 17434 h 920092"/>
              <a:gd name="connsiteX7" fmla="*/ 1722328 w 1735504"/>
              <a:gd name="connsiteY7" fmla="*/ 471827 h 920092"/>
              <a:gd name="connsiteX8" fmla="*/ 1673765 w 1735504"/>
              <a:gd name="connsiteY8" fmla="*/ 725782 h 920092"/>
              <a:gd name="connsiteX9" fmla="*/ 1607379 w 1735504"/>
              <a:gd name="connsiteY9" fmla="*/ 873885 h 920092"/>
              <a:gd name="connsiteX10" fmla="*/ 1465440 w 1735504"/>
              <a:gd name="connsiteY10" fmla="*/ 742600 h 920092"/>
              <a:gd name="connsiteX11" fmla="*/ 1322442 w 1735504"/>
              <a:gd name="connsiteY11" fmla="*/ 730858 h 920092"/>
              <a:gd name="connsiteX12" fmla="*/ 1183786 w 1735504"/>
              <a:gd name="connsiteY12" fmla="*/ 847685 h 920092"/>
              <a:gd name="connsiteX13" fmla="*/ 1110857 w 1735504"/>
              <a:gd name="connsiteY13" fmla="*/ 805872 h 920092"/>
              <a:gd name="connsiteX14" fmla="*/ 1011574 w 1735504"/>
              <a:gd name="connsiteY14" fmla="*/ 791936 h 920092"/>
              <a:gd name="connsiteX15" fmla="*/ 928487 w 1735504"/>
              <a:gd name="connsiteY15" fmla="*/ 819637 h 920092"/>
              <a:gd name="connsiteX16" fmla="*/ 807928 w 1735504"/>
              <a:gd name="connsiteY16" fmla="*/ 797197 h 920092"/>
              <a:gd name="connsiteX17" fmla="*/ 650853 w 1735504"/>
              <a:gd name="connsiteY17" fmla="*/ 819636 h 920092"/>
              <a:gd name="connsiteX18" fmla="*/ 589144 w 1735504"/>
              <a:gd name="connsiteY18" fmla="*/ 881344 h 920092"/>
              <a:gd name="connsiteX19" fmla="*/ 521826 w 1735504"/>
              <a:gd name="connsiteY19" fmla="*/ 875213 h 920092"/>
              <a:gd name="connsiteX20" fmla="*/ 439373 w 1735504"/>
              <a:gd name="connsiteY20" fmla="*/ 920092 h 920092"/>
              <a:gd name="connsiteX21" fmla="*/ 304208 w 1735504"/>
              <a:gd name="connsiteY21" fmla="*/ 866364 h 920092"/>
              <a:gd name="connsiteX22" fmla="*/ 166290 w 1735504"/>
              <a:gd name="connsiteY22" fmla="*/ 726987 h 920092"/>
              <a:gd name="connsiteX23" fmla="*/ 68595 w 1735504"/>
              <a:gd name="connsiteY23" fmla="*/ 583850 h 920092"/>
              <a:gd name="connsiteX24" fmla="*/ 10 w 1735504"/>
              <a:gd name="connsiteY24" fmla="*/ 456039 h 920092"/>
              <a:gd name="connsiteX0" fmla="*/ 1704 w 1810214"/>
              <a:gd name="connsiteY0" fmla="*/ 464195 h 920092"/>
              <a:gd name="connsiteX1" fmla="*/ 123530 w 1810214"/>
              <a:gd name="connsiteY1" fmla="*/ 247435 h 920092"/>
              <a:gd name="connsiteX2" fmla="*/ 225036 w 1810214"/>
              <a:gd name="connsiteY2" fmla="*/ 217709 h 920092"/>
              <a:gd name="connsiteX3" fmla="*/ 432175 w 1810214"/>
              <a:gd name="connsiteY3" fmla="*/ 137151 h 920092"/>
              <a:gd name="connsiteX4" fmla="*/ 593801 w 1810214"/>
              <a:gd name="connsiteY4" fmla="*/ 82270 h 920092"/>
              <a:gd name="connsiteX5" fmla="*/ 1056558 w 1810214"/>
              <a:gd name="connsiteY5" fmla="*/ 74289 h 920092"/>
              <a:gd name="connsiteX6" fmla="*/ 1419399 w 1810214"/>
              <a:gd name="connsiteY6" fmla="*/ 17434 h 920092"/>
              <a:gd name="connsiteX7" fmla="*/ 1722328 w 1810214"/>
              <a:gd name="connsiteY7" fmla="*/ 471827 h 920092"/>
              <a:gd name="connsiteX8" fmla="*/ 1805222 w 1810214"/>
              <a:gd name="connsiteY8" fmla="*/ 878810 h 920092"/>
              <a:gd name="connsiteX9" fmla="*/ 1607379 w 1810214"/>
              <a:gd name="connsiteY9" fmla="*/ 873885 h 920092"/>
              <a:gd name="connsiteX10" fmla="*/ 1465440 w 1810214"/>
              <a:gd name="connsiteY10" fmla="*/ 742600 h 920092"/>
              <a:gd name="connsiteX11" fmla="*/ 1322442 w 1810214"/>
              <a:gd name="connsiteY11" fmla="*/ 730858 h 920092"/>
              <a:gd name="connsiteX12" fmla="*/ 1183786 w 1810214"/>
              <a:gd name="connsiteY12" fmla="*/ 847685 h 920092"/>
              <a:gd name="connsiteX13" fmla="*/ 1110857 w 1810214"/>
              <a:gd name="connsiteY13" fmla="*/ 805872 h 920092"/>
              <a:gd name="connsiteX14" fmla="*/ 1011574 w 1810214"/>
              <a:gd name="connsiteY14" fmla="*/ 791936 h 920092"/>
              <a:gd name="connsiteX15" fmla="*/ 928487 w 1810214"/>
              <a:gd name="connsiteY15" fmla="*/ 819637 h 920092"/>
              <a:gd name="connsiteX16" fmla="*/ 807928 w 1810214"/>
              <a:gd name="connsiteY16" fmla="*/ 797197 h 920092"/>
              <a:gd name="connsiteX17" fmla="*/ 650853 w 1810214"/>
              <a:gd name="connsiteY17" fmla="*/ 819636 h 920092"/>
              <a:gd name="connsiteX18" fmla="*/ 589144 w 1810214"/>
              <a:gd name="connsiteY18" fmla="*/ 881344 h 920092"/>
              <a:gd name="connsiteX19" fmla="*/ 521826 w 1810214"/>
              <a:gd name="connsiteY19" fmla="*/ 875213 h 920092"/>
              <a:gd name="connsiteX20" fmla="*/ 439373 w 1810214"/>
              <a:gd name="connsiteY20" fmla="*/ 920092 h 920092"/>
              <a:gd name="connsiteX21" fmla="*/ 304208 w 1810214"/>
              <a:gd name="connsiteY21" fmla="*/ 866364 h 920092"/>
              <a:gd name="connsiteX22" fmla="*/ 166290 w 1810214"/>
              <a:gd name="connsiteY22" fmla="*/ 726987 h 920092"/>
              <a:gd name="connsiteX23" fmla="*/ 68595 w 1810214"/>
              <a:gd name="connsiteY23" fmla="*/ 583850 h 920092"/>
              <a:gd name="connsiteX24" fmla="*/ 10 w 1810214"/>
              <a:gd name="connsiteY24" fmla="*/ 456039 h 920092"/>
              <a:gd name="connsiteX0" fmla="*/ 1704 w 1810214"/>
              <a:gd name="connsiteY0" fmla="*/ 464195 h 944293"/>
              <a:gd name="connsiteX1" fmla="*/ 123530 w 1810214"/>
              <a:gd name="connsiteY1" fmla="*/ 247435 h 944293"/>
              <a:gd name="connsiteX2" fmla="*/ 225036 w 1810214"/>
              <a:gd name="connsiteY2" fmla="*/ 217709 h 944293"/>
              <a:gd name="connsiteX3" fmla="*/ 432175 w 1810214"/>
              <a:gd name="connsiteY3" fmla="*/ 137151 h 944293"/>
              <a:gd name="connsiteX4" fmla="*/ 593801 w 1810214"/>
              <a:gd name="connsiteY4" fmla="*/ 82270 h 944293"/>
              <a:gd name="connsiteX5" fmla="*/ 1056558 w 1810214"/>
              <a:gd name="connsiteY5" fmla="*/ 74289 h 944293"/>
              <a:gd name="connsiteX6" fmla="*/ 1419399 w 1810214"/>
              <a:gd name="connsiteY6" fmla="*/ 17434 h 944293"/>
              <a:gd name="connsiteX7" fmla="*/ 1722328 w 1810214"/>
              <a:gd name="connsiteY7" fmla="*/ 471827 h 944293"/>
              <a:gd name="connsiteX8" fmla="*/ 1805222 w 1810214"/>
              <a:gd name="connsiteY8" fmla="*/ 878810 h 944293"/>
              <a:gd name="connsiteX9" fmla="*/ 1636592 w 1810214"/>
              <a:gd name="connsiteY9" fmla="*/ 933397 h 944293"/>
              <a:gd name="connsiteX10" fmla="*/ 1465440 w 1810214"/>
              <a:gd name="connsiteY10" fmla="*/ 742600 h 944293"/>
              <a:gd name="connsiteX11" fmla="*/ 1322442 w 1810214"/>
              <a:gd name="connsiteY11" fmla="*/ 730858 h 944293"/>
              <a:gd name="connsiteX12" fmla="*/ 1183786 w 1810214"/>
              <a:gd name="connsiteY12" fmla="*/ 847685 h 944293"/>
              <a:gd name="connsiteX13" fmla="*/ 1110857 w 1810214"/>
              <a:gd name="connsiteY13" fmla="*/ 805872 h 944293"/>
              <a:gd name="connsiteX14" fmla="*/ 1011574 w 1810214"/>
              <a:gd name="connsiteY14" fmla="*/ 791936 h 944293"/>
              <a:gd name="connsiteX15" fmla="*/ 928487 w 1810214"/>
              <a:gd name="connsiteY15" fmla="*/ 819637 h 944293"/>
              <a:gd name="connsiteX16" fmla="*/ 807928 w 1810214"/>
              <a:gd name="connsiteY16" fmla="*/ 797197 h 944293"/>
              <a:gd name="connsiteX17" fmla="*/ 650853 w 1810214"/>
              <a:gd name="connsiteY17" fmla="*/ 819636 h 944293"/>
              <a:gd name="connsiteX18" fmla="*/ 589144 w 1810214"/>
              <a:gd name="connsiteY18" fmla="*/ 881344 h 944293"/>
              <a:gd name="connsiteX19" fmla="*/ 521826 w 1810214"/>
              <a:gd name="connsiteY19" fmla="*/ 875213 h 944293"/>
              <a:gd name="connsiteX20" fmla="*/ 439373 w 1810214"/>
              <a:gd name="connsiteY20" fmla="*/ 920092 h 944293"/>
              <a:gd name="connsiteX21" fmla="*/ 304208 w 1810214"/>
              <a:gd name="connsiteY21" fmla="*/ 866364 h 944293"/>
              <a:gd name="connsiteX22" fmla="*/ 166290 w 1810214"/>
              <a:gd name="connsiteY22" fmla="*/ 726987 h 944293"/>
              <a:gd name="connsiteX23" fmla="*/ 68595 w 1810214"/>
              <a:gd name="connsiteY23" fmla="*/ 583850 h 944293"/>
              <a:gd name="connsiteX24" fmla="*/ 10 w 1810214"/>
              <a:gd name="connsiteY24" fmla="*/ 456039 h 944293"/>
              <a:gd name="connsiteX0" fmla="*/ 1704 w 1810214"/>
              <a:gd name="connsiteY0" fmla="*/ 464195 h 939908"/>
              <a:gd name="connsiteX1" fmla="*/ 123530 w 1810214"/>
              <a:gd name="connsiteY1" fmla="*/ 247435 h 939908"/>
              <a:gd name="connsiteX2" fmla="*/ 225036 w 1810214"/>
              <a:gd name="connsiteY2" fmla="*/ 217709 h 939908"/>
              <a:gd name="connsiteX3" fmla="*/ 432175 w 1810214"/>
              <a:gd name="connsiteY3" fmla="*/ 137151 h 939908"/>
              <a:gd name="connsiteX4" fmla="*/ 593801 w 1810214"/>
              <a:gd name="connsiteY4" fmla="*/ 82270 h 939908"/>
              <a:gd name="connsiteX5" fmla="*/ 1056558 w 1810214"/>
              <a:gd name="connsiteY5" fmla="*/ 74289 h 939908"/>
              <a:gd name="connsiteX6" fmla="*/ 1419399 w 1810214"/>
              <a:gd name="connsiteY6" fmla="*/ 17434 h 939908"/>
              <a:gd name="connsiteX7" fmla="*/ 1722328 w 1810214"/>
              <a:gd name="connsiteY7" fmla="*/ 471827 h 939908"/>
              <a:gd name="connsiteX8" fmla="*/ 1805222 w 1810214"/>
              <a:gd name="connsiteY8" fmla="*/ 878810 h 939908"/>
              <a:gd name="connsiteX9" fmla="*/ 1636592 w 1810214"/>
              <a:gd name="connsiteY9" fmla="*/ 933397 h 939908"/>
              <a:gd name="connsiteX10" fmla="*/ 1465440 w 1810214"/>
              <a:gd name="connsiteY10" fmla="*/ 802111 h 939908"/>
              <a:gd name="connsiteX11" fmla="*/ 1322442 w 1810214"/>
              <a:gd name="connsiteY11" fmla="*/ 730858 h 939908"/>
              <a:gd name="connsiteX12" fmla="*/ 1183786 w 1810214"/>
              <a:gd name="connsiteY12" fmla="*/ 847685 h 939908"/>
              <a:gd name="connsiteX13" fmla="*/ 1110857 w 1810214"/>
              <a:gd name="connsiteY13" fmla="*/ 805872 h 939908"/>
              <a:gd name="connsiteX14" fmla="*/ 1011574 w 1810214"/>
              <a:gd name="connsiteY14" fmla="*/ 791936 h 939908"/>
              <a:gd name="connsiteX15" fmla="*/ 928487 w 1810214"/>
              <a:gd name="connsiteY15" fmla="*/ 819637 h 939908"/>
              <a:gd name="connsiteX16" fmla="*/ 807928 w 1810214"/>
              <a:gd name="connsiteY16" fmla="*/ 797197 h 939908"/>
              <a:gd name="connsiteX17" fmla="*/ 650853 w 1810214"/>
              <a:gd name="connsiteY17" fmla="*/ 819636 h 939908"/>
              <a:gd name="connsiteX18" fmla="*/ 589144 w 1810214"/>
              <a:gd name="connsiteY18" fmla="*/ 881344 h 939908"/>
              <a:gd name="connsiteX19" fmla="*/ 521826 w 1810214"/>
              <a:gd name="connsiteY19" fmla="*/ 875213 h 939908"/>
              <a:gd name="connsiteX20" fmla="*/ 439373 w 1810214"/>
              <a:gd name="connsiteY20" fmla="*/ 920092 h 939908"/>
              <a:gd name="connsiteX21" fmla="*/ 304208 w 1810214"/>
              <a:gd name="connsiteY21" fmla="*/ 866364 h 939908"/>
              <a:gd name="connsiteX22" fmla="*/ 166290 w 1810214"/>
              <a:gd name="connsiteY22" fmla="*/ 726987 h 939908"/>
              <a:gd name="connsiteX23" fmla="*/ 68595 w 1810214"/>
              <a:gd name="connsiteY23" fmla="*/ 583850 h 939908"/>
              <a:gd name="connsiteX24" fmla="*/ 10 w 1810214"/>
              <a:gd name="connsiteY24" fmla="*/ 456039 h 939908"/>
              <a:gd name="connsiteX0" fmla="*/ 1704 w 1811214"/>
              <a:gd name="connsiteY0" fmla="*/ 464195 h 938125"/>
              <a:gd name="connsiteX1" fmla="*/ 123530 w 1811214"/>
              <a:gd name="connsiteY1" fmla="*/ 247435 h 938125"/>
              <a:gd name="connsiteX2" fmla="*/ 225036 w 1811214"/>
              <a:gd name="connsiteY2" fmla="*/ 217709 h 938125"/>
              <a:gd name="connsiteX3" fmla="*/ 432175 w 1811214"/>
              <a:gd name="connsiteY3" fmla="*/ 137151 h 938125"/>
              <a:gd name="connsiteX4" fmla="*/ 593801 w 1811214"/>
              <a:gd name="connsiteY4" fmla="*/ 82270 h 938125"/>
              <a:gd name="connsiteX5" fmla="*/ 1056558 w 1811214"/>
              <a:gd name="connsiteY5" fmla="*/ 74289 h 938125"/>
              <a:gd name="connsiteX6" fmla="*/ 1419399 w 1811214"/>
              <a:gd name="connsiteY6" fmla="*/ 17434 h 938125"/>
              <a:gd name="connsiteX7" fmla="*/ 1722328 w 1811214"/>
              <a:gd name="connsiteY7" fmla="*/ 471827 h 938125"/>
              <a:gd name="connsiteX8" fmla="*/ 1768707 w 1811214"/>
              <a:gd name="connsiteY8" fmla="*/ 598258 h 938125"/>
              <a:gd name="connsiteX9" fmla="*/ 1805222 w 1811214"/>
              <a:gd name="connsiteY9" fmla="*/ 878810 h 938125"/>
              <a:gd name="connsiteX10" fmla="*/ 1636592 w 1811214"/>
              <a:gd name="connsiteY10" fmla="*/ 933397 h 938125"/>
              <a:gd name="connsiteX11" fmla="*/ 1465440 w 1811214"/>
              <a:gd name="connsiteY11" fmla="*/ 802111 h 938125"/>
              <a:gd name="connsiteX12" fmla="*/ 1322442 w 1811214"/>
              <a:gd name="connsiteY12" fmla="*/ 730858 h 938125"/>
              <a:gd name="connsiteX13" fmla="*/ 1183786 w 1811214"/>
              <a:gd name="connsiteY13" fmla="*/ 847685 h 938125"/>
              <a:gd name="connsiteX14" fmla="*/ 1110857 w 1811214"/>
              <a:gd name="connsiteY14" fmla="*/ 805872 h 938125"/>
              <a:gd name="connsiteX15" fmla="*/ 1011574 w 1811214"/>
              <a:gd name="connsiteY15" fmla="*/ 791936 h 938125"/>
              <a:gd name="connsiteX16" fmla="*/ 928487 w 1811214"/>
              <a:gd name="connsiteY16" fmla="*/ 819637 h 938125"/>
              <a:gd name="connsiteX17" fmla="*/ 807928 w 1811214"/>
              <a:gd name="connsiteY17" fmla="*/ 797197 h 938125"/>
              <a:gd name="connsiteX18" fmla="*/ 650853 w 1811214"/>
              <a:gd name="connsiteY18" fmla="*/ 819636 h 938125"/>
              <a:gd name="connsiteX19" fmla="*/ 589144 w 1811214"/>
              <a:gd name="connsiteY19" fmla="*/ 881344 h 938125"/>
              <a:gd name="connsiteX20" fmla="*/ 521826 w 1811214"/>
              <a:gd name="connsiteY20" fmla="*/ 875213 h 938125"/>
              <a:gd name="connsiteX21" fmla="*/ 439373 w 1811214"/>
              <a:gd name="connsiteY21" fmla="*/ 920092 h 938125"/>
              <a:gd name="connsiteX22" fmla="*/ 304208 w 1811214"/>
              <a:gd name="connsiteY22" fmla="*/ 866364 h 938125"/>
              <a:gd name="connsiteX23" fmla="*/ 166290 w 1811214"/>
              <a:gd name="connsiteY23" fmla="*/ 726987 h 938125"/>
              <a:gd name="connsiteX24" fmla="*/ 68595 w 1811214"/>
              <a:gd name="connsiteY24" fmla="*/ 583850 h 938125"/>
              <a:gd name="connsiteX25" fmla="*/ 10 w 1811214"/>
              <a:gd name="connsiteY25" fmla="*/ 456039 h 938125"/>
              <a:gd name="connsiteX0" fmla="*/ 1704 w 2127004"/>
              <a:gd name="connsiteY0" fmla="*/ 464195 h 938125"/>
              <a:gd name="connsiteX1" fmla="*/ 123530 w 2127004"/>
              <a:gd name="connsiteY1" fmla="*/ 247435 h 938125"/>
              <a:gd name="connsiteX2" fmla="*/ 225036 w 2127004"/>
              <a:gd name="connsiteY2" fmla="*/ 217709 h 938125"/>
              <a:gd name="connsiteX3" fmla="*/ 432175 w 2127004"/>
              <a:gd name="connsiteY3" fmla="*/ 137151 h 938125"/>
              <a:gd name="connsiteX4" fmla="*/ 593801 w 2127004"/>
              <a:gd name="connsiteY4" fmla="*/ 82270 h 938125"/>
              <a:gd name="connsiteX5" fmla="*/ 1056558 w 2127004"/>
              <a:gd name="connsiteY5" fmla="*/ 74289 h 938125"/>
              <a:gd name="connsiteX6" fmla="*/ 1419399 w 2127004"/>
              <a:gd name="connsiteY6" fmla="*/ 17434 h 938125"/>
              <a:gd name="connsiteX7" fmla="*/ 1722328 w 2127004"/>
              <a:gd name="connsiteY7" fmla="*/ 471827 h 938125"/>
              <a:gd name="connsiteX8" fmla="*/ 2126561 w 2127004"/>
              <a:gd name="connsiteY8" fmla="*/ 700277 h 938125"/>
              <a:gd name="connsiteX9" fmla="*/ 1805222 w 2127004"/>
              <a:gd name="connsiteY9" fmla="*/ 878810 h 938125"/>
              <a:gd name="connsiteX10" fmla="*/ 1636592 w 2127004"/>
              <a:gd name="connsiteY10" fmla="*/ 933397 h 938125"/>
              <a:gd name="connsiteX11" fmla="*/ 1465440 w 2127004"/>
              <a:gd name="connsiteY11" fmla="*/ 802111 h 938125"/>
              <a:gd name="connsiteX12" fmla="*/ 1322442 w 2127004"/>
              <a:gd name="connsiteY12" fmla="*/ 730858 h 938125"/>
              <a:gd name="connsiteX13" fmla="*/ 1183786 w 2127004"/>
              <a:gd name="connsiteY13" fmla="*/ 847685 h 938125"/>
              <a:gd name="connsiteX14" fmla="*/ 1110857 w 2127004"/>
              <a:gd name="connsiteY14" fmla="*/ 805872 h 938125"/>
              <a:gd name="connsiteX15" fmla="*/ 1011574 w 2127004"/>
              <a:gd name="connsiteY15" fmla="*/ 791936 h 938125"/>
              <a:gd name="connsiteX16" fmla="*/ 928487 w 2127004"/>
              <a:gd name="connsiteY16" fmla="*/ 819637 h 938125"/>
              <a:gd name="connsiteX17" fmla="*/ 807928 w 2127004"/>
              <a:gd name="connsiteY17" fmla="*/ 797197 h 938125"/>
              <a:gd name="connsiteX18" fmla="*/ 650853 w 2127004"/>
              <a:gd name="connsiteY18" fmla="*/ 819636 h 938125"/>
              <a:gd name="connsiteX19" fmla="*/ 589144 w 2127004"/>
              <a:gd name="connsiteY19" fmla="*/ 881344 h 938125"/>
              <a:gd name="connsiteX20" fmla="*/ 521826 w 2127004"/>
              <a:gd name="connsiteY20" fmla="*/ 875213 h 938125"/>
              <a:gd name="connsiteX21" fmla="*/ 439373 w 2127004"/>
              <a:gd name="connsiteY21" fmla="*/ 920092 h 938125"/>
              <a:gd name="connsiteX22" fmla="*/ 304208 w 2127004"/>
              <a:gd name="connsiteY22" fmla="*/ 866364 h 938125"/>
              <a:gd name="connsiteX23" fmla="*/ 166290 w 2127004"/>
              <a:gd name="connsiteY23" fmla="*/ 726987 h 938125"/>
              <a:gd name="connsiteX24" fmla="*/ 68595 w 2127004"/>
              <a:gd name="connsiteY24" fmla="*/ 583850 h 938125"/>
              <a:gd name="connsiteX25" fmla="*/ 10 w 2127004"/>
              <a:gd name="connsiteY25" fmla="*/ 456039 h 938125"/>
              <a:gd name="connsiteX0" fmla="*/ 1704 w 2346901"/>
              <a:gd name="connsiteY0" fmla="*/ 460578 h 934508"/>
              <a:gd name="connsiteX1" fmla="*/ 123530 w 2346901"/>
              <a:gd name="connsiteY1" fmla="*/ 243818 h 934508"/>
              <a:gd name="connsiteX2" fmla="*/ 225036 w 2346901"/>
              <a:gd name="connsiteY2" fmla="*/ 214092 h 934508"/>
              <a:gd name="connsiteX3" fmla="*/ 432175 w 2346901"/>
              <a:gd name="connsiteY3" fmla="*/ 133534 h 934508"/>
              <a:gd name="connsiteX4" fmla="*/ 593801 w 2346901"/>
              <a:gd name="connsiteY4" fmla="*/ 78653 h 934508"/>
              <a:gd name="connsiteX5" fmla="*/ 1056558 w 2346901"/>
              <a:gd name="connsiteY5" fmla="*/ 70672 h 934508"/>
              <a:gd name="connsiteX6" fmla="*/ 1419399 w 2346901"/>
              <a:gd name="connsiteY6" fmla="*/ 13817 h 934508"/>
              <a:gd name="connsiteX7" fmla="*/ 2321187 w 2346901"/>
              <a:gd name="connsiteY7" fmla="*/ 408698 h 934508"/>
              <a:gd name="connsiteX8" fmla="*/ 2126561 w 2346901"/>
              <a:gd name="connsiteY8" fmla="*/ 696660 h 934508"/>
              <a:gd name="connsiteX9" fmla="*/ 1805222 w 2346901"/>
              <a:gd name="connsiteY9" fmla="*/ 875193 h 934508"/>
              <a:gd name="connsiteX10" fmla="*/ 1636592 w 2346901"/>
              <a:gd name="connsiteY10" fmla="*/ 929780 h 934508"/>
              <a:gd name="connsiteX11" fmla="*/ 1465440 w 2346901"/>
              <a:gd name="connsiteY11" fmla="*/ 798494 h 934508"/>
              <a:gd name="connsiteX12" fmla="*/ 1322442 w 2346901"/>
              <a:gd name="connsiteY12" fmla="*/ 727241 h 934508"/>
              <a:gd name="connsiteX13" fmla="*/ 1183786 w 2346901"/>
              <a:gd name="connsiteY13" fmla="*/ 844068 h 934508"/>
              <a:gd name="connsiteX14" fmla="*/ 1110857 w 2346901"/>
              <a:gd name="connsiteY14" fmla="*/ 802255 h 934508"/>
              <a:gd name="connsiteX15" fmla="*/ 1011574 w 2346901"/>
              <a:gd name="connsiteY15" fmla="*/ 788319 h 934508"/>
              <a:gd name="connsiteX16" fmla="*/ 928487 w 2346901"/>
              <a:gd name="connsiteY16" fmla="*/ 816020 h 934508"/>
              <a:gd name="connsiteX17" fmla="*/ 807928 w 2346901"/>
              <a:gd name="connsiteY17" fmla="*/ 793580 h 934508"/>
              <a:gd name="connsiteX18" fmla="*/ 650853 w 2346901"/>
              <a:gd name="connsiteY18" fmla="*/ 816019 h 934508"/>
              <a:gd name="connsiteX19" fmla="*/ 589144 w 2346901"/>
              <a:gd name="connsiteY19" fmla="*/ 877727 h 934508"/>
              <a:gd name="connsiteX20" fmla="*/ 521826 w 2346901"/>
              <a:gd name="connsiteY20" fmla="*/ 871596 h 934508"/>
              <a:gd name="connsiteX21" fmla="*/ 439373 w 2346901"/>
              <a:gd name="connsiteY21" fmla="*/ 916475 h 934508"/>
              <a:gd name="connsiteX22" fmla="*/ 304208 w 2346901"/>
              <a:gd name="connsiteY22" fmla="*/ 862747 h 934508"/>
              <a:gd name="connsiteX23" fmla="*/ 166290 w 2346901"/>
              <a:gd name="connsiteY23" fmla="*/ 723370 h 934508"/>
              <a:gd name="connsiteX24" fmla="*/ 68595 w 2346901"/>
              <a:gd name="connsiteY24" fmla="*/ 580233 h 934508"/>
              <a:gd name="connsiteX25" fmla="*/ 10 w 2346901"/>
              <a:gd name="connsiteY25" fmla="*/ 452422 h 934508"/>
              <a:gd name="connsiteX0" fmla="*/ 1704 w 2324473"/>
              <a:gd name="connsiteY0" fmla="*/ 460578 h 934508"/>
              <a:gd name="connsiteX1" fmla="*/ 123530 w 2324473"/>
              <a:gd name="connsiteY1" fmla="*/ 243818 h 934508"/>
              <a:gd name="connsiteX2" fmla="*/ 225036 w 2324473"/>
              <a:gd name="connsiteY2" fmla="*/ 214092 h 934508"/>
              <a:gd name="connsiteX3" fmla="*/ 432175 w 2324473"/>
              <a:gd name="connsiteY3" fmla="*/ 133534 h 934508"/>
              <a:gd name="connsiteX4" fmla="*/ 593801 w 2324473"/>
              <a:gd name="connsiteY4" fmla="*/ 78653 h 934508"/>
              <a:gd name="connsiteX5" fmla="*/ 1056558 w 2324473"/>
              <a:gd name="connsiteY5" fmla="*/ 70672 h 934508"/>
              <a:gd name="connsiteX6" fmla="*/ 1419399 w 2324473"/>
              <a:gd name="connsiteY6" fmla="*/ 13817 h 934508"/>
              <a:gd name="connsiteX7" fmla="*/ 1922071 w 2324473"/>
              <a:gd name="connsiteY7" fmla="*/ 186562 h 934508"/>
              <a:gd name="connsiteX8" fmla="*/ 2321187 w 2324473"/>
              <a:gd name="connsiteY8" fmla="*/ 408698 h 934508"/>
              <a:gd name="connsiteX9" fmla="*/ 2126561 w 2324473"/>
              <a:gd name="connsiteY9" fmla="*/ 696660 h 934508"/>
              <a:gd name="connsiteX10" fmla="*/ 1805222 w 2324473"/>
              <a:gd name="connsiteY10" fmla="*/ 875193 h 934508"/>
              <a:gd name="connsiteX11" fmla="*/ 1636592 w 2324473"/>
              <a:gd name="connsiteY11" fmla="*/ 929780 h 934508"/>
              <a:gd name="connsiteX12" fmla="*/ 1465440 w 2324473"/>
              <a:gd name="connsiteY12" fmla="*/ 798494 h 934508"/>
              <a:gd name="connsiteX13" fmla="*/ 1322442 w 2324473"/>
              <a:gd name="connsiteY13" fmla="*/ 727241 h 934508"/>
              <a:gd name="connsiteX14" fmla="*/ 1183786 w 2324473"/>
              <a:gd name="connsiteY14" fmla="*/ 844068 h 934508"/>
              <a:gd name="connsiteX15" fmla="*/ 1110857 w 2324473"/>
              <a:gd name="connsiteY15" fmla="*/ 802255 h 934508"/>
              <a:gd name="connsiteX16" fmla="*/ 1011574 w 2324473"/>
              <a:gd name="connsiteY16" fmla="*/ 788319 h 934508"/>
              <a:gd name="connsiteX17" fmla="*/ 928487 w 2324473"/>
              <a:gd name="connsiteY17" fmla="*/ 816020 h 934508"/>
              <a:gd name="connsiteX18" fmla="*/ 807928 w 2324473"/>
              <a:gd name="connsiteY18" fmla="*/ 793580 h 934508"/>
              <a:gd name="connsiteX19" fmla="*/ 650853 w 2324473"/>
              <a:gd name="connsiteY19" fmla="*/ 816019 h 934508"/>
              <a:gd name="connsiteX20" fmla="*/ 589144 w 2324473"/>
              <a:gd name="connsiteY20" fmla="*/ 877727 h 934508"/>
              <a:gd name="connsiteX21" fmla="*/ 521826 w 2324473"/>
              <a:gd name="connsiteY21" fmla="*/ 871596 h 934508"/>
              <a:gd name="connsiteX22" fmla="*/ 439373 w 2324473"/>
              <a:gd name="connsiteY22" fmla="*/ 916475 h 934508"/>
              <a:gd name="connsiteX23" fmla="*/ 304208 w 2324473"/>
              <a:gd name="connsiteY23" fmla="*/ 862747 h 934508"/>
              <a:gd name="connsiteX24" fmla="*/ 166290 w 2324473"/>
              <a:gd name="connsiteY24" fmla="*/ 723370 h 934508"/>
              <a:gd name="connsiteX25" fmla="*/ 68595 w 2324473"/>
              <a:gd name="connsiteY25" fmla="*/ 580233 h 934508"/>
              <a:gd name="connsiteX26" fmla="*/ 10 w 2324473"/>
              <a:gd name="connsiteY26" fmla="*/ 452422 h 934508"/>
              <a:gd name="connsiteX0" fmla="*/ 1704 w 2486386"/>
              <a:gd name="connsiteY0" fmla="*/ 450295 h 924225"/>
              <a:gd name="connsiteX1" fmla="*/ 123530 w 2486386"/>
              <a:gd name="connsiteY1" fmla="*/ 233535 h 924225"/>
              <a:gd name="connsiteX2" fmla="*/ 225036 w 2486386"/>
              <a:gd name="connsiteY2" fmla="*/ 203809 h 924225"/>
              <a:gd name="connsiteX3" fmla="*/ 432175 w 2486386"/>
              <a:gd name="connsiteY3" fmla="*/ 123251 h 924225"/>
              <a:gd name="connsiteX4" fmla="*/ 593801 w 2486386"/>
              <a:gd name="connsiteY4" fmla="*/ 68370 h 924225"/>
              <a:gd name="connsiteX5" fmla="*/ 1056558 w 2486386"/>
              <a:gd name="connsiteY5" fmla="*/ 60389 h 924225"/>
              <a:gd name="connsiteX6" fmla="*/ 1419399 w 2486386"/>
              <a:gd name="connsiteY6" fmla="*/ 3534 h 924225"/>
              <a:gd name="connsiteX7" fmla="*/ 2433292 w 2486386"/>
              <a:gd name="connsiteY7" fmla="*/ 201785 h 924225"/>
              <a:gd name="connsiteX8" fmla="*/ 2321187 w 2486386"/>
              <a:gd name="connsiteY8" fmla="*/ 398415 h 924225"/>
              <a:gd name="connsiteX9" fmla="*/ 2126561 w 2486386"/>
              <a:gd name="connsiteY9" fmla="*/ 686377 h 924225"/>
              <a:gd name="connsiteX10" fmla="*/ 1805222 w 2486386"/>
              <a:gd name="connsiteY10" fmla="*/ 864910 h 924225"/>
              <a:gd name="connsiteX11" fmla="*/ 1636592 w 2486386"/>
              <a:gd name="connsiteY11" fmla="*/ 919497 h 924225"/>
              <a:gd name="connsiteX12" fmla="*/ 1465440 w 2486386"/>
              <a:gd name="connsiteY12" fmla="*/ 788211 h 924225"/>
              <a:gd name="connsiteX13" fmla="*/ 1322442 w 2486386"/>
              <a:gd name="connsiteY13" fmla="*/ 716958 h 924225"/>
              <a:gd name="connsiteX14" fmla="*/ 1183786 w 2486386"/>
              <a:gd name="connsiteY14" fmla="*/ 833785 h 924225"/>
              <a:gd name="connsiteX15" fmla="*/ 1110857 w 2486386"/>
              <a:gd name="connsiteY15" fmla="*/ 791972 h 924225"/>
              <a:gd name="connsiteX16" fmla="*/ 1011574 w 2486386"/>
              <a:gd name="connsiteY16" fmla="*/ 778036 h 924225"/>
              <a:gd name="connsiteX17" fmla="*/ 928487 w 2486386"/>
              <a:gd name="connsiteY17" fmla="*/ 805737 h 924225"/>
              <a:gd name="connsiteX18" fmla="*/ 807928 w 2486386"/>
              <a:gd name="connsiteY18" fmla="*/ 783297 h 924225"/>
              <a:gd name="connsiteX19" fmla="*/ 650853 w 2486386"/>
              <a:gd name="connsiteY19" fmla="*/ 805736 h 924225"/>
              <a:gd name="connsiteX20" fmla="*/ 589144 w 2486386"/>
              <a:gd name="connsiteY20" fmla="*/ 867444 h 924225"/>
              <a:gd name="connsiteX21" fmla="*/ 521826 w 2486386"/>
              <a:gd name="connsiteY21" fmla="*/ 861313 h 924225"/>
              <a:gd name="connsiteX22" fmla="*/ 439373 w 2486386"/>
              <a:gd name="connsiteY22" fmla="*/ 906192 h 924225"/>
              <a:gd name="connsiteX23" fmla="*/ 304208 w 2486386"/>
              <a:gd name="connsiteY23" fmla="*/ 852464 h 924225"/>
              <a:gd name="connsiteX24" fmla="*/ 166290 w 2486386"/>
              <a:gd name="connsiteY24" fmla="*/ 713087 h 924225"/>
              <a:gd name="connsiteX25" fmla="*/ 68595 w 2486386"/>
              <a:gd name="connsiteY25" fmla="*/ 569950 h 924225"/>
              <a:gd name="connsiteX26" fmla="*/ 10 w 2486386"/>
              <a:gd name="connsiteY26" fmla="*/ 442139 h 924225"/>
              <a:gd name="connsiteX0" fmla="*/ 1704 w 2512091"/>
              <a:gd name="connsiteY0" fmla="*/ 450295 h 924225"/>
              <a:gd name="connsiteX1" fmla="*/ 123530 w 2512091"/>
              <a:gd name="connsiteY1" fmla="*/ 233535 h 924225"/>
              <a:gd name="connsiteX2" fmla="*/ 225036 w 2512091"/>
              <a:gd name="connsiteY2" fmla="*/ 203809 h 924225"/>
              <a:gd name="connsiteX3" fmla="*/ 432175 w 2512091"/>
              <a:gd name="connsiteY3" fmla="*/ 123251 h 924225"/>
              <a:gd name="connsiteX4" fmla="*/ 593801 w 2512091"/>
              <a:gd name="connsiteY4" fmla="*/ 68370 h 924225"/>
              <a:gd name="connsiteX5" fmla="*/ 1056558 w 2512091"/>
              <a:gd name="connsiteY5" fmla="*/ 60389 h 924225"/>
              <a:gd name="connsiteX6" fmla="*/ 1419399 w 2512091"/>
              <a:gd name="connsiteY6" fmla="*/ 3534 h 924225"/>
              <a:gd name="connsiteX7" fmla="*/ 2433292 w 2512091"/>
              <a:gd name="connsiteY7" fmla="*/ 201785 h 924225"/>
              <a:gd name="connsiteX8" fmla="*/ 2430735 w 2512091"/>
              <a:gd name="connsiteY8" fmla="*/ 466428 h 924225"/>
              <a:gd name="connsiteX9" fmla="*/ 2126561 w 2512091"/>
              <a:gd name="connsiteY9" fmla="*/ 686377 h 924225"/>
              <a:gd name="connsiteX10" fmla="*/ 1805222 w 2512091"/>
              <a:gd name="connsiteY10" fmla="*/ 864910 h 924225"/>
              <a:gd name="connsiteX11" fmla="*/ 1636592 w 2512091"/>
              <a:gd name="connsiteY11" fmla="*/ 919497 h 924225"/>
              <a:gd name="connsiteX12" fmla="*/ 1465440 w 2512091"/>
              <a:gd name="connsiteY12" fmla="*/ 788211 h 924225"/>
              <a:gd name="connsiteX13" fmla="*/ 1322442 w 2512091"/>
              <a:gd name="connsiteY13" fmla="*/ 716958 h 924225"/>
              <a:gd name="connsiteX14" fmla="*/ 1183786 w 2512091"/>
              <a:gd name="connsiteY14" fmla="*/ 833785 h 924225"/>
              <a:gd name="connsiteX15" fmla="*/ 1110857 w 2512091"/>
              <a:gd name="connsiteY15" fmla="*/ 791972 h 924225"/>
              <a:gd name="connsiteX16" fmla="*/ 1011574 w 2512091"/>
              <a:gd name="connsiteY16" fmla="*/ 778036 h 924225"/>
              <a:gd name="connsiteX17" fmla="*/ 928487 w 2512091"/>
              <a:gd name="connsiteY17" fmla="*/ 805737 h 924225"/>
              <a:gd name="connsiteX18" fmla="*/ 807928 w 2512091"/>
              <a:gd name="connsiteY18" fmla="*/ 783297 h 924225"/>
              <a:gd name="connsiteX19" fmla="*/ 650853 w 2512091"/>
              <a:gd name="connsiteY19" fmla="*/ 805736 h 924225"/>
              <a:gd name="connsiteX20" fmla="*/ 589144 w 2512091"/>
              <a:gd name="connsiteY20" fmla="*/ 867444 h 924225"/>
              <a:gd name="connsiteX21" fmla="*/ 521826 w 2512091"/>
              <a:gd name="connsiteY21" fmla="*/ 861313 h 924225"/>
              <a:gd name="connsiteX22" fmla="*/ 439373 w 2512091"/>
              <a:gd name="connsiteY22" fmla="*/ 906192 h 924225"/>
              <a:gd name="connsiteX23" fmla="*/ 304208 w 2512091"/>
              <a:gd name="connsiteY23" fmla="*/ 852464 h 924225"/>
              <a:gd name="connsiteX24" fmla="*/ 166290 w 2512091"/>
              <a:gd name="connsiteY24" fmla="*/ 713087 h 924225"/>
              <a:gd name="connsiteX25" fmla="*/ 68595 w 2512091"/>
              <a:gd name="connsiteY25" fmla="*/ 569950 h 924225"/>
              <a:gd name="connsiteX26" fmla="*/ 10 w 2512091"/>
              <a:gd name="connsiteY26" fmla="*/ 442139 h 924225"/>
              <a:gd name="connsiteX0" fmla="*/ 1704 w 2512091"/>
              <a:gd name="connsiteY0" fmla="*/ 490122 h 964052"/>
              <a:gd name="connsiteX1" fmla="*/ 123530 w 2512091"/>
              <a:gd name="connsiteY1" fmla="*/ 273362 h 964052"/>
              <a:gd name="connsiteX2" fmla="*/ 225036 w 2512091"/>
              <a:gd name="connsiteY2" fmla="*/ 243636 h 964052"/>
              <a:gd name="connsiteX3" fmla="*/ 432175 w 2512091"/>
              <a:gd name="connsiteY3" fmla="*/ 163078 h 964052"/>
              <a:gd name="connsiteX4" fmla="*/ 593801 w 2512091"/>
              <a:gd name="connsiteY4" fmla="*/ 108197 h 964052"/>
              <a:gd name="connsiteX5" fmla="*/ 1012739 w 2512091"/>
              <a:gd name="connsiteY5" fmla="*/ 15199 h 964052"/>
              <a:gd name="connsiteX6" fmla="*/ 1419399 w 2512091"/>
              <a:gd name="connsiteY6" fmla="*/ 43361 h 964052"/>
              <a:gd name="connsiteX7" fmla="*/ 2433292 w 2512091"/>
              <a:gd name="connsiteY7" fmla="*/ 241612 h 964052"/>
              <a:gd name="connsiteX8" fmla="*/ 2430735 w 2512091"/>
              <a:gd name="connsiteY8" fmla="*/ 506255 h 964052"/>
              <a:gd name="connsiteX9" fmla="*/ 2126561 w 2512091"/>
              <a:gd name="connsiteY9" fmla="*/ 726204 h 964052"/>
              <a:gd name="connsiteX10" fmla="*/ 1805222 w 2512091"/>
              <a:gd name="connsiteY10" fmla="*/ 904737 h 964052"/>
              <a:gd name="connsiteX11" fmla="*/ 1636592 w 2512091"/>
              <a:gd name="connsiteY11" fmla="*/ 959324 h 964052"/>
              <a:gd name="connsiteX12" fmla="*/ 1465440 w 2512091"/>
              <a:gd name="connsiteY12" fmla="*/ 828038 h 964052"/>
              <a:gd name="connsiteX13" fmla="*/ 1322442 w 2512091"/>
              <a:gd name="connsiteY13" fmla="*/ 756785 h 964052"/>
              <a:gd name="connsiteX14" fmla="*/ 1183786 w 2512091"/>
              <a:gd name="connsiteY14" fmla="*/ 873612 h 964052"/>
              <a:gd name="connsiteX15" fmla="*/ 1110857 w 2512091"/>
              <a:gd name="connsiteY15" fmla="*/ 831799 h 964052"/>
              <a:gd name="connsiteX16" fmla="*/ 1011574 w 2512091"/>
              <a:gd name="connsiteY16" fmla="*/ 817863 h 964052"/>
              <a:gd name="connsiteX17" fmla="*/ 928487 w 2512091"/>
              <a:gd name="connsiteY17" fmla="*/ 845564 h 964052"/>
              <a:gd name="connsiteX18" fmla="*/ 807928 w 2512091"/>
              <a:gd name="connsiteY18" fmla="*/ 823124 h 964052"/>
              <a:gd name="connsiteX19" fmla="*/ 650853 w 2512091"/>
              <a:gd name="connsiteY19" fmla="*/ 845563 h 964052"/>
              <a:gd name="connsiteX20" fmla="*/ 589144 w 2512091"/>
              <a:gd name="connsiteY20" fmla="*/ 907271 h 964052"/>
              <a:gd name="connsiteX21" fmla="*/ 521826 w 2512091"/>
              <a:gd name="connsiteY21" fmla="*/ 901140 h 964052"/>
              <a:gd name="connsiteX22" fmla="*/ 439373 w 2512091"/>
              <a:gd name="connsiteY22" fmla="*/ 946019 h 964052"/>
              <a:gd name="connsiteX23" fmla="*/ 304208 w 2512091"/>
              <a:gd name="connsiteY23" fmla="*/ 892291 h 964052"/>
              <a:gd name="connsiteX24" fmla="*/ 166290 w 2512091"/>
              <a:gd name="connsiteY24" fmla="*/ 752914 h 964052"/>
              <a:gd name="connsiteX25" fmla="*/ 68595 w 2512091"/>
              <a:gd name="connsiteY25" fmla="*/ 609777 h 964052"/>
              <a:gd name="connsiteX26" fmla="*/ 10 w 2512091"/>
              <a:gd name="connsiteY26" fmla="*/ 481966 h 964052"/>
              <a:gd name="connsiteX0" fmla="*/ 1704 w 2512091"/>
              <a:gd name="connsiteY0" fmla="*/ 474923 h 948853"/>
              <a:gd name="connsiteX1" fmla="*/ 123530 w 2512091"/>
              <a:gd name="connsiteY1" fmla="*/ 258163 h 948853"/>
              <a:gd name="connsiteX2" fmla="*/ 225036 w 2512091"/>
              <a:gd name="connsiteY2" fmla="*/ 228437 h 948853"/>
              <a:gd name="connsiteX3" fmla="*/ 432175 w 2512091"/>
              <a:gd name="connsiteY3" fmla="*/ 147879 h 948853"/>
              <a:gd name="connsiteX4" fmla="*/ 593801 w 2512091"/>
              <a:gd name="connsiteY4" fmla="*/ 92998 h 948853"/>
              <a:gd name="connsiteX5" fmla="*/ 1012739 w 2512091"/>
              <a:gd name="connsiteY5" fmla="*/ 0 h 948853"/>
              <a:gd name="connsiteX6" fmla="*/ 1419399 w 2512091"/>
              <a:gd name="connsiteY6" fmla="*/ 28162 h 948853"/>
              <a:gd name="connsiteX7" fmla="*/ 2433292 w 2512091"/>
              <a:gd name="connsiteY7" fmla="*/ 226413 h 948853"/>
              <a:gd name="connsiteX8" fmla="*/ 2430735 w 2512091"/>
              <a:gd name="connsiteY8" fmla="*/ 491056 h 948853"/>
              <a:gd name="connsiteX9" fmla="*/ 2126561 w 2512091"/>
              <a:gd name="connsiteY9" fmla="*/ 711005 h 948853"/>
              <a:gd name="connsiteX10" fmla="*/ 1805222 w 2512091"/>
              <a:gd name="connsiteY10" fmla="*/ 889538 h 948853"/>
              <a:gd name="connsiteX11" fmla="*/ 1636592 w 2512091"/>
              <a:gd name="connsiteY11" fmla="*/ 944125 h 948853"/>
              <a:gd name="connsiteX12" fmla="*/ 1465440 w 2512091"/>
              <a:gd name="connsiteY12" fmla="*/ 812839 h 948853"/>
              <a:gd name="connsiteX13" fmla="*/ 1322442 w 2512091"/>
              <a:gd name="connsiteY13" fmla="*/ 741586 h 948853"/>
              <a:gd name="connsiteX14" fmla="*/ 1183786 w 2512091"/>
              <a:gd name="connsiteY14" fmla="*/ 858413 h 948853"/>
              <a:gd name="connsiteX15" fmla="*/ 1110857 w 2512091"/>
              <a:gd name="connsiteY15" fmla="*/ 816600 h 948853"/>
              <a:gd name="connsiteX16" fmla="*/ 1011574 w 2512091"/>
              <a:gd name="connsiteY16" fmla="*/ 802664 h 948853"/>
              <a:gd name="connsiteX17" fmla="*/ 928487 w 2512091"/>
              <a:gd name="connsiteY17" fmla="*/ 830365 h 948853"/>
              <a:gd name="connsiteX18" fmla="*/ 807928 w 2512091"/>
              <a:gd name="connsiteY18" fmla="*/ 807925 h 948853"/>
              <a:gd name="connsiteX19" fmla="*/ 650853 w 2512091"/>
              <a:gd name="connsiteY19" fmla="*/ 830364 h 948853"/>
              <a:gd name="connsiteX20" fmla="*/ 589144 w 2512091"/>
              <a:gd name="connsiteY20" fmla="*/ 892072 h 948853"/>
              <a:gd name="connsiteX21" fmla="*/ 521826 w 2512091"/>
              <a:gd name="connsiteY21" fmla="*/ 885941 h 948853"/>
              <a:gd name="connsiteX22" fmla="*/ 439373 w 2512091"/>
              <a:gd name="connsiteY22" fmla="*/ 930820 h 948853"/>
              <a:gd name="connsiteX23" fmla="*/ 304208 w 2512091"/>
              <a:gd name="connsiteY23" fmla="*/ 877092 h 948853"/>
              <a:gd name="connsiteX24" fmla="*/ 166290 w 2512091"/>
              <a:gd name="connsiteY24" fmla="*/ 737715 h 948853"/>
              <a:gd name="connsiteX25" fmla="*/ 68595 w 2512091"/>
              <a:gd name="connsiteY25" fmla="*/ 594578 h 948853"/>
              <a:gd name="connsiteX26" fmla="*/ 10 w 2512091"/>
              <a:gd name="connsiteY26" fmla="*/ 466767 h 948853"/>
              <a:gd name="connsiteX0" fmla="*/ 1704 w 2512091"/>
              <a:gd name="connsiteY0" fmla="*/ 474923 h 948853"/>
              <a:gd name="connsiteX1" fmla="*/ 123530 w 2512091"/>
              <a:gd name="connsiteY1" fmla="*/ 258163 h 948853"/>
              <a:gd name="connsiteX2" fmla="*/ 225036 w 2512091"/>
              <a:gd name="connsiteY2" fmla="*/ 228437 h 948853"/>
              <a:gd name="connsiteX3" fmla="*/ 432175 w 2512091"/>
              <a:gd name="connsiteY3" fmla="*/ 147879 h 948853"/>
              <a:gd name="connsiteX4" fmla="*/ 593801 w 2512091"/>
              <a:gd name="connsiteY4" fmla="*/ 92998 h 948853"/>
              <a:gd name="connsiteX5" fmla="*/ 1012739 w 2512091"/>
              <a:gd name="connsiteY5" fmla="*/ 0 h 948853"/>
              <a:gd name="connsiteX6" fmla="*/ 1419399 w 2512091"/>
              <a:gd name="connsiteY6" fmla="*/ 28162 h 948853"/>
              <a:gd name="connsiteX7" fmla="*/ 2433292 w 2512091"/>
              <a:gd name="connsiteY7" fmla="*/ 226413 h 948853"/>
              <a:gd name="connsiteX8" fmla="*/ 2430735 w 2512091"/>
              <a:gd name="connsiteY8" fmla="*/ 491056 h 948853"/>
              <a:gd name="connsiteX9" fmla="*/ 2126561 w 2512091"/>
              <a:gd name="connsiteY9" fmla="*/ 711005 h 948853"/>
              <a:gd name="connsiteX10" fmla="*/ 1805222 w 2512091"/>
              <a:gd name="connsiteY10" fmla="*/ 889538 h 948853"/>
              <a:gd name="connsiteX11" fmla="*/ 1636592 w 2512091"/>
              <a:gd name="connsiteY11" fmla="*/ 944125 h 948853"/>
              <a:gd name="connsiteX12" fmla="*/ 1465440 w 2512091"/>
              <a:gd name="connsiteY12" fmla="*/ 812839 h 948853"/>
              <a:gd name="connsiteX13" fmla="*/ 1315139 w 2512091"/>
              <a:gd name="connsiteY13" fmla="*/ 809598 h 948853"/>
              <a:gd name="connsiteX14" fmla="*/ 1183786 w 2512091"/>
              <a:gd name="connsiteY14" fmla="*/ 858413 h 948853"/>
              <a:gd name="connsiteX15" fmla="*/ 1110857 w 2512091"/>
              <a:gd name="connsiteY15" fmla="*/ 816600 h 948853"/>
              <a:gd name="connsiteX16" fmla="*/ 1011574 w 2512091"/>
              <a:gd name="connsiteY16" fmla="*/ 802664 h 948853"/>
              <a:gd name="connsiteX17" fmla="*/ 928487 w 2512091"/>
              <a:gd name="connsiteY17" fmla="*/ 830365 h 948853"/>
              <a:gd name="connsiteX18" fmla="*/ 807928 w 2512091"/>
              <a:gd name="connsiteY18" fmla="*/ 807925 h 948853"/>
              <a:gd name="connsiteX19" fmla="*/ 650853 w 2512091"/>
              <a:gd name="connsiteY19" fmla="*/ 830364 h 948853"/>
              <a:gd name="connsiteX20" fmla="*/ 589144 w 2512091"/>
              <a:gd name="connsiteY20" fmla="*/ 892072 h 948853"/>
              <a:gd name="connsiteX21" fmla="*/ 521826 w 2512091"/>
              <a:gd name="connsiteY21" fmla="*/ 885941 h 948853"/>
              <a:gd name="connsiteX22" fmla="*/ 439373 w 2512091"/>
              <a:gd name="connsiteY22" fmla="*/ 930820 h 948853"/>
              <a:gd name="connsiteX23" fmla="*/ 304208 w 2512091"/>
              <a:gd name="connsiteY23" fmla="*/ 877092 h 948853"/>
              <a:gd name="connsiteX24" fmla="*/ 166290 w 2512091"/>
              <a:gd name="connsiteY24" fmla="*/ 737715 h 948853"/>
              <a:gd name="connsiteX25" fmla="*/ 68595 w 2512091"/>
              <a:gd name="connsiteY25" fmla="*/ 594578 h 948853"/>
              <a:gd name="connsiteX26" fmla="*/ 10 w 2512091"/>
              <a:gd name="connsiteY26" fmla="*/ 466767 h 948853"/>
              <a:gd name="connsiteX0" fmla="*/ 1704 w 2512091"/>
              <a:gd name="connsiteY0" fmla="*/ 474923 h 953830"/>
              <a:gd name="connsiteX1" fmla="*/ 123530 w 2512091"/>
              <a:gd name="connsiteY1" fmla="*/ 258163 h 953830"/>
              <a:gd name="connsiteX2" fmla="*/ 225036 w 2512091"/>
              <a:gd name="connsiteY2" fmla="*/ 228437 h 953830"/>
              <a:gd name="connsiteX3" fmla="*/ 432175 w 2512091"/>
              <a:gd name="connsiteY3" fmla="*/ 147879 h 953830"/>
              <a:gd name="connsiteX4" fmla="*/ 593801 w 2512091"/>
              <a:gd name="connsiteY4" fmla="*/ 92998 h 953830"/>
              <a:gd name="connsiteX5" fmla="*/ 1012739 w 2512091"/>
              <a:gd name="connsiteY5" fmla="*/ 0 h 953830"/>
              <a:gd name="connsiteX6" fmla="*/ 1419399 w 2512091"/>
              <a:gd name="connsiteY6" fmla="*/ 28162 h 953830"/>
              <a:gd name="connsiteX7" fmla="*/ 2433292 w 2512091"/>
              <a:gd name="connsiteY7" fmla="*/ 226413 h 953830"/>
              <a:gd name="connsiteX8" fmla="*/ 2430735 w 2512091"/>
              <a:gd name="connsiteY8" fmla="*/ 491056 h 953830"/>
              <a:gd name="connsiteX9" fmla="*/ 2126561 w 2512091"/>
              <a:gd name="connsiteY9" fmla="*/ 711005 h 953830"/>
              <a:gd name="connsiteX10" fmla="*/ 1761403 w 2512091"/>
              <a:gd name="connsiteY10" fmla="*/ 906540 h 953830"/>
              <a:gd name="connsiteX11" fmla="*/ 1636592 w 2512091"/>
              <a:gd name="connsiteY11" fmla="*/ 944125 h 953830"/>
              <a:gd name="connsiteX12" fmla="*/ 1465440 w 2512091"/>
              <a:gd name="connsiteY12" fmla="*/ 812839 h 953830"/>
              <a:gd name="connsiteX13" fmla="*/ 1315139 w 2512091"/>
              <a:gd name="connsiteY13" fmla="*/ 809598 h 953830"/>
              <a:gd name="connsiteX14" fmla="*/ 1183786 w 2512091"/>
              <a:gd name="connsiteY14" fmla="*/ 858413 h 953830"/>
              <a:gd name="connsiteX15" fmla="*/ 1110857 w 2512091"/>
              <a:gd name="connsiteY15" fmla="*/ 816600 h 953830"/>
              <a:gd name="connsiteX16" fmla="*/ 1011574 w 2512091"/>
              <a:gd name="connsiteY16" fmla="*/ 802664 h 953830"/>
              <a:gd name="connsiteX17" fmla="*/ 928487 w 2512091"/>
              <a:gd name="connsiteY17" fmla="*/ 830365 h 953830"/>
              <a:gd name="connsiteX18" fmla="*/ 807928 w 2512091"/>
              <a:gd name="connsiteY18" fmla="*/ 807925 h 953830"/>
              <a:gd name="connsiteX19" fmla="*/ 650853 w 2512091"/>
              <a:gd name="connsiteY19" fmla="*/ 830364 h 953830"/>
              <a:gd name="connsiteX20" fmla="*/ 589144 w 2512091"/>
              <a:gd name="connsiteY20" fmla="*/ 892072 h 953830"/>
              <a:gd name="connsiteX21" fmla="*/ 521826 w 2512091"/>
              <a:gd name="connsiteY21" fmla="*/ 885941 h 953830"/>
              <a:gd name="connsiteX22" fmla="*/ 439373 w 2512091"/>
              <a:gd name="connsiteY22" fmla="*/ 930820 h 953830"/>
              <a:gd name="connsiteX23" fmla="*/ 304208 w 2512091"/>
              <a:gd name="connsiteY23" fmla="*/ 877092 h 953830"/>
              <a:gd name="connsiteX24" fmla="*/ 166290 w 2512091"/>
              <a:gd name="connsiteY24" fmla="*/ 737715 h 953830"/>
              <a:gd name="connsiteX25" fmla="*/ 68595 w 2512091"/>
              <a:gd name="connsiteY25" fmla="*/ 594578 h 953830"/>
              <a:gd name="connsiteX26" fmla="*/ 10 w 2512091"/>
              <a:gd name="connsiteY26" fmla="*/ 466767 h 953830"/>
              <a:gd name="connsiteX0" fmla="*/ 1704 w 2512091"/>
              <a:gd name="connsiteY0" fmla="*/ 474923 h 945467"/>
              <a:gd name="connsiteX1" fmla="*/ 123530 w 2512091"/>
              <a:gd name="connsiteY1" fmla="*/ 258163 h 945467"/>
              <a:gd name="connsiteX2" fmla="*/ 225036 w 2512091"/>
              <a:gd name="connsiteY2" fmla="*/ 228437 h 945467"/>
              <a:gd name="connsiteX3" fmla="*/ 432175 w 2512091"/>
              <a:gd name="connsiteY3" fmla="*/ 147879 h 945467"/>
              <a:gd name="connsiteX4" fmla="*/ 593801 w 2512091"/>
              <a:gd name="connsiteY4" fmla="*/ 92998 h 945467"/>
              <a:gd name="connsiteX5" fmla="*/ 1012739 w 2512091"/>
              <a:gd name="connsiteY5" fmla="*/ 0 h 945467"/>
              <a:gd name="connsiteX6" fmla="*/ 1419399 w 2512091"/>
              <a:gd name="connsiteY6" fmla="*/ 28162 h 945467"/>
              <a:gd name="connsiteX7" fmla="*/ 2433292 w 2512091"/>
              <a:gd name="connsiteY7" fmla="*/ 226413 h 945467"/>
              <a:gd name="connsiteX8" fmla="*/ 2430735 w 2512091"/>
              <a:gd name="connsiteY8" fmla="*/ 491056 h 945467"/>
              <a:gd name="connsiteX9" fmla="*/ 2126561 w 2512091"/>
              <a:gd name="connsiteY9" fmla="*/ 711005 h 945467"/>
              <a:gd name="connsiteX10" fmla="*/ 1900163 w 2512091"/>
              <a:gd name="connsiteY10" fmla="*/ 864031 h 945467"/>
              <a:gd name="connsiteX11" fmla="*/ 1636592 w 2512091"/>
              <a:gd name="connsiteY11" fmla="*/ 944125 h 945467"/>
              <a:gd name="connsiteX12" fmla="*/ 1465440 w 2512091"/>
              <a:gd name="connsiteY12" fmla="*/ 812839 h 945467"/>
              <a:gd name="connsiteX13" fmla="*/ 1315139 w 2512091"/>
              <a:gd name="connsiteY13" fmla="*/ 809598 h 945467"/>
              <a:gd name="connsiteX14" fmla="*/ 1183786 w 2512091"/>
              <a:gd name="connsiteY14" fmla="*/ 858413 h 945467"/>
              <a:gd name="connsiteX15" fmla="*/ 1110857 w 2512091"/>
              <a:gd name="connsiteY15" fmla="*/ 816600 h 945467"/>
              <a:gd name="connsiteX16" fmla="*/ 1011574 w 2512091"/>
              <a:gd name="connsiteY16" fmla="*/ 802664 h 945467"/>
              <a:gd name="connsiteX17" fmla="*/ 928487 w 2512091"/>
              <a:gd name="connsiteY17" fmla="*/ 830365 h 945467"/>
              <a:gd name="connsiteX18" fmla="*/ 807928 w 2512091"/>
              <a:gd name="connsiteY18" fmla="*/ 807925 h 945467"/>
              <a:gd name="connsiteX19" fmla="*/ 650853 w 2512091"/>
              <a:gd name="connsiteY19" fmla="*/ 830364 h 945467"/>
              <a:gd name="connsiteX20" fmla="*/ 589144 w 2512091"/>
              <a:gd name="connsiteY20" fmla="*/ 892072 h 945467"/>
              <a:gd name="connsiteX21" fmla="*/ 521826 w 2512091"/>
              <a:gd name="connsiteY21" fmla="*/ 885941 h 945467"/>
              <a:gd name="connsiteX22" fmla="*/ 439373 w 2512091"/>
              <a:gd name="connsiteY22" fmla="*/ 930820 h 945467"/>
              <a:gd name="connsiteX23" fmla="*/ 304208 w 2512091"/>
              <a:gd name="connsiteY23" fmla="*/ 877092 h 945467"/>
              <a:gd name="connsiteX24" fmla="*/ 166290 w 2512091"/>
              <a:gd name="connsiteY24" fmla="*/ 737715 h 945467"/>
              <a:gd name="connsiteX25" fmla="*/ 68595 w 2512091"/>
              <a:gd name="connsiteY25" fmla="*/ 594578 h 945467"/>
              <a:gd name="connsiteX26" fmla="*/ 10 w 2512091"/>
              <a:gd name="connsiteY26" fmla="*/ 466767 h 945467"/>
              <a:gd name="connsiteX0" fmla="*/ 1704 w 2512091"/>
              <a:gd name="connsiteY0" fmla="*/ 474923 h 945467"/>
              <a:gd name="connsiteX1" fmla="*/ 123530 w 2512091"/>
              <a:gd name="connsiteY1" fmla="*/ 258163 h 945467"/>
              <a:gd name="connsiteX2" fmla="*/ 225036 w 2512091"/>
              <a:gd name="connsiteY2" fmla="*/ 228437 h 945467"/>
              <a:gd name="connsiteX3" fmla="*/ 432175 w 2512091"/>
              <a:gd name="connsiteY3" fmla="*/ 147879 h 945467"/>
              <a:gd name="connsiteX4" fmla="*/ 593801 w 2512091"/>
              <a:gd name="connsiteY4" fmla="*/ 92998 h 945467"/>
              <a:gd name="connsiteX5" fmla="*/ 1012739 w 2512091"/>
              <a:gd name="connsiteY5" fmla="*/ 0 h 945467"/>
              <a:gd name="connsiteX6" fmla="*/ 1419399 w 2512091"/>
              <a:gd name="connsiteY6" fmla="*/ 28162 h 945467"/>
              <a:gd name="connsiteX7" fmla="*/ 2433292 w 2512091"/>
              <a:gd name="connsiteY7" fmla="*/ 226413 h 945467"/>
              <a:gd name="connsiteX8" fmla="*/ 2430735 w 2512091"/>
              <a:gd name="connsiteY8" fmla="*/ 491056 h 945467"/>
              <a:gd name="connsiteX9" fmla="*/ 2126561 w 2512091"/>
              <a:gd name="connsiteY9" fmla="*/ 711005 h 945467"/>
              <a:gd name="connsiteX10" fmla="*/ 1900163 w 2512091"/>
              <a:gd name="connsiteY10" fmla="*/ 864031 h 945467"/>
              <a:gd name="connsiteX11" fmla="*/ 1636592 w 2512091"/>
              <a:gd name="connsiteY11" fmla="*/ 944125 h 945467"/>
              <a:gd name="connsiteX12" fmla="*/ 1465440 w 2512091"/>
              <a:gd name="connsiteY12" fmla="*/ 812839 h 945467"/>
              <a:gd name="connsiteX13" fmla="*/ 1315139 w 2512091"/>
              <a:gd name="connsiteY13" fmla="*/ 809598 h 945467"/>
              <a:gd name="connsiteX14" fmla="*/ 1183786 w 2512091"/>
              <a:gd name="connsiteY14" fmla="*/ 858413 h 945467"/>
              <a:gd name="connsiteX15" fmla="*/ 1110857 w 2512091"/>
              <a:gd name="connsiteY15" fmla="*/ 816600 h 945467"/>
              <a:gd name="connsiteX16" fmla="*/ 1011574 w 2512091"/>
              <a:gd name="connsiteY16" fmla="*/ 802664 h 945467"/>
              <a:gd name="connsiteX17" fmla="*/ 928487 w 2512091"/>
              <a:gd name="connsiteY17" fmla="*/ 830365 h 945467"/>
              <a:gd name="connsiteX18" fmla="*/ 807928 w 2512091"/>
              <a:gd name="connsiteY18" fmla="*/ 807925 h 945467"/>
              <a:gd name="connsiteX19" fmla="*/ 650853 w 2512091"/>
              <a:gd name="connsiteY19" fmla="*/ 830364 h 945467"/>
              <a:gd name="connsiteX20" fmla="*/ 589144 w 2512091"/>
              <a:gd name="connsiteY20" fmla="*/ 892072 h 945467"/>
              <a:gd name="connsiteX21" fmla="*/ 521826 w 2512091"/>
              <a:gd name="connsiteY21" fmla="*/ 885941 h 945467"/>
              <a:gd name="connsiteX22" fmla="*/ 439373 w 2512091"/>
              <a:gd name="connsiteY22" fmla="*/ 930820 h 945467"/>
              <a:gd name="connsiteX23" fmla="*/ 304208 w 2512091"/>
              <a:gd name="connsiteY23" fmla="*/ 877092 h 945467"/>
              <a:gd name="connsiteX24" fmla="*/ 166290 w 2512091"/>
              <a:gd name="connsiteY24" fmla="*/ 737715 h 945467"/>
              <a:gd name="connsiteX25" fmla="*/ 68595 w 2512091"/>
              <a:gd name="connsiteY25" fmla="*/ 594578 h 945467"/>
              <a:gd name="connsiteX26" fmla="*/ 10 w 2512091"/>
              <a:gd name="connsiteY26" fmla="*/ 466767 h 945467"/>
              <a:gd name="connsiteX0" fmla="*/ 1704 w 2512091"/>
              <a:gd name="connsiteY0" fmla="*/ 474923 h 945467"/>
              <a:gd name="connsiteX1" fmla="*/ 123530 w 2512091"/>
              <a:gd name="connsiteY1" fmla="*/ 258163 h 945467"/>
              <a:gd name="connsiteX2" fmla="*/ 225036 w 2512091"/>
              <a:gd name="connsiteY2" fmla="*/ 228437 h 945467"/>
              <a:gd name="connsiteX3" fmla="*/ 432175 w 2512091"/>
              <a:gd name="connsiteY3" fmla="*/ 147879 h 945467"/>
              <a:gd name="connsiteX4" fmla="*/ 593801 w 2512091"/>
              <a:gd name="connsiteY4" fmla="*/ 92998 h 945467"/>
              <a:gd name="connsiteX5" fmla="*/ 1012739 w 2512091"/>
              <a:gd name="connsiteY5" fmla="*/ 0 h 945467"/>
              <a:gd name="connsiteX6" fmla="*/ 1419399 w 2512091"/>
              <a:gd name="connsiteY6" fmla="*/ 28162 h 945467"/>
              <a:gd name="connsiteX7" fmla="*/ 2433292 w 2512091"/>
              <a:gd name="connsiteY7" fmla="*/ 226413 h 945467"/>
              <a:gd name="connsiteX8" fmla="*/ 2430735 w 2512091"/>
              <a:gd name="connsiteY8" fmla="*/ 491056 h 945467"/>
              <a:gd name="connsiteX9" fmla="*/ 2126561 w 2512091"/>
              <a:gd name="connsiteY9" fmla="*/ 711005 h 945467"/>
              <a:gd name="connsiteX10" fmla="*/ 1900163 w 2512091"/>
              <a:gd name="connsiteY10" fmla="*/ 864031 h 945467"/>
              <a:gd name="connsiteX11" fmla="*/ 1636592 w 2512091"/>
              <a:gd name="connsiteY11" fmla="*/ 944125 h 945467"/>
              <a:gd name="connsiteX12" fmla="*/ 1465440 w 2512091"/>
              <a:gd name="connsiteY12" fmla="*/ 812839 h 945467"/>
              <a:gd name="connsiteX13" fmla="*/ 1315139 w 2512091"/>
              <a:gd name="connsiteY13" fmla="*/ 809598 h 945467"/>
              <a:gd name="connsiteX14" fmla="*/ 1183786 w 2512091"/>
              <a:gd name="connsiteY14" fmla="*/ 858413 h 945467"/>
              <a:gd name="connsiteX15" fmla="*/ 1110857 w 2512091"/>
              <a:gd name="connsiteY15" fmla="*/ 816600 h 945467"/>
              <a:gd name="connsiteX16" fmla="*/ 1011574 w 2512091"/>
              <a:gd name="connsiteY16" fmla="*/ 802664 h 945467"/>
              <a:gd name="connsiteX17" fmla="*/ 928487 w 2512091"/>
              <a:gd name="connsiteY17" fmla="*/ 830365 h 945467"/>
              <a:gd name="connsiteX18" fmla="*/ 807928 w 2512091"/>
              <a:gd name="connsiteY18" fmla="*/ 807925 h 945467"/>
              <a:gd name="connsiteX19" fmla="*/ 650853 w 2512091"/>
              <a:gd name="connsiteY19" fmla="*/ 830364 h 945467"/>
              <a:gd name="connsiteX20" fmla="*/ 589144 w 2512091"/>
              <a:gd name="connsiteY20" fmla="*/ 892072 h 945467"/>
              <a:gd name="connsiteX21" fmla="*/ 521826 w 2512091"/>
              <a:gd name="connsiteY21" fmla="*/ 885941 h 945467"/>
              <a:gd name="connsiteX22" fmla="*/ 439373 w 2512091"/>
              <a:gd name="connsiteY22" fmla="*/ 930820 h 945467"/>
              <a:gd name="connsiteX23" fmla="*/ 304208 w 2512091"/>
              <a:gd name="connsiteY23" fmla="*/ 877092 h 945467"/>
              <a:gd name="connsiteX24" fmla="*/ 166290 w 2512091"/>
              <a:gd name="connsiteY24" fmla="*/ 737715 h 945467"/>
              <a:gd name="connsiteX25" fmla="*/ 68595 w 2512091"/>
              <a:gd name="connsiteY25" fmla="*/ 594578 h 945467"/>
              <a:gd name="connsiteX26" fmla="*/ 10 w 2512091"/>
              <a:gd name="connsiteY26" fmla="*/ 466767 h 94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12091" h="945467">
                <a:moveTo>
                  <a:pt x="1704" y="474923"/>
                </a:moveTo>
                <a:cubicBezTo>
                  <a:pt x="11054" y="451549"/>
                  <a:pt x="86308" y="299244"/>
                  <a:pt x="123530" y="258163"/>
                </a:cubicBezTo>
                <a:cubicBezTo>
                  <a:pt x="160752" y="217082"/>
                  <a:pt x="173595" y="246818"/>
                  <a:pt x="225036" y="228437"/>
                </a:cubicBezTo>
                <a:cubicBezTo>
                  <a:pt x="276477" y="210056"/>
                  <a:pt x="370714" y="170452"/>
                  <a:pt x="432175" y="147879"/>
                </a:cubicBezTo>
                <a:cubicBezTo>
                  <a:pt x="493636" y="125306"/>
                  <a:pt x="496564" y="129462"/>
                  <a:pt x="593801" y="92998"/>
                </a:cubicBezTo>
                <a:cubicBezTo>
                  <a:pt x="674208" y="29420"/>
                  <a:pt x="834743" y="61903"/>
                  <a:pt x="1012739" y="0"/>
                </a:cubicBezTo>
                <a:cubicBezTo>
                  <a:pt x="1022089" y="22439"/>
                  <a:pt x="1182640" y="-9573"/>
                  <a:pt x="1419399" y="28162"/>
                </a:cubicBezTo>
                <a:cubicBezTo>
                  <a:pt x="1656158" y="65897"/>
                  <a:pt x="2282994" y="160599"/>
                  <a:pt x="2433292" y="226413"/>
                </a:cubicBezTo>
                <a:cubicBezTo>
                  <a:pt x="2583590" y="292227"/>
                  <a:pt x="2481857" y="410291"/>
                  <a:pt x="2430735" y="491056"/>
                </a:cubicBezTo>
                <a:cubicBezTo>
                  <a:pt x="2379613" y="571821"/>
                  <a:pt x="2112745" y="643174"/>
                  <a:pt x="2126561" y="711005"/>
                </a:cubicBezTo>
                <a:cubicBezTo>
                  <a:pt x="2140377" y="778836"/>
                  <a:pt x="1973305" y="808175"/>
                  <a:pt x="1900163" y="864031"/>
                </a:cubicBezTo>
                <a:cubicBezTo>
                  <a:pt x="1805112" y="919887"/>
                  <a:pt x="1709046" y="952657"/>
                  <a:pt x="1636592" y="944125"/>
                </a:cubicBezTo>
                <a:cubicBezTo>
                  <a:pt x="1564138" y="935593"/>
                  <a:pt x="1502839" y="795075"/>
                  <a:pt x="1465440" y="812839"/>
                </a:cubicBezTo>
                <a:lnTo>
                  <a:pt x="1315139" y="809598"/>
                </a:lnTo>
                <a:lnTo>
                  <a:pt x="1183786" y="858413"/>
                </a:lnTo>
                <a:lnTo>
                  <a:pt x="1110857" y="816600"/>
                </a:lnTo>
                <a:lnTo>
                  <a:pt x="1011574" y="802664"/>
                </a:lnTo>
                <a:lnTo>
                  <a:pt x="928487" y="830365"/>
                </a:lnTo>
                <a:lnTo>
                  <a:pt x="807928" y="807925"/>
                </a:lnTo>
                <a:lnTo>
                  <a:pt x="650853" y="830364"/>
                </a:lnTo>
                <a:lnTo>
                  <a:pt x="589144" y="892072"/>
                </a:lnTo>
                <a:lnTo>
                  <a:pt x="521826" y="885941"/>
                </a:lnTo>
                <a:lnTo>
                  <a:pt x="439373" y="930820"/>
                </a:lnTo>
                <a:lnTo>
                  <a:pt x="304208" y="877092"/>
                </a:lnTo>
                <a:lnTo>
                  <a:pt x="166290" y="737715"/>
                </a:lnTo>
                <a:cubicBezTo>
                  <a:pt x="131696" y="677877"/>
                  <a:pt x="69530" y="658156"/>
                  <a:pt x="68595" y="594578"/>
                </a:cubicBezTo>
                <a:cubicBezTo>
                  <a:pt x="67660" y="531000"/>
                  <a:pt x="-925" y="507906"/>
                  <a:pt x="10" y="466767"/>
                </a:cubicBezTo>
              </a:path>
            </a:pathLst>
          </a:custGeom>
          <a:noFill/>
          <a:ln w="44450">
            <a:solidFill>
              <a:schemeClr val="bg1"/>
            </a:solidFill>
            <a:round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  <a:softEdge rad="355600"/>
          </a:effectLst>
          <a:scene3d>
            <a:camera prst="orthographicFront"/>
            <a:lightRig rig="threePt" dir="t"/>
          </a:scene3d>
          <a:sp3d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5453494" y="3818609"/>
            <a:ext cx="5444960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80"/>
              </a:lnSpc>
            </a:pP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Евразия является одним из семи континентальных регионов </a:t>
            </a:r>
            <a:r>
              <a:rPr lang="ru-RU" sz="1200" b="1" dirty="0" err="1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OneGeology</a:t>
            </a: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, она включает в себя:</a:t>
            </a:r>
          </a:p>
          <a:p>
            <a:pPr indent="176213">
              <a:lnSpc>
                <a:spcPts val="1580"/>
              </a:lnSpc>
            </a:pP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Армению,</a:t>
            </a:r>
          </a:p>
          <a:p>
            <a:pPr indent="176213">
              <a:lnSpc>
                <a:spcPts val="1580"/>
              </a:lnSpc>
            </a:pP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Азербайджан,</a:t>
            </a:r>
          </a:p>
          <a:p>
            <a:pPr indent="176213">
              <a:lnSpc>
                <a:spcPts val="1580"/>
              </a:lnSpc>
            </a:pP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Беларусь,</a:t>
            </a:r>
          </a:p>
          <a:p>
            <a:pPr indent="176213">
              <a:lnSpc>
                <a:spcPts val="1580"/>
              </a:lnSpc>
            </a:pP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Казахстан,</a:t>
            </a:r>
          </a:p>
          <a:p>
            <a:pPr indent="176213">
              <a:lnSpc>
                <a:spcPts val="1580"/>
              </a:lnSpc>
            </a:pP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Кыргызстан,</a:t>
            </a:r>
          </a:p>
          <a:p>
            <a:pPr indent="176213">
              <a:lnSpc>
                <a:spcPts val="1580"/>
              </a:lnSpc>
            </a:pP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Молдову,</a:t>
            </a:r>
          </a:p>
          <a:p>
            <a:pPr indent="176213">
              <a:lnSpc>
                <a:spcPts val="1580"/>
              </a:lnSpc>
            </a:pP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Российскую Федерацию,</a:t>
            </a:r>
          </a:p>
          <a:p>
            <a:pPr indent="176213">
              <a:lnSpc>
                <a:spcPts val="1580"/>
              </a:lnSpc>
            </a:pP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Таджикистан,</a:t>
            </a:r>
          </a:p>
          <a:p>
            <a:pPr indent="176213">
              <a:lnSpc>
                <a:spcPts val="1580"/>
              </a:lnSpc>
            </a:pP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Туркменистан,</a:t>
            </a:r>
          </a:p>
          <a:p>
            <a:pPr indent="176213">
              <a:lnSpc>
                <a:spcPts val="1580"/>
              </a:lnSpc>
            </a:pP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Узбекистан</a:t>
            </a:r>
          </a:p>
          <a:p>
            <a:pPr>
              <a:lnSpc>
                <a:spcPts val="1580"/>
              </a:lnSpc>
            </a:pP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Решения о публикации данных по территории Евразии на портале </a:t>
            </a:r>
            <a:r>
              <a:rPr lang="ru-RU" sz="1200" b="1" dirty="0" err="1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OneGeology</a:t>
            </a: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принимается </a:t>
            </a:r>
            <a:r>
              <a:rPr lang="ru-RU" sz="1200" b="1" dirty="0" err="1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Межправсоветом</a:t>
            </a: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стран СНГ</a:t>
            </a:r>
            <a:r>
              <a:rPr lang="en-US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1200" b="1" dirty="0">
              <a:solidFill>
                <a:srgbClr val="50648C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37A84ED-663C-4DA4-A9D2-DACAC8156EC1}"/>
              </a:ext>
            </a:extLst>
          </p:cNvPr>
          <p:cNvGrpSpPr/>
          <p:nvPr/>
        </p:nvGrpSpPr>
        <p:grpSpPr>
          <a:xfrm>
            <a:off x="9829440" y="992545"/>
            <a:ext cx="1886871" cy="1859469"/>
            <a:chOff x="9829440" y="992545"/>
            <a:chExt cx="1886871" cy="1859469"/>
          </a:xfrm>
        </p:grpSpPr>
        <p:pic>
          <p:nvPicPr>
            <p:cNvPr id="56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9440" y="992545"/>
              <a:ext cx="1886871" cy="1859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4846" y="1193256"/>
              <a:ext cx="1357819" cy="90940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schemeClr val="tx1"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0024" y="1317434"/>
            <a:ext cx="2453494" cy="125576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1226" y="1697734"/>
            <a:ext cx="2453494" cy="124642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0" name="Прямоугольник 59"/>
          <p:cNvSpPr/>
          <p:nvPr/>
        </p:nvSpPr>
        <p:spPr>
          <a:xfrm>
            <a:off x="103023" y="6389810"/>
            <a:ext cx="375619" cy="297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300" dirty="0">
                <a:solidFill>
                  <a:srgbClr val="50648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1300" dirty="0">
                <a:solidFill>
                  <a:srgbClr val="50648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1300" dirty="0">
              <a:solidFill>
                <a:srgbClr val="50648C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0832136" y="6646789"/>
            <a:ext cx="3616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300" dirty="0">
                <a:solidFill>
                  <a:srgbClr val="50648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1300" dirty="0">
                <a:solidFill>
                  <a:srgbClr val="50648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1300" dirty="0">
              <a:solidFill>
                <a:srgbClr val="50648C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http://www.cisstat.com/20cis/offflag.png">
            <a:extLst>
              <a:ext uri="{FF2B5EF4-FFF2-40B4-BE49-F238E27FC236}">
                <a16:creationId xmlns:a16="http://schemas.microsoft.com/office/drawing/2014/main" id="{8E220E20-1BF6-461B-B382-81FD57DA8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721" y="1317434"/>
            <a:ext cx="1219200" cy="609601"/>
          </a:xfrm>
          <a:prstGeom prst="rect">
            <a:avLst/>
          </a:prstGeom>
          <a:effectLst>
            <a:glow rad="114300">
              <a:schemeClr val="accent1">
                <a:satMod val="175000"/>
                <a:alpha val="26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F7C9EC-6DE2-49FA-8D6F-55E3FA5E43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3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8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73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3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3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 animBg="1"/>
      <p:bldP spid="55" grpId="0"/>
      <p:bldP spid="60" grpId="0"/>
      <p:bldP spid="6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F2F5554-28A2-4B7C-85BB-8108B4C62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6B245E-AD23-46D9-BAFF-99F29EA3F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-83034" y="6524161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88683" y="824292"/>
            <a:ext cx="80307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1300" dirty="0">
                <a:ln w="10160">
                  <a:noFill/>
                  <a:prstDash val="solid"/>
                </a:ln>
                <a:solidFill>
                  <a:srgbClr val="0F349A"/>
                </a:solidFill>
              </a:rPr>
              <a:t>Международный Атлас карт геологического содержания </a:t>
            </a:r>
            <a:br>
              <a:rPr lang="ru-RU" sz="1600" b="1" kern="1300" dirty="0">
                <a:ln w="10160">
                  <a:noFill/>
                  <a:prstDash val="solid"/>
                </a:ln>
                <a:solidFill>
                  <a:srgbClr val="0F349A"/>
                </a:solidFill>
              </a:rPr>
            </a:br>
            <a:r>
              <a:rPr lang="ru-RU" sz="1600" b="1" kern="1300" dirty="0">
                <a:ln w="10160">
                  <a:noFill/>
                  <a:prstDash val="solid"/>
                </a:ln>
                <a:solidFill>
                  <a:srgbClr val="0F349A"/>
                </a:solidFill>
              </a:rPr>
              <a:t>Азии масштаба 1:5 000 000 </a:t>
            </a:r>
          </a:p>
        </p:txBody>
      </p:sp>
      <p:pic>
        <p:nvPicPr>
          <p:cNvPr id="28" name="Рисунок 27" descr="sl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40913" y="991380"/>
            <a:ext cx="1908175" cy="1906479"/>
          </a:xfrm>
          <a:prstGeom prst="ellipse">
            <a:avLst/>
          </a:prstGeom>
        </p:spPr>
      </p:pic>
      <p:pic>
        <p:nvPicPr>
          <p:cNvPr id="31" name="Рисунок 30" descr="IGMA.jpg"/>
          <p:cNvPicPr>
            <a:picLocks noChangeAspect="1"/>
          </p:cNvPicPr>
          <p:nvPr/>
        </p:nvPicPr>
        <p:blipFill>
          <a:blip r:embed="rId4" cstate="print"/>
          <a:srcRect l="1459" t="2008" r="82973" b="93049"/>
          <a:stretch>
            <a:fillRect/>
          </a:stretch>
        </p:blipFill>
        <p:spPr>
          <a:xfrm>
            <a:off x="5757709" y="1531306"/>
            <a:ext cx="3640292" cy="910073"/>
          </a:xfrm>
          <a:prstGeom prst="rect">
            <a:avLst/>
          </a:prstGeom>
        </p:spPr>
      </p:pic>
      <p:pic>
        <p:nvPicPr>
          <p:cNvPr id="32" name="Рисунок 31" descr="IGMA.jpg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468" b="5077"/>
          <a:stretch/>
        </p:blipFill>
        <p:spPr>
          <a:xfrm>
            <a:off x="5777939" y="3523478"/>
            <a:ext cx="4329888" cy="3054786"/>
          </a:xfrm>
          <a:prstGeom prst="rect">
            <a:avLst/>
          </a:prstGeom>
        </p:spPr>
      </p:pic>
      <p:pic>
        <p:nvPicPr>
          <p:cNvPr id="29" name="Рисунок 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65" y="1513948"/>
            <a:ext cx="3661549" cy="330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5588617" y="2584759"/>
            <a:ext cx="425229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80"/>
              </a:lnSpc>
              <a:spcBef>
                <a:spcPts val="600"/>
              </a:spcBef>
            </a:pPr>
            <a:r>
              <a:rPr lang="ru-RU" sz="1200" b="1" dirty="0">
                <a:solidFill>
                  <a:srgbClr val="C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Зоны ответственности региональных подкомиссий Комиссии по геологической карте мира (</a:t>
            </a:r>
            <a:r>
              <a:rPr lang="ru-RU" sz="1200" b="1" dirty="0" err="1">
                <a:solidFill>
                  <a:srgbClr val="C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CGMW</a:t>
            </a:r>
            <a:r>
              <a:rPr lang="ru-RU" sz="1200" b="1" dirty="0">
                <a:solidFill>
                  <a:srgbClr val="C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) при составлении международной геологической карты мира (</a:t>
            </a:r>
            <a:r>
              <a:rPr lang="ru-RU" sz="1200" b="1" dirty="0" err="1">
                <a:solidFill>
                  <a:srgbClr val="C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IGMA</a:t>
            </a:r>
            <a:r>
              <a:rPr lang="ru-RU" sz="1200" b="1" dirty="0">
                <a:solidFill>
                  <a:srgbClr val="C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-5000)</a:t>
            </a:r>
          </a:p>
          <a:p>
            <a:pPr>
              <a:lnSpc>
                <a:spcPts val="1480"/>
              </a:lnSpc>
              <a:spcBef>
                <a:spcPts val="600"/>
              </a:spcBef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I –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зона ответственности России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227707" y="4814275"/>
            <a:ext cx="3825924" cy="1893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80"/>
              </a:lnSpc>
              <a:spcBef>
                <a:spcPts val="600"/>
              </a:spcBef>
            </a:pP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Проект «Атлас геологических карт Азии масштаба 1:5М (IGMA 5000, ITMA 5000)» – реализуется, начиная с 2005 года под эгидой Комиссии по геологической карте мира при ЮНЕСКО. Этот проект курируется Подкомиссией по Южной и Восточной Азии (страна-координатор – Китай). </a:t>
            </a:r>
          </a:p>
          <a:p>
            <a:pPr>
              <a:lnSpc>
                <a:spcPts val="1480"/>
              </a:lnSpc>
              <a:spcBef>
                <a:spcPts val="600"/>
              </a:spcBef>
            </a:pPr>
            <a:r>
              <a:rPr lang="ru-RU" sz="1200" b="1" dirty="0">
                <a:solidFill>
                  <a:srgbClr val="50648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Современная фаза развития проекта предусматривает создание международной тектонической карты Азии (ITMA5000)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EFB1232-29D3-47AD-B268-F83F21F4D2F6}"/>
              </a:ext>
            </a:extLst>
          </p:cNvPr>
          <p:cNvSpPr/>
          <p:nvPr/>
        </p:nvSpPr>
        <p:spPr>
          <a:xfrm>
            <a:off x="10832136" y="6646789"/>
            <a:ext cx="3616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300" dirty="0">
                <a:solidFill>
                  <a:srgbClr val="50648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1300" dirty="0">
                <a:solidFill>
                  <a:srgbClr val="50648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1300" dirty="0">
              <a:solidFill>
                <a:srgbClr val="50648C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334305-BA56-48B8-B7B5-9D4444E5E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GHBHJLF ДАЛЬНЕГО ВОСТОКА">
            <a:extLst>
              <a:ext uri="{FF2B5EF4-FFF2-40B4-BE49-F238E27FC236}">
                <a16:creationId xmlns:a16="http://schemas.microsoft.com/office/drawing/2014/main" id="{926B73F6-C1F1-418F-B9CA-8A917100A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9E60830-D63C-45B9-9ECC-CC0FAEF2F843}"/>
              </a:ext>
            </a:extLst>
          </p:cNvPr>
          <p:cNvSpPr/>
          <p:nvPr/>
        </p:nvSpPr>
        <p:spPr>
          <a:xfrm>
            <a:off x="-1586" y="5090161"/>
            <a:ext cx="12191999" cy="15620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ru-RU" sz="2800" b="1" kern="1300" dirty="0">
                <a:ln w="10160">
                  <a:noFill/>
                  <a:prstDash val="solid"/>
                </a:ln>
                <a:solidFill>
                  <a:schemeClr val="bg1"/>
                </a:solidFill>
              </a:rPr>
              <a:t>СВОДНОЕ И ОБЗОРНОЕ ГЕОЛОГИЧЕСКОЕ КАРТОГРАФИРОВАНИЕ</a:t>
            </a:r>
          </a:p>
        </p:txBody>
      </p:sp>
      <p:sp>
        <p:nvSpPr>
          <p:cNvPr id="9" name="Прямоугольник 32">
            <a:extLst>
              <a:ext uri="{FF2B5EF4-FFF2-40B4-BE49-F238E27FC236}">
                <a16:creationId xmlns:a16="http://schemas.microsoft.com/office/drawing/2014/main" id="{FF038D19-0E01-4EBE-BCD4-8B1810210128}"/>
              </a:ext>
            </a:extLst>
          </p:cNvPr>
          <p:cNvSpPr/>
          <p:nvPr/>
        </p:nvSpPr>
        <p:spPr>
          <a:xfrm>
            <a:off x="659606" y="6464409"/>
            <a:ext cx="10869614" cy="290721"/>
          </a:xfrm>
          <a:prstGeom prst="rect">
            <a:avLst/>
          </a:prstGeom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cap="all" spc="-10" dirty="0">
                <a:solidFill>
                  <a:srgbClr val="9BBEDE"/>
                </a:solidFill>
              </a:rPr>
              <a:t>Государственная  геологическая  карта – научная  основа </a:t>
            </a:r>
            <a:r>
              <a:rPr lang="en-US" sz="1600" b="1" cap="all" spc="-10" dirty="0">
                <a:solidFill>
                  <a:srgbClr val="9BBEDE"/>
                </a:solidFill>
              </a:rPr>
              <a:t> </a:t>
            </a:r>
            <a:r>
              <a:rPr lang="ru-RU" sz="1600" b="1" cap="all" spc="-10" dirty="0">
                <a:solidFill>
                  <a:srgbClr val="9BBEDE"/>
                </a:solidFill>
              </a:rPr>
              <a:t>минерально-сырьевого  потенциала  России</a:t>
            </a:r>
            <a:endParaRPr lang="ru-RU" sz="1600" cap="all" spc="-10" dirty="0">
              <a:solidFill>
                <a:srgbClr val="9BBEDE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C6EB00-3621-4903-B065-0C96EF54C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A06EE9-F5C1-4201-A90A-FEFDF3406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0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023C4C2-0320-47D7-8857-E182213BF7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326048" y="865161"/>
            <a:ext cx="8671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1300" dirty="0">
                <a:ln w="10160">
                  <a:noFill/>
                  <a:prstDash val="solid"/>
                </a:ln>
                <a:solidFill>
                  <a:srgbClr val="0F349A"/>
                </a:solidFill>
              </a:rPr>
              <a:t>Международный Атлас карт геологического </a:t>
            </a:r>
            <a:br>
              <a:rPr lang="ru-RU" sz="1600" b="1" kern="1300" dirty="0">
                <a:ln w="10160">
                  <a:noFill/>
                  <a:prstDash val="solid"/>
                </a:ln>
                <a:solidFill>
                  <a:srgbClr val="0F349A"/>
                </a:solidFill>
              </a:rPr>
            </a:br>
            <a:r>
              <a:rPr lang="ru-RU" sz="1600" b="1" kern="1300" dirty="0">
                <a:ln w="10160">
                  <a:noFill/>
                  <a:prstDash val="solid"/>
                </a:ln>
                <a:solidFill>
                  <a:srgbClr val="0F349A"/>
                </a:solidFill>
              </a:rPr>
              <a:t>содержания Азии масштаба 1:5 000 000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192538" y="1468285"/>
            <a:ext cx="69800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kern="1300" dirty="0">
                <a:ln w="10160">
                  <a:solidFill>
                    <a:schemeClr val="accent5"/>
                  </a:solidFill>
                  <a:prstDash val="solid"/>
                </a:ln>
              </a:rPr>
              <a:t>Международная геологическая карта Азии IGMA-5000 ( изд.  2012  г.)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613256" y="1042701"/>
            <a:ext cx="8788565" cy="5679554"/>
            <a:chOff x="3838595" y="356097"/>
            <a:chExt cx="8788565" cy="5679554"/>
          </a:xfrm>
        </p:grpSpPr>
        <p:pic>
          <p:nvPicPr>
            <p:cNvPr id="28" name="Рисунок 27" descr="sl18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53832" y="356097"/>
              <a:ext cx="1873328" cy="1871663"/>
            </a:xfrm>
            <a:prstGeom prst="ellipse">
              <a:avLst/>
            </a:prstGeom>
          </p:spPr>
        </p:pic>
        <p:pic>
          <p:nvPicPr>
            <p:cNvPr id="23" name="Рисунок 22" descr="IGM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38595" y="1089458"/>
              <a:ext cx="6281575" cy="49461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C63120-F4B6-4E69-90F2-EAFDE18CE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6E639FE-0A01-487F-84C7-AABE10A0BB31}"/>
              </a:ext>
            </a:extLst>
          </p:cNvPr>
          <p:cNvSpPr/>
          <p:nvPr/>
        </p:nvSpPr>
        <p:spPr>
          <a:xfrm>
            <a:off x="10832136" y="6646789"/>
            <a:ext cx="3616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300" dirty="0">
                <a:solidFill>
                  <a:srgbClr val="50648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1300" dirty="0">
                <a:solidFill>
                  <a:srgbClr val="50648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1300" dirty="0">
              <a:solidFill>
                <a:srgbClr val="50648C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6BB1D6-AEA3-403B-A9ED-5F9162D58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7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8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7826143-0DC3-4E27-B05D-B557C6E47D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47487A-91F0-4BB0-8777-9B53274D6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557726" y="925958"/>
            <a:ext cx="80307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kern="1300" dirty="0">
                <a:ln w="10160">
                  <a:noFill/>
                  <a:prstDash val="solid"/>
                </a:ln>
                <a:solidFill>
                  <a:srgbClr val="0F349A"/>
                </a:solidFill>
              </a:rPr>
              <a:t>Международный Атлас карт геологического </a:t>
            </a:r>
          </a:p>
          <a:p>
            <a:pPr algn="ctr">
              <a:defRPr/>
            </a:pPr>
            <a:r>
              <a:rPr lang="ru-RU" sz="1600" b="1" kern="1300" dirty="0">
                <a:ln w="10160">
                  <a:noFill/>
                  <a:prstDash val="solid"/>
                </a:ln>
                <a:solidFill>
                  <a:srgbClr val="0F349A"/>
                </a:solidFill>
              </a:rPr>
              <a:t>содержания Азии масштаба 1:5 000 000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13892" y="1912390"/>
            <a:ext cx="76762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kern="1300" dirty="0">
                <a:ln w="10160">
                  <a:solidFill>
                    <a:schemeClr val="accent5"/>
                  </a:solidFill>
                  <a:prstDash val="solid"/>
                </a:ln>
              </a:rPr>
              <a:t>Макет международной тектонической карты Азии I</a:t>
            </a:r>
            <a:r>
              <a:rPr lang="en-US" sz="1400" kern="1300" dirty="0">
                <a:ln w="10160">
                  <a:solidFill>
                    <a:schemeClr val="accent5"/>
                  </a:solidFill>
                  <a:prstDash val="solid"/>
                </a:ln>
              </a:rPr>
              <a:t>T</a:t>
            </a:r>
            <a:r>
              <a:rPr lang="ru-RU" sz="1400" kern="1300" dirty="0">
                <a:ln w="10160">
                  <a:solidFill>
                    <a:schemeClr val="accent5"/>
                  </a:solidFill>
                  <a:prstDash val="solid"/>
                </a:ln>
              </a:rPr>
              <a:t>MA-5000 по территории России (</a:t>
            </a:r>
            <a:r>
              <a:rPr lang="en-US" sz="1400" kern="1300" dirty="0">
                <a:ln w="10160">
                  <a:solidFill>
                    <a:schemeClr val="accent5"/>
                  </a:solidFill>
                  <a:prstDash val="solid"/>
                </a:ln>
              </a:rPr>
              <a:t> </a:t>
            </a:r>
            <a:r>
              <a:rPr lang="ru-RU" sz="1400" kern="1300" dirty="0">
                <a:ln w="10160">
                  <a:solidFill>
                    <a:schemeClr val="accent5"/>
                  </a:solidFill>
                  <a:prstDash val="solid"/>
                </a:ln>
              </a:rPr>
              <a:t>2016  г.</a:t>
            </a:r>
            <a:r>
              <a:rPr lang="en-US" sz="1400" kern="1300" dirty="0">
                <a:ln w="10160">
                  <a:solidFill>
                    <a:schemeClr val="accent5"/>
                  </a:solidFill>
                  <a:prstDash val="solid"/>
                </a:ln>
              </a:rPr>
              <a:t> </a:t>
            </a:r>
            <a:r>
              <a:rPr lang="ru-RU" sz="1400" kern="1300" dirty="0">
                <a:ln w="10160">
                  <a:solidFill>
                    <a:schemeClr val="accent5"/>
                  </a:solidFill>
                  <a:prstDash val="solid"/>
                </a:ln>
              </a:rPr>
              <a:t>)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013892" y="1016000"/>
            <a:ext cx="9719566" cy="5532610"/>
            <a:chOff x="3005844" y="1076344"/>
            <a:chExt cx="9719566" cy="5532610"/>
          </a:xfrm>
        </p:grpSpPr>
        <p:pic>
          <p:nvPicPr>
            <p:cNvPr id="28" name="Рисунок 27" descr="sl18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45504" y="1076344"/>
              <a:ext cx="1879906" cy="1878235"/>
            </a:xfrm>
            <a:prstGeom prst="ellipse">
              <a:avLst/>
            </a:prstGeom>
          </p:spPr>
        </p:pic>
        <p:pic>
          <p:nvPicPr>
            <p:cNvPr id="17" name="Picture 2" descr="2016-10-19_ no title ITMA(1-1)_A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86" b="5379"/>
            <a:stretch>
              <a:fillRect/>
            </a:stretch>
          </p:blipFill>
          <p:spPr bwMode="auto">
            <a:xfrm>
              <a:off x="3005844" y="2340856"/>
              <a:ext cx="7839660" cy="4268098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29D5ED-F360-46FB-9519-91C44775E4C4}"/>
              </a:ext>
            </a:extLst>
          </p:cNvPr>
          <p:cNvSpPr/>
          <p:nvPr/>
        </p:nvSpPr>
        <p:spPr>
          <a:xfrm>
            <a:off x="10832136" y="6646789"/>
            <a:ext cx="3616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300" dirty="0">
                <a:solidFill>
                  <a:srgbClr val="50648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1300" dirty="0">
                <a:solidFill>
                  <a:srgbClr val="50648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1300" dirty="0">
              <a:solidFill>
                <a:srgbClr val="50648C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AC8A9B-FB7D-46B3-A368-74441E1E2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22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36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61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99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3DFE6C3-40A4-43D1-9C35-09D112FE65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283205" y="5749011"/>
            <a:ext cx="9144000" cy="86177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algn="just">
              <a:lnSpc>
                <a:spcPct val="90000"/>
              </a:lnSpc>
              <a:spcBef>
                <a:spcPct val="20000"/>
              </a:spcBef>
              <a:defRPr sz="1700">
                <a:solidFill>
                  <a:srgbClr val="CC3300"/>
                </a:solidFill>
              </a:defRPr>
            </a:lvl1pPr>
          </a:lstStyle>
          <a:p>
            <a:pPr algn="ctr">
              <a:lnSpc>
                <a:spcPts val="1500"/>
              </a:lnSpc>
            </a:pPr>
            <a:r>
              <a:rPr lang="ru-RU" sz="1200" b="1" dirty="0">
                <a:solidFill>
                  <a:srgbClr val="C00000"/>
                </a:solidFill>
              </a:rPr>
              <a:t>Картографические материалы этого масштабного уровня в значительной мере обеспечивают решение ряда задач по средне- и долгосрочному планированию политики в области недропользования и отражают наиболее значимую информацию, необходимую для реализации геополитических интересов страны, являются одним из основных источников сводной информации для других отраслей промышленности, государственных учреждений, сферы образования и фундаментальной науки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144AC72-1DD1-4FAF-88FD-C28A368CA2FE}"/>
              </a:ext>
            </a:extLst>
          </p:cNvPr>
          <p:cNvGrpSpPr/>
          <p:nvPr/>
        </p:nvGrpSpPr>
        <p:grpSpPr>
          <a:xfrm>
            <a:off x="0" y="889712"/>
            <a:ext cx="9518925" cy="4625846"/>
            <a:chOff x="0" y="889712"/>
            <a:chExt cx="9518925" cy="4625846"/>
          </a:xfrm>
        </p:grpSpPr>
        <p:sp>
          <p:nvSpPr>
            <p:cNvPr id="37" name="TextBox 36"/>
            <p:cNvSpPr txBox="1"/>
            <p:nvPr/>
          </p:nvSpPr>
          <p:spPr>
            <a:xfrm>
              <a:off x="3264765" y="889712"/>
              <a:ext cx="4461189" cy="502702"/>
            </a:xfrm>
            <a:prstGeom prst="rect">
              <a:avLst/>
            </a:prstGeom>
            <a:extLst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lnSpc>
                  <a:spcPts val="1600"/>
                </a:lnSpc>
                <a:defRPr sz="170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ru-RU" sz="1400" b="1" dirty="0">
                  <a:solidFill>
                    <a:srgbClr val="0F349A"/>
                  </a:solidFill>
                  <a:effectLst/>
                </a:rPr>
                <a:t>Сводные и обзорные карты геологического содержания масштаба 1: 2 500 000</a:t>
              </a:r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3DFF93F6-1B51-40F7-99FA-3F39FD818495}"/>
                </a:ext>
              </a:extLst>
            </p:cNvPr>
            <p:cNvGrpSpPr/>
            <p:nvPr/>
          </p:nvGrpSpPr>
          <p:grpSpPr>
            <a:xfrm>
              <a:off x="0" y="1537572"/>
              <a:ext cx="9518925" cy="3977986"/>
              <a:chOff x="0" y="1537572"/>
              <a:chExt cx="9518925" cy="3977986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537572"/>
                <a:ext cx="3169030" cy="2013986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9030" y="1537572"/>
                <a:ext cx="3120946" cy="2013986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89976" y="1537572"/>
                <a:ext cx="3172842" cy="2013986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32" name="Рисунок 3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3551558"/>
                <a:ext cx="3166716" cy="196400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33" name="Рисунок 3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69030" y="3551558"/>
                <a:ext cx="3098810" cy="196400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42" name="Рисунок 4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89976" y="3551558"/>
                <a:ext cx="3228949" cy="196400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</p:grpSp>
      </p:grpSp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62818" y="723901"/>
            <a:ext cx="2764795" cy="61340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45" name="TextBox 44"/>
          <p:cNvSpPr txBox="1"/>
          <p:nvPr/>
        </p:nvSpPr>
        <p:spPr>
          <a:xfrm>
            <a:off x="9521239" y="2044344"/>
            <a:ext cx="264862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buFont typeface="+mj-lt"/>
              <a:buAutoNum type="arabicPeriod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Мониторинг и дополнение  сводной цифровой геолого-картографической основы России для решения проблем воспроизводства минерально-сырьевой базы федерального уровня. </a:t>
            </a:r>
          </a:p>
          <a:p>
            <a:pPr>
              <a:spcBef>
                <a:spcPts val="1800"/>
              </a:spcBef>
              <a:buFont typeface="+mj-lt"/>
              <a:buAutoNum type="arabicPeriod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Создание </a:t>
            </a:r>
            <a:r>
              <a:rPr lang="ru-RU" sz="11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полимасштабной</a:t>
            </a: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геолого-картографической модели Арктической зоны Российской Федерации и прилегающих акваторий,  для обоснования внешней границы континентального шельфа Российской Федерации в акватории Северного Ледовитого океана. </a:t>
            </a:r>
          </a:p>
          <a:p>
            <a:pPr>
              <a:spcBef>
                <a:spcPts val="1800"/>
              </a:spcBef>
              <a:buFont typeface="+mj-lt"/>
              <a:buAutoNum type="arabicPeriod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Актуализация  комплектов  сводных и обзорных  геолого-геофизических и металлогенических карт   Российской Федерации,  увязанных с картами сопредельных стран в рамках международного геологического сотрудничества.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9518925" y="1059656"/>
            <a:ext cx="22301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Основные направления работ </a:t>
            </a:r>
            <a:br>
              <a:rPr lang="ru-RU" sz="1100" b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100" b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по сводному и обзорному геологическому картографированию: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D3DB9F8-7629-4E07-87E2-CDF3E7E20A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46154655-3C02-4447-8C1B-02C1DCCE90AE}"/>
              </a:ext>
            </a:extLst>
          </p:cNvPr>
          <p:cNvSpPr/>
          <p:nvPr/>
        </p:nvSpPr>
        <p:spPr>
          <a:xfrm>
            <a:off x="10724886" y="7108129"/>
            <a:ext cx="685800" cy="73866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B264B46-F35B-4F5A-BC87-4D98DFA961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82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3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3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3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3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00"/>
                            </p:stCondLst>
                            <p:childTnLst>
                              <p:par>
                                <p:cTn id="34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5" grpId="0" build="p"/>
      <p:bldP spid="46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DC81229-27B5-4306-8F27-55FB978CAA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70641" y="711200"/>
            <a:ext cx="2721359" cy="6146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23" name="TextBox 22"/>
          <p:cNvSpPr txBox="1"/>
          <p:nvPr/>
        </p:nvSpPr>
        <p:spPr>
          <a:xfrm>
            <a:off x="9577690" y="1684397"/>
            <a:ext cx="247569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Государственная геологическая карта России  масштаба </a:t>
            </a:r>
            <a:b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1:2 500 000 это современная  геоинформационная система, содержащая сведения о возрасте, литологии, обстановках формирования и структурно-тектонической позиции геологических подразделений.</a:t>
            </a:r>
          </a:p>
          <a:p>
            <a:pPr>
              <a:spcBef>
                <a:spcPts val="600"/>
              </a:spcBef>
            </a:pPr>
            <a:endParaRPr lang="ru-RU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На протяжении последних 15 лет цифровая модель геологической карты постоянно обновляется в режиме мониторинга, который включает в себя не только обновление цифровой модели самой карты, но и  интеграцию новых изотопно-геохронологических данных, полученных в Центре изотопных исследований ФГБУ «ВСЕГЕИ»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 t="5415" r="3475" b="1509"/>
          <a:stretch/>
        </p:blipFill>
        <p:spPr>
          <a:xfrm>
            <a:off x="2613750" y="1684397"/>
            <a:ext cx="6440128" cy="36821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/>
          <a:srcRect t="4729"/>
          <a:stretch/>
        </p:blipFill>
        <p:spPr>
          <a:xfrm>
            <a:off x="4239681" y="3206588"/>
            <a:ext cx="4452120" cy="21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680" y="3206588"/>
            <a:ext cx="4436400" cy="21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9650" y="3206588"/>
            <a:ext cx="4457340" cy="21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9652" y="3206588"/>
            <a:ext cx="4474140" cy="21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8"/>
          <a:srcRect t="3694"/>
          <a:stretch/>
        </p:blipFill>
        <p:spPr>
          <a:xfrm>
            <a:off x="799311" y="1914750"/>
            <a:ext cx="1474353" cy="166615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312" y="3780057"/>
            <a:ext cx="1474352" cy="1583969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51" name="Прямая со стрелкой 50"/>
          <p:cNvCxnSpPr>
            <a:cxnSpLocks/>
            <a:endCxn id="49" idx="3"/>
          </p:cNvCxnSpPr>
          <p:nvPr/>
        </p:nvCxnSpPr>
        <p:spPr>
          <a:xfrm flipH="1" flipV="1">
            <a:off x="2273664" y="2747827"/>
            <a:ext cx="3385645" cy="1592990"/>
          </a:xfrm>
          <a:prstGeom prst="straightConnector1">
            <a:avLst/>
          </a:prstGeom>
          <a:ln w="31750">
            <a:solidFill>
              <a:schemeClr val="bg1">
                <a:lumMod val="95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Овал 51"/>
          <p:cNvSpPr/>
          <p:nvPr/>
        </p:nvSpPr>
        <p:spPr>
          <a:xfrm>
            <a:off x="5664498" y="4315265"/>
            <a:ext cx="124112" cy="11554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2230690" y="938166"/>
            <a:ext cx="7540879" cy="303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400" b="1" dirty="0">
                <a:solidFill>
                  <a:srgbClr val="0F349A"/>
                </a:solidFill>
              </a:rPr>
              <a:t>Геологическая карта России и прилегающих акваторий масштаба 1:2 500 000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799312" y="5671580"/>
            <a:ext cx="8382788" cy="93871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500"/>
              </a:lnSpc>
              <a:spcBef>
                <a:spcPct val="20000"/>
              </a:spcBef>
            </a:pPr>
            <a:r>
              <a:rPr lang="ru-RU" sz="1200" b="1" dirty="0">
                <a:solidFill>
                  <a:srgbClr val="C00000"/>
                </a:solidFill>
              </a:rPr>
              <a:t>Государственная геологическая карта России, масштаба 1:2 500 000 является базовой основой для составления всех сводных и обзорных специализированных карт геологического содержания на территорию Российской Федерации.</a:t>
            </a:r>
          </a:p>
          <a:p>
            <a:pPr algn="ctr">
              <a:lnSpc>
                <a:spcPts val="1500"/>
              </a:lnSpc>
              <a:spcBef>
                <a:spcPts val="600"/>
              </a:spcBef>
            </a:pPr>
            <a:r>
              <a:rPr lang="ru-RU" sz="1200" b="1" dirty="0">
                <a:solidFill>
                  <a:srgbClr val="C00000"/>
                </a:solidFill>
              </a:rPr>
              <a:t>Карта доступна на официальном сайте Роснедра и ФГБУ «ВСЕГЕИ» и свободно распространяется среди научных, образовательных и производственных организаций России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032DE5-8F5F-4542-AE5E-811D6B72F8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92"/>
            <a:ext cx="12192000" cy="1170228"/>
          </a:xfrm>
          <a:prstGeom prst="rect">
            <a:avLst/>
          </a:prstGeom>
        </p:spPr>
      </p:pic>
      <p:sp>
        <p:nvSpPr>
          <p:cNvPr id="18" name="Блок-схема: узел 17">
            <a:extLst>
              <a:ext uri="{FF2B5EF4-FFF2-40B4-BE49-F238E27FC236}">
                <a16:creationId xmlns:a16="http://schemas.microsoft.com/office/drawing/2014/main" id="{6C6A2CCA-F4B6-4884-B7D1-B2A6E9824A83}"/>
              </a:ext>
            </a:extLst>
          </p:cNvPr>
          <p:cNvSpPr/>
          <p:nvPr/>
        </p:nvSpPr>
        <p:spPr>
          <a:xfrm>
            <a:off x="10724886" y="7108129"/>
            <a:ext cx="685800" cy="73866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8352E45-4945-41CB-976B-3231D85571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40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25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25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8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450"/>
                            </p:stCondLst>
                            <p:childTnLst>
                              <p:par>
                                <p:cTn id="40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C1B9A69-7545-44CF-8A4C-3660CA1D4F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81179" y="723901"/>
            <a:ext cx="2710821" cy="61341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38" name="Прямоугольник 37"/>
          <p:cNvSpPr/>
          <p:nvPr/>
        </p:nvSpPr>
        <p:spPr>
          <a:xfrm>
            <a:off x="3046977" y="903925"/>
            <a:ext cx="5004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400" b="1" dirty="0" err="1">
                <a:solidFill>
                  <a:srgbClr val="0F349A"/>
                </a:solidFill>
              </a:rPr>
              <a:t>Полимасштабная</a:t>
            </a:r>
            <a:r>
              <a:rPr lang="ru-RU" sz="1400" b="1" dirty="0">
                <a:solidFill>
                  <a:srgbClr val="0F349A"/>
                </a:solidFill>
              </a:rPr>
              <a:t> геолого-картографическая модель Арктической зоны Российской Федерации и прилегающих акваторий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163" y="1647777"/>
            <a:ext cx="43801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СВОДНЫЕ КАРТЫ МАСШТАБА 1:15 000 000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62958" y="1647777"/>
            <a:ext cx="38093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СВОДНЫЕ КАРТЫ МАСШТАБА 1:5 000 000</a:t>
            </a:r>
          </a:p>
        </p:txBody>
      </p:sp>
      <p:pic>
        <p:nvPicPr>
          <p:cNvPr id="23" name="Picture 3" descr="E:\ПРЕЗЕНТАЦИЯ\15млн\геологическ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135" y="2026940"/>
            <a:ext cx="3249126" cy="212431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ПРЕЗЕНТАЦИЯ\15млн\Untitled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824" y="2340393"/>
            <a:ext cx="3235111" cy="197941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E:\ПРЕЗЕНТАЦИЯ\15млн\магнит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7326" y="2678156"/>
            <a:ext cx="3235629" cy="196651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E:\ПРЕЗЕНТАЦИЯ\15млн\карта мощност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3359" y="3006247"/>
            <a:ext cx="3199961" cy="194063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E:\ПРЕЗЕНТАЦИЯ\15млн\структорно-тект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1988" y="3352465"/>
            <a:ext cx="3220174" cy="196733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13329" y="1981200"/>
            <a:ext cx="2898463" cy="13508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07773" y="2344013"/>
            <a:ext cx="3028923" cy="136367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14543" y="2678156"/>
            <a:ext cx="3107698" cy="139914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O:\Хранилище\АТЛАС АРКТИКИ новый\#для Петрова\НОВОЕ\Палеотектонические_N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1992" y="3019899"/>
            <a:ext cx="2529023" cy="14428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O:\Хранилище\АТЛАС АРКТИКИ новый\# Отчеты\окончательный 2014-2016\# материалы авторов\Структурные карты\Евразийский бассейн\7.5л1_сейсморазрез_1407_Евразийский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027"/>
          <a:stretch/>
        </p:blipFill>
        <p:spPr bwMode="auto">
          <a:xfrm>
            <a:off x="886786" y="4809253"/>
            <a:ext cx="3976172" cy="175550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O:\Хранилище\Атлас_Казьмин\Наш вариант\атлас с базальтами\2 схема расположения new.pn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02" t="17274" r="8917" b="5655"/>
          <a:stretch/>
        </p:blipFill>
        <p:spPr bwMode="auto">
          <a:xfrm>
            <a:off x="5469312" y="4093204"/>
            <a:ext cx="3746638" cy="2469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Стрелка вправо 43"/>
          <p:cNvSpPr/>
          <p:nvPr/>
        </p:nvSpPr>
        <p:spPr>
          <a:xfrm rot="20062240">
            <a:off x="4475525" y="5467737"/>
            <a:ext cx="1665653" cy="341417"/>
          </a:xfrm>
          <a:prstGeom prst="rightArrow">
            <a:avLst>
              <a:gd name="adj1" fmla="val 50000"/>
              <a:gd name="adj2" fmla="val 25160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9620239" y="1870634"/>
            <a:ext cx="240430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Мониторинг и дополнение  сводной цифровой геолого-картографической основы России для решения проблем </a:t>
            </a:r>
            <a:r>
              <a:rPr lang="ru-RU" sz="11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воспроиз-водства</a:t>
            </a: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минерально-сырьевой базы федерального уровня. </a:t>
            </a:r>
          </a:p>
          <a:p>
            <a:pPr>
              <a:lnSpc>
                <a:spcPts val="14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Создание </a:t>
            </a:r>
            <a:r>
              <a:rPr lang="ru-RU" sz="11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полимасштабной</a:t>
            </a: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геолого-картографической модели Арктической зоны Российской Федерации и прилегающих акваторий,  для обоснования внешней границы </a:t>
            </a:r>
            <a:r>
              <a:rPr lang="ru-RU" sz="11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континен-тального</a:t>
            </a: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шельфа Российской Федерации в акватории Северного Ледовитого океана. </a:t>
            </a:r>
          </a:p>
          <a:p>
            <a:pPr>
              <a:lnSpc>
                <a:spcPts val="14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Актуализация  комплектов  сводных и обзорных  геолого-геофизических и </a:t>
            </a:r>
            <a:r>
              <a:rPr lang="ru-RU" sz="11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металлогени-ческих</a:t>
            </a: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карт   Российской Федерации,  увязанных с картами сопредельных стран в рамках международного геологического сотрудничества.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9569557" y="919570"/>
            <a:ext cx="2430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Основные направления работ по сводному и обзорному геологическому картографированию: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5627394-CE13-4D16-B78C-54C11D28D9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sp>
        <p:nvSpPr>
          <p:cNvPr id="24" name="Блок-схема: узел 23">
            <a:extLst>
              <a:ext uri="{FF2B5EF4-FFF2-40B4-BE49-F238E27FC236}">
                <a16:creationId xmlns:a16="http://schemas.microsoft.com/office/drawing/2014/main" id="{3A444DF3-C464-4AA1-B9B4-A16231F70E91}"/>
              </a:ext>
            </a:extLst>
          </p:cNvPr>
          <p:cNvSpPr/>
          <p:nvPr/>
        </p:nvSpPr>
        <p:spPr>
          <a:xfrm>
            <a:off x="10724886" y="7108129"/>
            <a:ext cx="685800" cy="73866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F38448D-EEE2-4AA1-A93B-ECA5E9F91D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97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75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3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8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4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95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7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145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395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495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950"/>
                            </p:stCondLst>
                            <p:childTnLst>
                              <p:par>
                                <p:cTn id="82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 uiExpand="1" build="p"/>
      <p:bldP spid="44" grpId="0" animBg="1"/>
      <p:bldP spid="46" grpId="0" uiExpand="1" build="p"/>
      <p:bldP spid="47" grpId="0" build="p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A06D4A3-9923-41E7-B2A9-E31B1E40CC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5996905" y="2586823"/>
            <a:ext cx="3591595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ru-RU" sz="1200" b="1" dirty="0">
                <a:solidFill>
                  <a:srgbClr val="C00000"/>
                </a:solidFill>
              </a:rPr>
              <a:t>Материалы </a:t>
            </a:r>
            <a:r>
              <a:rPr lang="ru-RU" sz="1200" b="1" i="1" dirty="0" err="1">
                <a:solidFill>
                  <a:srgbClr val="C00000"/>
                </a:solidFill>
              </a:rPr>
              <a:t>полимасштабной</a:t>
            </a:r>
            <a:r>
              <a:rPr lang="ru-RU" sz="1200" b="1" i="1" dirty="0">
                <a:solidFill>
                  <a:srgbClr val="C00000"/>
                </a:solidFill>
              </a:rPr>
              <a:t> геолого-картографической модели Арктической зоны Российской Федерации и прилегающих акваторий  </a:t>
            </a:r>
            <a:r>
              <a:rPr lang="ru-RU" sz="1200" b="1" dirty="0">
                <a:solidFill>
                  <a:srgbClr val="C00000"/>
                </a:solidFill>
              </a:rPr>
              <a:t>способствуют решению геополитических вопросов, связанных с делимитацией внешней границы континентального шельфа Российской Федерации в акваториях Северного Ледовитого и Тихого океанов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9214" y="5669226"/>
            <a:ext cx="9014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F349A"/>
                </a:solidFill>
              </a:rPr>
              <a:t>Подготовка для представления в Комиссию по границам континентального шельфа при ООН пакета геолого-геофизических и батиметрических материалов позволит, в соответствии с критериями Конвенции, претендовать на расширенный континентальный шельф в Северном Ледовитом океане (за пределы 200-мильной зоны) общей площадью 1.2 млн кв. км (прогноз – 5 </a:t>
            </a:r>
            <a:r>
              <a:rPr lang="ru-RU" sz="1200" dirty="0" err="1">
                <a:solidFill>
                  <a:srgbClr val="0F349A"/>
                </a:solidFill>
              </a:rPr>
              <a:t>млрд.т.у.т</a:t>
            </a:r>
            <a:r>
              <a:rPr lang="ru-RU" sz="1200" dirty="0">
                <a:solidFill>
                  <a:srgbClr val="0F349A"/>
                </a:solidFill>
              </a:rPr>
              <a:t>.) 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52747" y="752141"/>
            <a:ext cx="2640362" cy="61058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34" name="TextBox 33"/>
          <p:cNvSpPr txBox="1"/>
          <p:nvPr/>
        </p:nvSpPr>
        <p:spPr>
          <a:xfrm>
            <a:off x="9714549" y="2144032"/>
            <a:ext cx="2478005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Font typeface="+mj-lt"/>
              <a:buAutoNum type="arabicPeriod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Мониторинг и дополнение  сводной цифровой геолого-картографической основы России для решения проблем воспроизводства минерально-сырьевой базы федерального уровня. </a:t>
            </a:r>
          </a:p>
          <a:p>
            <a:pPr>
              <a:spcBef>
                <a:spcPts val="1200"/>
              </a:spcBef>
              <a:buFont typeface="+mj-lt"/>
              <a:buAutoNum type="arabicPeriod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Создание </a:t>
            </a:r>
            <a:r>
              <a:rPr lang="ru-RU" sz="11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полимасштабной</a:t>
            </a: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геолого-картографической модели Арктической зоны Российской Федерации и прилегающих акваторий,  для обоснования внешней границы континентального шельфа Российской Федерации в акватории Северного Ледовитого океана. </a:t>
            </a:r>
          </a:p>
          <a:p>
            <a:pPr>
              <a:spcBef>
                <a:spcPts val="1200"/>
              </a:spcBef>
              <a:buFont typeface="+mj-lt"/>
              <a:buAutoNum type="arabicPeriod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Актуализация  комплектов  сводных и обзорных  геолого-геофизических и металлогенических карт   Российской Федерации,  увязанных с картами сопредельных стран в рамках международного геологического сотрудничества.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9714549" y="1111838"/>
            <a:ext cx="2196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Основные направления работ по сводному и обзорному геологическому картографированию: </a:t>
            </a:r>
          </a:p>
        </p:txBody>
      </p: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73E21831-F89E-45B9-9395-1B9C63298418}"/>
              </a:ext>
            </a:extLst>
          </p:cNvPr>
          <p:cNvSpPr/>
          <p:nvPr/>
        </p:nvSpPr>
        <p:spPr>
          <a:xfrm>
            <a:off x="10724886" y="7108129"/>
            <a:ext cx="685800" cy="73866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E8CDC0-D4C8-4401-8767-B8E235430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2141"/>
            <a:ext cx="5915871" cy="448811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B4BD65-DD02-4892-A3BA-C5B17F4E8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716126-199F-4EAA-BED1-9B98820013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16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GHBHJLF ДАЛЬНЕГО ВОСТОКА">
            <a:extLst>
              <a:ext uri="{FF2B5EF4-FFF2-40B4-BE49-F238E27FC236}">
                <a16:creationId xmlns:a16="http://schemas.microsoft.com/office/drawing/2014/main" id="{F4CDCFFC-717D-40B5-ADF8-6DB762BEF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19C2907-4D63-4FE0-A508-808D5CBA3390}"/>
              </a:ext>
            </a:extLst>
          </p:cNvPr>
          <p:cNvSpPr/>
          <p:nvPr/>
        </p:nvSpPr>
        <p:spPr>
          <a:xfrm>
            <a:off x="-1586" y="5090161"/>
            <a:ext cx="12191999" cy="15620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ru-RU" sz="2800" b="1" kern="1300" dirty="0">
                <a:ln w="10160">
                  <a:noFill/>
                  <a:prstDash val="solid"/>
                </a:ln>
                <a:solidFill>
                  <a:schemeClr val="bg1"/>
                </a:solidFill>
              </a:rPr>
              <a:t>ГОСУДАРСТВЕННОЕ ГЕОЛОГИЧЕСКОЕ КАРТОГРАФИРОВАНИЕ </a:t>
            </a:r>
          </a:p>
          <a:p>
            <a:pPr algn="ctr"/>
            <a:r>
              <a:rPr lang="ru-RU" sz="2800" b="1" kern="1300" dirty="0">
                <a:ln w="10160">
                  <a:noFill/>
                  <a:prstDash val="solid"/>
                </a:ln>
                <a:solidFill>
                  <a:schemeClr val="bg1"/>
                </a:solidFill>
              </a:rPr>
              <a:t>МАСШТАБА 1:1 000 000 </a:t>
            </a:r>
            <a:r>
              <a:rPr lang="ru-RU" sz="2800" kern="1300" dirty="0">
                <a:ln w="10160">
                  <a:noFill/>
                  <a:prstDash val="solid"/>
                </a:ln>
                <a:solidFill>
                  <a:schemeClr val="bg1"/>
                </a:solidFill>
              </a:rPr>
              <a:t>(ТРЕТЬЕ ПОКОЛЕНИЕ)</a:t>
            </a:r>
          </a:p>
        </p:txBody>
      </p:sp>
      <p:sp>
        <p:nvSpPr>
          <p:cNvPr id="6" name="Прямоугольник 32">
            <a:extLst>
              <a:ext uri="{FF2B5EF4-FFF2-40B4-BE49-F238E27FC236}">
                <a16:creationId xmlns:a16="http://schemas.microsoft.com/office/drawing/2014/main" id="{A20CEF01-6E2B-4D8E-98B0-806D2C8174F8}"/>
              </a:ext>
            </a:extLst>
          </p:cNvPr>
          <p:cNvSpPr/>
          <p:nvPr/>
        </p:nvSpPr>
        <p:spPr>
          <a:xfrm>
            <a:off x="659606" y="6464409"/>
            <a:ext cx="10869614" cy="290721"/>
          </a:xfrm>
          <a:prstGeom prst="rect">
            <a:avLst/>
          </a:prstGeom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cap="all" spc="-10" dirty="0">
                <a:solidFill>
                  <a:srgbClr val="9BBEDE"/>
                </a:solidFill>
              </a:rPr>
              <a:t>Государственная  геологическая  карта – научная  основа </a:t>
            </a:r>
            <a:r>
              <a:rPr lang="en-US" sz="1600" b="1" cap="all" spc="-10" dirty="0">
                <a:solidFill>
                  <a:srgbClr val="9BBEDE"/>
                </a:solidFill>
              </a:rPr>
              <a:t> </a:t>
            </a:r>
            <a:r>
              <a:rPr lang="ru-RU" sz="1600" b="1" cap="all" spc="-10" dirty="0">
                <a:solidFill>
                  <a:srgbClr val="9BBEDE"/>
                </a:solidFill>
              </a:rPr>
              <a:t>минерально-сырьевого  потенциала  России</a:t>
            </a:r>
            <a:endParaRPr lang="ru-RU" sz="1600" cap="all" spc="-10" dirty="0">
              <a:solidFill>
                <a:srgbClr val="9BBED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10B81D-CFAC-43B4-A005-1B887BAC7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56E7FE-5D61-43A5-9917-6D3BC6AF6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22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2C284C-9220-47E0-8EE2-FE537483E4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CDBEC7-12FC-45A8-98E8-49B556788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b="14367"/>
          <a:stretch/>
        </p:blipFill>
        <p:spPr>
          <a:xfrm>
            <a:off x="1380409" y="1580076"/>
            <a:ext cx="6990297" cy="3993986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489251" y="5265502"/>
            <a:ext cx="5447976" cy="1307269"/>
            <a:chOff x="2353921" y="5307544"/>
            <a:chExt cx="5447976" cy="1307269"/>
          </a:xfrm>
          <a:solidFill>
            <a:schemeClr val="bg1"/>
          </a:solidFill>
        </p:grpSpPr>
        <p:sp>
          <p:nvSpPr>
            <p:cNvPr id="32" name="Прямоугольник 31"/>
            <p:cNvSpPr/>
            <p:nvPr/>
          </p:nvSpPr>
          <p:spPr>
            <a:xfrm>
              <a:off x="2353921" y="5307544"/>
              <a:ext cx="5447976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/>
                <a:t>Листы Госгеолкарты-1000 третьего поколения:</a:t>
              </a:r>
            </a:p>
            <a:p>
              <a:pPr indent="900113">
                <a:spcBef>
                  <a:spcPts val="1200"/>
                </a:spcBef>
              </a:pPr>
              <a:r>
                <a:rPr lang="ru-RU" sz="1200" dirty="0"/>
                <a:t>Завершенные на конец 2016 года,   </a:t>
              </a:r>
            </a:p>
            <a:p>
              <a:pPr indent="900113">
                <a:spcBef>
                  <a:spcPts val="1200"/>
                </a:spcBef>
              </a:pPr>
              <a:r>
                <a:rPr lang="ru-RU" sz="1200" dirty="0"/>
                <a:t>Находящиеся в работе в 2017 году,</a:t>
              </a:r>
            </a:p>
            <a:p>
              <a:pPr indent="900113">
                <a:spcBef>
                  <a:spcPts val="1200"/>
                </a:spcBef>
              </a:pPr>
              <a:r>
                <a:rPr lang="ru-RU" sz="1200" dirty="0"/>
                <a:t>Планируемые к постановке  после 2017 года.</a:t>
              </a:r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6563" y="5616104"/>
              <a:ext cx="591101" cy="337771"/>
            </a:xfrm>
            <a:prstGeom prst="rect">
              <a:avLst/>
            </a:prstGeom>
            <a:grpFill/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3" t="96073" r="92124" b="2586"/>
            <a:stretch/>
          </p:blipFill>
          <p:spPr>
            <a:xfrm>
              <a:off x="2476562" y="5953875"/>
              <a:ext cx="591102" cy="337772"/>
            </a:xfrm>
            <a:prstGeom prst="rect">
              <a:avLst/>
            </a:prstGeom>
            <a:grpFill/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39" t="52369" r="10739" b="43305"/>
            <a:stretch/>
          </p:blipFill>
          <p:spPr>
            <a:xfrm>
              <a:off x="2476562" y="6277041"/>
              <a:ext cx="591102" cy="337772"/>
            </a:xfrm>
            <a:prstGeom prst="rect">
              <a:avLst/>
            </a:prstGeom>
            <a:grpFill/>
          </p:spPr>
        </p:pic>
      </p:grpSp>
      <p:sp>
        <p:nvSpPr>
          <p:cNvPr id="39" name="Прямоугольник 38"/>
          <p:cNvSpPr/>
          <p:nvPr/>
        </p:nvSpPr>
        <p:spPr>
          <a:xfrm>
            <a:off x="2166788" y="931000"/>
            <a:ext cx="75408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600" b="1" dirty="0">
                <a:solidFill>
                  <a:srgbClr val="0F349A"/>
                </a:solidFill>
              </a:rPr>
              <a:t>Планы работ по созданию Госгеолкарты-1000 третьего поколения </a:t>
            </a:r>
          </a:p>
          <a:p>
            <a:pPr algn="ctr">
              <a:lnSpc>
                <a:spcPts val="1800"/>
              </a:lnSpc>
            </a:pPr>
            <a:r>
              <a:rPr lang="ru-RU" sz="1600" b="1" dirty="0">
                <a:solidFill>
                  <a:srgbClr val="0F349A"/>
                </a:solidFill>
              </a:rPr>
              <a:t>на 2017-2020 </a:t>
            </a:r>
            <a:r>
              <a:rPr lang="ru-RU" sz="1600" b="1" dirty="0" err="1">
                <a:solidFill>
                  <a:srgbClr val="0F349A"/>
                </a:solidFill>
              </a:rPr>
              <a:t>г.г</a:t>
            </a:r>
            <a:r>
              <a:rPr lang="ru-RU" sz="1600" b="1" dirty="0">
                <a:solidFill>
                  <a:srgbClr val="0F349A"/>
                </a:solidFill>
              </a:rPr>
              <a:t>.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34500" y="749301"/>
            <a:ext cx="2857500" cy="61087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41" name="TextBox 40"/>
          <p:cNvSpPr txBox="1"/>
          <p:nvPr/>
        </p:nvSpPr>
        <p:spPr>
          <a:xfrm>
            <a:off x="9399706" y="1847609"/>
            <a:ext cx="272708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endParaRPr lang="ru-RU" sz="11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82563" indent="-1825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Подготовлено 160 номенклатурных листов, или около 68% от площади территории России и ее континентального шельфа, из них на ДВФО приходится 41 номенклатурный лист</a:t>
            </a:r>
          </a:p>
          <a:p>
            <a:pPr marL="182563" indent="-1825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Находится в работе (в 2017 г.) по территории РФ и ее континентальному шельфу – 41 номенклатурный лист, в том числе  по ДВФО – 16 номенклатурных листов,</a:t>
            </a:r>
          </a:p>
          <a:p>
            <a:pPr marL="182563" indent="-1825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Планируется ввести в работу после 2017 г. 25 номенклатурных листов по территории РФ и ее континентальному шельфу, в том числе по ДВФО – 22 номенклатурных  листа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03718A-46AB-43E4-AB48-4E0EE62298F4}"/>
              </a:ext>
            </a:extLst>
          </p:cNvPr>
          <p:cNvSpPr/>
          <p:nvPr/>
        </p:nvSpPr>
        <p:spPr>
          <a:xfrm>
            <a:off x="9289458" y="1207999"/>
            <a:ext cx="2851572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b="1" dirty="0">
                <a:solidFill>
                  <a:schemeClr val="bg1"/>
                </a:solidFill>
              </a:rPr>
              <a:t>Состояние современной мелкомасштабной изученности </a:t>
            </a:r>
          </a:p>
          <a:p>
            <a:pPr algn="ctr">
              <a:lnSpc>
                <a:spcPts val="1500"/>
              </a:lnSpc>
            </a:pPr>
            <a:r>
              <a:rPr lang="ru-RU" sz="1200" b="1" dirty="0">
                <a:solidFill>
                  <a:schemeClr val="bg1"/>
                </a:solidFill>
              </a:rPr>
              <a:t>(на 01.01.2017 г.) </a:t>
            </a:r>
          </a:p>
        </p:txBody>
      </p:sp>
      <p:sp>
        <p:nvSpPr>
          <p:cNvPr id="15" name="Блок-схема: узел 14">
            <a:extLst>
              <a:ext uri="{FF2B5EF4-FFF2-40B4-BE49-F238E27FC236}">
                <a16:creationId xmlns:a16="http://schemas.microsoft.com/office/drawing/2014/main" id="{81686C15-E6E2-4893-9D12-BBC0A6C1188A}"/>
              </a:ext>
            </a:extLst>
          </p:cNvPr>
          <p:cNvSpPr/>
          <p:nvPr/>
        </p:nvSpPr>
        <p:spPr>
          <a:xfrm>
            <a:off x="10724886" y="7108129"/>
            <a:ext cx="685800" cy="73866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745968F-82A6-4B45-A793-7A3D8099D5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7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32413</TotalTime>
  <Words>1848</Words>
  <Application>Microsoft Office PowerPoint</Application>
  <PresentationFormat>Широкоэкранный</PresentationFormat>
  <Paragraphs>231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Снежко Виктор Викторович</dc:creator>
  <cp:lastModifiedBy>Андреев Андрей Владимирович</cp:lastModifiedBy>
  <cp:revision>807</cp:revision>
  <dcterms:created xsi:type="dcterms:W3CDTF">2016-07-13T13:14:54Z</dcterms:created>
  <dcterms:modified xsi:type="dcterms:W3CDTF">2017-09-04T08:54:15Z</dcterms:modified>
</cp:coreProperties>
</file>